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8" r:id="rId1"/>
    <p:sldMasterId id="2147483815" r:id="rId2"/>
    <p:sldMasterId id="2147483819" r:id="rId3"/>
    <p:sldMasterId id="2147483823" r:id="rId4"/>
    <p:sldMasterId id="2147483831" r:id="rId5"/>
    <p:sldMasterId id="2147483835" r:id="rId6"/>
    <p:sldMasterId id="2147483840" r:id="rId7"/>
  </p:sldMasterIdLst>
  <p:notesMasterIdLst>
    <p:notesMasterId r:id="rId43"/>
  </p:notesMasterIdLst>
  <p:handoutMasterIdLst>
    <p:handoutMasterId r:id="rId44"/>
  </p:handoutMasterIdLst>
  <p:sldIdLst>
    <p:sldId id="528" r:id="rId8"/>
    <p:sldId id="530" r:id="rId9"/>
    <p:sldId id="484" r:id="rId10"/>
    <p:sldId id="472" r:id="rId11"/>
    <p:sldId id="550" r:id="rId12"/>
    <p:sldId id="579" r:id="rId13"/>
    <p:sldId id="531" r:id="rId14"/>
    <p:sldId id="574" r:id="rId15"/>
    <p:sldId id="575" r:id="rId16"/>
    <p:sldId id="548" r:id="rId17"/>
    <p:sldId id="553" r:id="rId18"/>
    <p:sldId id="587" r:id="rId19"/>
    <p:sldId id="581" r:id="rId20"/>
    <p:sldId id="588" r:id="rId21"/>
    <p:sldId id="544" r:id="rId22"/>
    <p:sldId id="557" r:id="rId23"/>
    <p:sldId id="589" r:id="rId24"/>
    <p:sldId id="590" r:id="rId25"/>
    <p:sldId id="562" r:id="rId26"/>
    <p:sldId id="535" r:id="rId27"/>
    <p:sldId id="591" r:id="rId28"/>
    <p:sldId id="593" r:id="rId29"/>
    <p:sldId id="585" r:id="rId30"/>
    <p:sldId id="594" r:id="rId31"/>
    <p:sldId id="595" r:id="rId32"/>
    <p:sldId id="540" r:id="rId33"/>
    <p:sldId id="537" r:id="rId34"/>
    <p:sldId id="543" r:id="rId35"/>
    <p:sldId id="545" r:id="rId36"/>
    <p:sldId id="538" r:id="rId37"/>
    <p:sldId id="577" r:id="rId38"/>
    <p:sldId id="592" r:id="rId39"/>
    <p:sldId id="570" r:id="rId40"/>
    <p:sldId id="573" r:id="rId41"/>
    <p:sldId id="578" r:id="rId42"/>
  </p:sldIdLst>
  <p:sldSz cx="9144000" cy="6858000" type="screen4x3"/>
  <p:notesSz cx="7099300" cy="10234613"/>
  <p:custShowLst>
    <p:custShow name="Short Overview" id="0">
      <p:sldLst>
        <p:sld r:id="rId10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6925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3853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0778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7705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4632" algn="l" defTabSz="913853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1556" algn="l" defTabSz="913853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198483" algn="l" defTabSz="913853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5410" algn="l" defTabSz="913853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60000"/>
    <a:srgbClr val="0000CC"/>
    <a:srgbClr val="558ED5"/>
    <a:srgbClr val="333399"/>
    <a:srgbClr val="000099"/>
    <a:srgbClr val="FFCC00"/>
    <a:srgbClr val="CC6600"/>
    <a:srgbClr val="B22200"/>
    <a:srgbClr val="FFFF5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7" autoAdjust="0"/>
    <p:restoredTop sz="93823" autoAdjust="0"/>
  </p:normalViewPr>
  <p:slideViewPr>
    <p:cSldViewPr>
      <p:cViewPr>
        <p:scale>
          <a:sx n="100" d="100"/>
          <a:sy n="100" d="100"/>
        </p:scale>
        <p:origin x="-1062" y="-168"/>
      </p:cViewPr>
      <p:guideLst>
        <p:guide orient="horz" pos="528"/>
        <p:guide pos="384"/>
      </p:guideLst>
    </p:cSldViewPr>
  </p:slideViewPr>
  <p:outlineViewPr>
    <p:cViewPr>
      <p:scale>
        <a:sx n="25" d="100"/>
        <a:sy n="25" d="100"/>
      </p:scale>
      <p:origin x="0" y="3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59" y="-8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776F9A1-E997-45DF-BC2E-5B8587C1A6D8}" type="slidenum">
              <a:rPr lang="en-CA"/>
              <a:pPr>
                <a:defRPr/>
              </a:pPr>
              <a:t>‹Nr.›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290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59338"/>
            <a:ext cx="5207000" cy="4606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3" tIns="49522" rIns="99043" bIns="49522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410878C3-C028-4FAB-BD47-C87F9A64D0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175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69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385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077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770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4632" algn="l" defTabSz="913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10" algn="l" defTabSz="913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6513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6513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78C3-C028-4FAB-BD47-C87F9A64D0C2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6513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11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12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6513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13</a:t>
            </a:fld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14</a:t>
            </a:fld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6513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16</a:t>
            </a:fld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17</a:t>
            </a:fld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18</a:t>
            </a:fld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6513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E04B-A4A8-4114-B910-1288D0691D2F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blue_green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9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107F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604" indent="-164303">
              <a:buClr>
                <a:srgbClr val="99CC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908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211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515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 rIns="53782"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ACF298-355A-49AE-B35D-2A023D47E9C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719191977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blue_green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70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107F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604" indent="-164303">
              <a:buClr>
                <a:srgbClr val="99CC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908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211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515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87177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6EBF0A-779C-47F9-9F3F-884D4B367B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751017580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blue_green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5220-6472-41FD-92A9-B9EB98D740C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87845017"/>
      </p:ext>
    </p:extLst>
  </p:cSld>
  <p:clrMapOvr>
    <a:masterClrMapping/>
  </p:clrMapOvr>
  <p:transition spd="slow">
    <p:sndAc>
      <p:stSnd loop="1">
        <p:snd r:embed="rId1" name="whoosh.wav"/>
      </p:stSnd>
    </p:sndAc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blue_green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9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107F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604" indent="-164303">
              <a:buClr>
                <a:srgbClr val="99CC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908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211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515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 rIns="53782"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ACF298-355A-49AE-B35D-2A023D47E9C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719191977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green_red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21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55AA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38" indent="-164269">
              <a:buClr>
                <a:srgbClr val="BB222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810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080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351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1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1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 rIns="53772"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969708-CE1D-457B-9243-B1A82B96D8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896477025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green_red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72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55AA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38" indent="-164269">
              <a:buClr>
                <a:srgbClr val="BB222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810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080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351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1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1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F5DBB5-89AC-4C58-A65F-9DE9CEAD906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786731789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green_red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21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1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 sz="210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245A7B18-DE6C-407E-9AC8-D64CA83C099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664568236"/>
      </p:ext>
    </p:extLst>
  </p:cSld>
  <p:clrMapOvr>
    <a:masterClrMapping/>
  </p:clrMapOvr>
  <p:transition spd="slow">
    <p:sndAc>
      <p:stSnd loop="1">
        <p:snd r:embed="rId1" name="whoosh.wav"/>
      </p:stSnd>
    </p:sndAc>
  </p:transition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red_grey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8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769" indent="-164385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156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538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924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8" y="909480"/>
            <a:ext cx="6878759" cy="239337"/>
          </a:xfrm>
        </p:spPr>
        <p:txBody>
          <a:bodyPr lIns="0" t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8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dirty="0" smtClean="0"/>
              <a:t> 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fld id="{338290F6-9EEA-4939-92A4-98C3695757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dkOrange_pink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22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6633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05" indent="-164253">
              <a:buClr>
                <a:srgbClr val="ED1E79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761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014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269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2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2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 rIns="53767"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F5F006-0F60-4C6A-A7DF-10910BFB95A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78179596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blue_green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70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107F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604" indent="-164303">
              <a:buClr>
                <a:srgbClr val="99CC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908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211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515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87177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6EBF0A-779C-47F9-9F3F-884D4B367B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751017580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blue_green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5220-6472-41FD-92A9-B9EB98D740C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87845017"/>
      </p:ext>
    </p:extLst>
  </p:cSld>
  <p:clrMapOvr>
    <a:masterClrMapping/>
  </p:clrMapOvr>
  <p:transition spd="slow">
    <p:sndAc>
      <p:stSnd loop="1">
        <p:snd r:embed="rId1" name="whoosh.wav"/>
      </p:stSnd>
    </p:sndAc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blue_green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70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107F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604" indent="-164303">
              <a:buClr>
                <a:srgbClr val="99CC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908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211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515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87177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6EBF0A-779C-47F9-9F3F-884D4B367B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751017580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blue_green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9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107F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604" indent="-164303">
              <a:buClr>
                <a:srgbClr val="99CC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908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211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515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 rIns="53782"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ACF298-355A-49AE-B35D-2A023D47E9C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719191977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dkOrange_pink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22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6633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05" indent="-164253">
              <a:buClr>
                <a:srgbClr val="ED1E79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761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014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269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2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2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 rIns="53767"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F5F006-0F60-4C6A-A7DF-10910BFB95A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78179596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dkOrange_pink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73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6633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05" indent="-164253">
              <a:buClr>
                <a:srgbClr val="ED1E79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761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014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269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2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2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5CCF1A-2D47-4C73-9436-B13D47CE4F6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149427067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dkOrange_pink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22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2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 sz="210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1D4E342A-A4D6-4B02-996A-D659528173C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018527680"/>
      </p:ext>
    </p:extLst>
  </p:cSld>
  <p:clrMapOvr>
    <a:masterClrMapping/>
  </p:clrMapOvr>
  <p:transition spd="slow">
    <p:sndAc>
      <p:stSnd loop="1">
        <p:snd r:embed="rId1" name="whoosh.wav"/>
      </p:stSnd>
    </p:sndAc>
  </p:transition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red_grey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5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868" indent="-164435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303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736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2170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5" y="909480"/>
            <a:ext cx="6878759" cy="239337"/>
          </a:xfrm>
        </p:spPr>
        <p:txBody>
          <a:bodyPr lIns="0" t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5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dirty="0" smtClean="0"/>
              <a:t> 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fld id="{338290F6-9EEA-4939-92A4-98C3695757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7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802" indent="-164402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205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604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2006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7" y="909480"/>
            <a:ext cx="6878759" cy="239337"/>
          </a:xfrm>
        </p:spPr>
        <p:txBody>
          <a:bodyPr lIns="0" t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7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dirty="0" smtClean="0"/>
              <a:t> 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fld id="{338290F6-9EEA-4939-92A4-98C369575716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3744903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68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802" indent="-164402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205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604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2006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7" y="909480"/>
            <a:ext cx="6878759" cy="239337"/>
          </a:xfrm>
        </p:spPr>
        <p:txBody>
          <a:bodyPr l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7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17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338290F6-9EEA-4939-92A4-98C369575716}" type="slidenum">
              <a:rPr lang="de-DE" smtClean="0">
                <a:solidFill>
                  <a:prstClr val="white"/>
                </a:solidFill>
              </a:rPr>
              <a:pPr algn="l"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885066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17" y="909480"/>
            <a:ext cx="6878759" cy="239337"/>
          </a:xfrm>
        </p:spPr>
        <p:txBody>
          <a:bodyPr wrap="none" lIns="0" tIns="0" rIns="0" b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7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fld id="{338290F6-9EEA-4939-92A4-98C369575716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5500605"/>
      </p:ext>
    </p:extLst>
  </p:cSld>
  <p:clrMapOvr>
    <a:masterClrMapping/>
  </p:clrMapOvr>
  <p:transition spd="slow">
    <p:sndAc>
      <p:stSnd loop="1">
        <p:snd r:embed="rId1" name="whoosh.wav"/>
      </p:stSnd>
    </p:sndAc>
  </p:transition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5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868" indent="-164435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303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736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2170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5" y="909480"/>
            <a:ext cx="6878759" cy="239337"/>
          </a:xfrm>
        </p:spPr>
        <p:txBody>
          <a:bodyPr lIns="0" t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5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dirty="0" smtClean="0"/>
              <a:t> 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fld id="{338290F6-9EEA-4939-92A4-98C369575716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0538931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66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868" indent="-164435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303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736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2170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5" y="909480"/>
            <a:ext cx="6878759" cy="239337"/>
          </a:xfrm>
        </p:spPr>
        <p:txBody>
          <a:bodyPr l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5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17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338290F6-9EEA-4939-92A4-98C369575716}" type="slidenum">
              <a:rPr lang="de-DE" smtClean="0">
                <a:solidFill>
                  <a:prstClr val="white"/>
                </a:solidFill>
              </a:rPr>
              <a:pPr algn="l"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8556651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blue_green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19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9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5220-6472-41FD-92A9-B9EB98D740C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87845017"/>
      </p:ext>
    </p:extLst>
  </p:cSld>
  <p:clrMapOvr>
    <a:masterClrMapping/>
  </p:clrMapOvr>
  <p:transition spd="slow">
    <p:sndAc>
      <p:stSnd loop="1">
        <p:snd r:embed="rId1" name="whoosh.wav"/>
      </p:stSnd>
    </p:sndAc>
  </p:transition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15" y="909480"/>
            <a:ext cx="6878759" cy="239337"/>
          </a:xfrm>
        </p:spPr>
        <p:txBody>
          <a:bodyPr wrap="none" lIns="0" tIns="0" rIns="0" b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5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fld id="{338290F6-9EEA-4939-92A4-98C369575716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6271932"/>
      </p:ext>
    </p:extLst>
  </p:cSld>
  <p:clrMapOvr>
    <a:masterClrMapping/>
  </p:clrMapOvr>
  <p:transition spd="slow">
    <p:sndAc>
      <p:stSnd loop="1">
        <p:snd r:embed="rId1" name="whoosh.wav"/>
      </p:stSnd>
    </p:sndAc>
  </p:transition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sag_red_grey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3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934" indent="-164467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401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867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2334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3" y="909480"/>
            <a:ext cx="6878759" cy="239337"/>
          </a:xfrm>
        </p:spPr>
        <p:txBody>
          <a:bodyPr lIns="0" t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3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dirty="0" smtClean="0"/>
              <a:t> 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fld id="{338290F6-9EEA-4939-92A4-98C3695757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sag_red_grey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64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934" indent="-164467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401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867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2334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3" y="909480"/>
            <a:ext cx="6878759" cy="239337"/>
          </a:xfrm>
        </p:spPr>
        <p:txBody>
          <a:bodyPr l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3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17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C177FF-3FF9-4D28-98F3-7358C536659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sndAc>
      <p:stSnd loop="1">
        <p:snd r:embed="rId1" name="whoosh.wav"/>
      </p:stSnd>
    </p:sndAc>
  </p:transition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sag_red_grey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13" y="909480"/>
            <a:ext cx="6878759" cy="239337"/>
          </a:xfrm>
        </p:spPr>
        <p:txBody>
          <a:bodyPr wrap="none" lIns="0" tIns="0" rIns="0" b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3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6C177FF-3FF9-4D28-98F3-7358C536659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sndAc>
      <p:stSnd loop="1">
        <p:snd r:embed="rId1" name="whoosh.wav"/>
      </p:stSnd>
    </p:sndAc>
  </p:transition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dkOrange_pink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22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6633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05" indent="-164253">
              <a:buClr>
                <a:srgbClr val="ED1E79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761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014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269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2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2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 rIns="53767"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F5F006-0F60-4C6A-A7DF-10910BFB95A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78179596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41688513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red_grey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2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967" indent="-164483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3450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933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2416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12" y="909480"/>
            <a:ext cx="6878759" cy="239337"/>
          </a:xfrm>
        </p:spPr>
        <p:txBody>
          <a:bodyPr lIns="0" tIns="0" rIns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12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dirty="0" smtClean="0"/>
              <a:t> 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fld id="{338290F6-9EEA-4939-92A4-98C3695757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sag_dkOrange_pink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22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6633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05" indent="-164253">
              <a:buClr>
                <a:srgbClr val="ED1E79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761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014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269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2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2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 rIns="53767"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F5F006-0F60-4C6A-A7DF-10910BFB95A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78179596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20" y="1507823"/>
            <a:ext cx="6878759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71" indent="-164286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859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146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433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0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0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>
                <a:sym typeface="Arial" pitchFamily="-109" charset="0"/>
              </a:rPr>
              <a:t>Mastertextformat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07184" cy="5026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354"/>
              </a:spcBef>
              <a:buClr>
                <a:srgbClr val="002060"/>
              </a:buClr>
              <a:buFont typeface="Wingdings" pitchFamily="2" charset="2"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1354"/>
              </a:spcBef>
              <a:buFontTx/>
              <a:buNone/>
              <a:defRPr sz="1400"/>
            </a:lvl2pPr>
            <a:lvl3pPr marL="0" indent="0">
              <a:spcBef>
                <a:spcPts val="1354"/>
              </a:spcBef>
              <a:buFontTx/>
              <a:buNone/>
              <a:defRPr sz="1400"/>
            </a:lvl3pPr>
            <a:lvl4pPr marL="0" indent="0">
              <a:spcBef>
                <a:spcPts val="1354"/>
              </a:spcBef>
              <a:buFontTx/>
              <a:buNone/>
              <a:defRPr sz="1400"/>
            </a:lvl4pPr>
            <a:lvl5pPr marL="0" indent="0">
              <a:spcBef>
                <a:spcPts val="1354"/>
              </a:spcBef>
              <a:buFontTx/>
              <a:buNone/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D51A-89D6-46AD-8CDA-D8F252961DA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849801867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2871" y="1507823"/>
            <a:ext cx="8685951" cy="502607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CC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 marL="328571" indent="-164286">
              <a:buClr>
                <a:srgbClr val="444444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 marL="492859">
              <a:buClr>
                <a:srgbClr val="7FA4DD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657146">
              <a:buClr>
                <a:srgbClr val="44444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821433">
              <a:buClr>
                <a:schemeClr val="accent4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92920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0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192882" y="957347"/>
            <a:ext cx="1507184" cy="191470"/>
          </a:xfrm>
          <a:prstGeom prst="rect">
            <a:avLst/>
          </a:prstGeom>
        </p:spPr>
        <p:txBody>
          <a:bodyPr wrap="none" lIns="0" tIns="0" rIns="0" bIns="0"/>
          <a:lstStyle>
            <a:lvl1pPr algn="l">
              <a:buFontTx/>
              <a:buNone/>
              <a:defRPr sz="7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de-DE" dirty="0">
                <a:sym typeface="Arial" pitchFamily="-109" charset="0"/>
              </a:rPr>
              <a:t>Mastertextformat bearbeiten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A9E828-9861-41D6-A1CE-3CBB96D32AD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944385591"/>
      </p:ext>
    </p:extLst>
  </p:cSld>
  <p:clrMapOvr>
    <a:masterClrMapping/>
  </p:clrMapOvr>
  <p:transition spd="slow">
    <p:sndAc>
      <p:stSnd loop="1"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ag_red_grey_b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2920" y="909480"/>
            <a:ext cx="6878759" cy="239337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1992920" y="215403"/>
            <a:ext cx="6878759" cy="430806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buFontTx/>
              <a:buNone/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92C0-9817-4877-A62C-37CD49EE62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267327360"/>
      </p:ext>
    </p:extLst>
  </p:cSld>
  <p:clrMapOvr>
    <a:masterClrMapping/>
  </p:clrMapOvr>
  <p:transition spd="slow">
    <p:sndAc>
      <p:stSnd loop="1">
        <p:snd r:embed="rId1" name="whoosh.wav"/>
      </p:stSnd>
    </p:sndAc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7.xml"/><Relationship Id="rId10" Type="http://schemas.openxmlformats.org/officeDocument/2006/relationships/audio" Target="../media/audio1.wav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audio" Target="../media/audio1.wav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png"/><Relationship Id="rId5" Type="http://schemas.openxmlformats.org/officeDocument/2006/relationships/audio" Target="../media/audio1.wav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png"/><Relationship Id="rId5" Type="http://schemas.openxmlformats.org/officeDocument/2006/relationships/audio" Target="../media/audio1.wav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audio" Target="../media/audio1.wav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3" descr="sos_pp_back_master_standard.pdf"/>
          <p:cNvPicPr preferRelativeResize="0"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"/>
            <a:ext cx="9143107" cy="686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18" y="909480"/>
            <a:ext cx="6878759" cy="23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smtClean="0"/>
              <a:t>Click to edit Master title style</a:t>
            </a: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</a:lstStyle>
          <a:p>
            <a:pPr>
              <a:defRPr/>
            </a:pPr>
            <a:fld id="{B4DBD8AC-4BDA-43B8-86A5-81857F4789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7968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28" r:id="rId4"/>
    <p:sldLayoutId id="2147483846" r:id="rId5"/>
    <p:sldLayoutId id="2147483853" r:id="rId6"/>
  </p:sldLayoutIdLst>
  <p:transition spd="slow">
    <p:sndAc>
      <p:stSnd loop="1">
        <p:snd r:embed="rId8" name="whoosh.wav"/>
      </p:stSnd>
    </p:sndAc>
  </p:transition>
  <p:hf hdr="0" ftr="0" dt="0"/>
  <p:txStyles>
    <p:titleStyle>
      <a:lvl1pPr algn="l" defTabSz="268103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FFFFFF"/>
          </a:solidFill>
          <a:latin typeface="Arial"/>
          <a:ea typeface="ヒラギノ角ゴ Pro W3" pitchFamily="-109" charset="-128"/>
          <a:cs typeface="Arial"/>
        </a:defRPr>
      </a:lvl1pPr>
      <a:lvl2pPr algn="l" defTabSz="26810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2pPr>
      <a:lvl3pPr algn="l" defTabSz="26810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3pPr>
      <a:lvl4pPr algn="l" defTabSz="26810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4pPr>
      <a:lvl5pPr algn="l" defTabSz="26810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5pPr>
      <a:lvl6pPr marL="268887" algn="l" defTabSz="268887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6pPr>
      <a:lvl7pPr marL="537768" algn="l" defTabSz="268887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7pPr>
      <a:lvl8pPr marL="806657" algn="l" defTabSz="268887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8pPr>
      <a:lvl9pPr marL="1075542" algn="l" defTabSz="268887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9pPr>
    </p:titleStyle>
    <p:bodyStyle>
      <a:lvl1pPr marL="200845" indent="-200845" algn="l" defTabSz="26810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Arial"/>
          <a:ea typeface="ヒラギノ角ゴ Pro W3" pitchFamily="-109" charset="-128"/>
          <a:cs typeface="Arial"/>
        </a:defRPr>
      </a:lvl1pPr>
      <a:lvl2pPr marL="436257" indent="-167215" algn="l" defTabSz="26810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2pPr>
      <a:lvl3pPr marL="671662" indent="-133587" algn="l" defTabSz="26810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3pPr>
      <a:lvl4pPr marL="940699" indent="-133587" algn="l" defTabSz="26810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4pPr>
      <a:lvl5pPr marL="1209737" indent="-133587" algn="l" defTabSz="26810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5pPr>
      <a:lvl6pPr marL="1478870" indent="-134445" algn="l" defTabSz="268887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47756" indent="-134445" algn="l" defTabSz="268887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642" indent="-134445" algn="l" defTabSz="268887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527" indent="-134445" algn="l" defTabSz="268887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8887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7768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6657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5542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4428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315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2199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1085" algn="l" defTabSz="2688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 4" descr="sos_pp_back_col_01_v1.pdf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86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19" y="909480"/>
            <a:ext cx="6878759" cy="23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</a:lstStyle>
          <a:p>
            <a:pPr>
              <a:defRPr/>
            </a:pPr>
            <a:fld id="{6F00A623-EBFF-463A-B457-2FAD7CDBD28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9624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47" r:id="rId4"/>
    <p:sldLayoutId id="2147483848" r:id="rId5"/>
    <p:sldLayoutId id="2147483849" r:id="rId6"/>
  </p:sldLayoutIdLst>
  <p:transition spd="slow">
    <p:sndAc>
      <p:stSnd loop="1">
        <p:snd r:embed="rId8" name="whoosh.wav"/>
      </p:stSnd>
    </p:sndAc>
  </p:transition>
  <p:hf hdr="0" ftr="0" dt="0"/>
  <p:txStyles>
    <p:titleStyle>
      <a:lvl1pPr algn="l" defTabSz="268077" rtl="0" eaLnBrk="0" fontAlgn="base" hangingPunct="0">
        <a:spcBef>
          <a:spcPct val="0"/>
        </a:spcBef>
        <a:spcAft>
          <a:spcPct val="0"/>
        </a:spcAft>
        <a:defRPr kern="1200">
          <a:solidFill>
            <a:srgbClr val="FFFFFF"/>
          </a:solidFill>
          <a:latin typeface="Arial"/>
          <a:ea typeface="ヒラギノ角ゴ Pro W3" pitchFamily="-109" charset="-128"/>
          <a:cs typeface="Arial"/>
        </a:defRPr>
      </a:lvl1pPr>
      <a:lvl2pPr algn="l" defTabSz="268077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2pPr>
      <a:lvl3pPr algn="l" defTabSz="268077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3pPr>
      <a:lvl4pPr algn="l" defTabSz="268077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4pPr>
      <a:lvl5pPr algn="l" defTabSz="268077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5pPr>
      <a:lvl6pPr marL="268860" algn="l" defTabSz="268860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6pPr>
      <a:lvl7pPr marL="537715" algn="l" defTabSz="268860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7pPr>
      <a:lvl8pPr marL="806577" algn="l" defTabSz="268860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8pPr>
      <a:lvl9pPr marL="1075434" algn="l" defTabSz="268860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9pPr>
    </p:titleStyle>
    <p:bodyStyle>
      <a:lvl1pPr marL="200825" indent="-200825" algn="l" defTabSz="26807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Arial"/>
          <a:ea typeface="ヒラギノ角ゴ Pro W3" pitchFamily="-109" charset="-128"/>
          <a:cs typeface="Arial"/>
        </a:defRPr>
      </a:lvl1pPr>
      <a:lvl2pPr marL="436214" indent="-167199" algn="l" defTabSz="26807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2pPr>
      <a:lvl3pPr marL="671595" indent="-133573" algn="l" defTabSz="26807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3pPr>
      <a:lvl4pPr marL="940605" indent="-133573" algn="l" defTabSz="26807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4pPr>
      <a:lvl5pPr marL="1209616" indent="-133573" algn="l" defTabSz="26807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5pPr>
      <a:lvl6pPr marL="1478722" indent="-134431" algn="l" defTabSz="26886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47581" indent="-134431" algn="l" defTabSz="26886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440" indent="-134431" algn="l" defTabSz="26886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299" indent="-134431" algn="l" defTabSz="26886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8860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7715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6577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5434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4294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154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2011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0871" algn="l" defTabSz="26886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Bild 5" descr="sos_pp_back_col_02_v1.pdf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86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20" y="909480"/>
            <a:ext cx="6878759" cy="23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</a:lstStyle>
          <a:p>
            <a:pPr>
              <a:defRPr/>
            </a:pPr>
            <a:fld id="{A187B963-B162-44CD-99DF-9AC12C298FF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9907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30" r:id="rId4"/>
    <p:sldLayoutId id="2147483845" r:id="rId5"/>
    <p:sldLayoutId id="2147483850" r:id="rId6"/>
    <p:sldLayoutId id="2147483851" r:id="rId7"/>
    <p:sldLayoutId id="2147483852" r:id="rId8"/>
  </p:sldLayoutIdLst>
  <p:transition spd="slow">
    <p:sndAc>
      <p:stSnd loop="1">
        <p:snd r:embed="rId10" name="whoosh.wav"/>
      </p:stSnd>
    </p:sndAc>
  </p:transition>
  <p:hf hdr="0" ftr="0" dt="0"/>
  <p:txStyles>
    <p:titleStyle>
      <a:lvl1pPr algn="l" defTabSz="268050" rtl="0" eaLnBrk="0" fontAlgn="base" hangingPunct="0">
        <a:spcBef>
          <a:spcPct val="0"/>
        </a:spcBef>
        <a:spcAft>
          <a:spcPct val="0"/>
        </a:spcAft>
        <a:defRPr kern="1200">
          <a:solidFill>
            <a:srgbClr val="FFFFFF"/>
          </a:solidFill>
          <a:latin typeface="Arial"/>
          <a:ea typeface="ヒラギノ角ゴ Pro W3" pitchFamily="-109" charset="-128"/>
          <a:cs typeface="Arial"/>
        </a:defRPr>
      </a:lvl1pPr>
      <a:lvl2pPr algn="l" defTabSz="26805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2pPr>
      <a:lvl3pPr algn="l" defTabSz="26805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3pPr>
      <a:lvl4pPr algn="l" defTabSz="26805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4pPr>
      <a:lvl5pPr algn="l" defTabSz="26805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5pPr>
      <a:lvl6pPr marL="268833" algn="l" defTabSz="268833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6pPr>
      <a:lvl7pPr marL="537662" algn="l" defTabSz="268833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7pPr>
      <a:lvl8pPr marL="806496" algn="l" defTabSz="268833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8pPr>
      <a:lvl9pPr marL="1075327" algn="l" defTabSz="268833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9pPr>
    </p:titleStyle>
    <p:bodyStyle>
      <a:lvl1pPr marL="200805" indent="-200805" algn="l" defTabSz="26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Arial"/>
          <a:ea typeface="ヒラギノ角ゴ Pro W3" pitchFamily="-109" charset="-128"/>
          <a:cs typeface="Arial"/>
        </a:defRPr>
      </a:lvl1pPr>
      <a:lvl2pPr marL="436171" indent="-167182" algn="l" defTabSz="26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2pPr>
      <a:lvl3pPr marL="671528" indent="-133560" algn="l" defTabSz="26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3pPr>
      <a:lvl4pPr marL="940511" indent="-133560" algn="l" defTabSz="26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4pPr>
      <a:lvl5pPr marL="1209495" indent="-133560" algn="l" defTabSz="26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5pPr>
      <a:lvl6pPr marL="1478575" indent="-134418" algn="l" defTabSz="26883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47406" indent="-134418" algn="l" defTabSz="26883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238" indent="-134418" algn="l" defTabSz="26883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071" indent="-134418" algn="l" defTabSz="26883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8833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7662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96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5327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0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12993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823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0656" algn="l" defTabSz="26883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Bild 4" descr="sos_pp_back_col_03_v1.pdf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86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21" y="909480"/>
            <a:ext cx="6878759" cy="23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</a:lstStyle>
          <a:p>
            <a:pPr>
              <a:defRPr/>
            </a:pPr>
            <a:fld id="{16C177FF-3FF9-4D28-98F3-7358C53665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60295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39" r:id="rId4"/>
  </p:sldLayoutIdLst>
  <p:transition spd="slow">
    <p:sndAc>
      <p:stSnd loop="1">
        <p:snd r:embed="rId6" name="whoosh.wav"/>
      </p:stSnd>
    </p:sndAc>
  </p:transition>
  <p:hf hdr="0" ftr="0" dt="0"/>
  <p:txStyles>
    <p:titleStyle>
      <a:lvl1pPr algn="l" defTabSz="268024" rtl="0" eaLnBrk="0" fontAlgn="base" hangingPunct="0">
        <a:spcBef>
          <a:spcPct val="0"/>
        </a:spcBef>
        <a:spcAft>
          <a:spcPct val="0"/>
        </a:spcAft>
        <a:defRPr kern="1200">
          <a:solidFill>
            <a:srgbClr val="FFFFFF"/>
          </a:solidFill>
          <a:latin typeface="Arial"/>
          <a:ea typeface="ヒラギノ角ゴ Pro W3" pitchFamily="-109" charset="-128"/>
          <a:cs typeface="Arial"/>
        </a:defRPr>
      </a:lvl1pPr>
      <a:lvl2pPr algn="l" defTabSz="268024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2pPr>
      <a:lvl3pPr algn="l" defTabSz="268024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3pPr>
      <a:lvl4pPr algn="l" defTabSz="268024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4pPr>
      <a:lvl5pPr algn="l" defTabSz="268024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  <a:cs typeface="Arial" pitchFamily="34" charset="0"/>
        </a:defRPr>
      </a:lvl5pPr>
      <a:lvl6pPr marL="268806" algn="l" defTabSz="268806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6pPr>
      <a:lvl7pPr marL="537609" algn="l" defTabSz="268806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7pPr>
      <a:lvl8pPr marL="806416" algn="l" defTabSz="268806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8pPr>
      <a:lvl9pPr marL="1075219" algn="l" defTabSz="268806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9pPr>
    </p:titleStyle>
    <p:bodyStyle>
      <a:lvl1pPr marL="200785" indent="-200785" algn="l" defTabSz="26802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Arial"/>
          <a:ea typeface="ヒラギノ角ゴ Pro W3" pitchFamily="-109" charset="-128"/>
          <a:cs typeface="Arial"/>
        </a:defRPr>
      </a:lvl1pPr>
      <a:lvl2pPr marL="436128" indent="-167165" algn="l" defTabSz="26802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2pPr>
      <a:lvl3pPr marL="671461" indent="-133547" algn="l" defTabSz="26802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3pPr>
      <a:lvl4pPr marL="940417" indent="-133547" algn="l" defTabSz="26802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4pPr>
      <a:lvl5pPr marL="1209374" indent="-133547" algn="l" defTabSz="26802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ヒラギノ角ゴ Pro W3"/>
        </a:defRPr>
      </a:lvl5pPr>
      <a:lvl6pPr marL="1478427" indent="-134405" algn="l" defTabSz="268806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47232" indent="-134405" algn="l" defTabSz="268806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036" indent="-134405" algn="l" defTabSz="268806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4843" indent="-134405" algn="l" defTabSz="268806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8806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7609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16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5219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4026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12832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635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0441" algn="l" defTabSz="26880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os_pp_back_col_01_v1.pd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" y="0"/>
            <a:ext cx="9138643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17" y="909480"/>
            <a:ext cx="6878759" cy="239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pPr eaLnBrk="1" hangingPunct="1"/>
            <a:fld id="{338290F6-9EEA-4939-92A4-98C369575716}" type="slidenum">
              <a:rPr lang="de-DE" smtClean="0">
                <a:solidFill>
                  <a:prstClr val="white"/>
                </a:solidFill>
                <a:ea typeface="ヒラギノ角ゴ ProN W3" pitchFamily="-109" charset="-128"/>
                <a:sym typeface="Gill Sans" pitchFamily="-109" charset="0"/>
              </a:rPr>
              <a:pPr eaLnBrk="1" hangingPunct="1"/>
              <a:t>‹Nr.›</a:t>
            </a:fld>
            <a:endParaRPr lang="de-DE" dirty="0">
              <a:solidFill>
                <a:prstClr val="white"/>
              </a:solidFill>
              <a:ea typeface="ヒラギノ角ゴ ProN W3" pitchFamily="-109" charset="-128"/>
              <a:sym typeface="Gill Sans" pitchFamily="-10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06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</p:sldLayoutIdLst>
  <p:transition spd="slow">
    <p:sndAc>
      <p:stSnd loop="1">
        <p:snd r:embed="rId5" name="whoosh.wav"/>
      </p:stSnd>
    </p:sndAc>
  </p:transition>
  <p:hf hdr="0" ftr="0" dt="0"/>
  <p:txStyles>
    <p:titleStyle>
      <a:lvl1pPr algn="l" defTabSz="269020" rtl="0" eaLnBrk="0" fontAlgn="base" hangingPunct="0">
        <a:spcBef>
          <a:spcPct val="0"/>
        </a:spcBef>
        <a:spcAft>
          <a:spcPct val="0"/>
        </a:spcAft>
        <a:defRPr kern="1200">
          <a:solidFill>
            <a:srgbClr val="FFFFFF"/>
          </a:solidFill>
          <a:latin typeface="Arial"/>
          <a:ea typeface="ヒラギノ角ゴ Pro W3" pitchFamily="-109" charset="-128"/>
          <a:cs typeface="Arial"/>
        </a:defRPr>
      </a:lvl1pPr>
      <a:lvl2pPr algn="l" defTabSz="26902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2pPr>
      <a:lvl3pPr algn="l" defTabSz="26902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3pPr>
      <a:lvl4pPr algn="l" defTabSz="26902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4pPr>
      <a:lvl5pPr algn="l" defTabSz="26902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5pPr>
      <a:lvl6pPr marL="269020" algn="l" defTabSz="269020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6pPr>
      <a:lvl7pPr marL="538040" algn="l" defTabSz="269020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7pPr>
      <a:lvl8pPr marL="807061" algn="l" defTabSz="269020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8pPr>
      <a:lvl9pPr marL="1076080" algn="l" defTabSz="269020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9pPr>
    </p:titleStyle>
    <p:bodyStyle>
      <a:lvl1pPr marL="201766" indent="-201766" algn="l" defTabSz="26902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Arial"/>
          <a:ea typeface="ヒラギノ角ゴ Pro W3" pitchFamily="-109" charset="-128"/>
          <a:cs typeface="Arial"/>
        </a:defRPr>
      </a:lvl1pPr>
      <a:lvl2pPr marL="437156" indent="-168137" algn="l" defTabSz="26902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2pPr>
      <a:lvl3pPr marL="672550" indent="-134511" algn="l" defTabSz="26902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3pPr>
      <a:lvl4pPr marL="941570" indent="-134511" algn="l" defTabSz="26902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4pPr>
      <a:lvl5pPr marL="1210589" indent="-134511" algn="l" defTabSz="26902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5pPr>
      <a:lvl6pPr marL="1479609" indent="-134511" algn="l" defTabSz="26902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48629" indent="-134511" algn="l" defTabSz="26902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7647" indent="-134511" algn="l" defTabSz="26902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668" indent="-134511" algn="l" defTabSz="26902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9020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8040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7061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080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5101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14121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3141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2160" algn="l" defTabSz="26902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os_pp_back_col_01_v1.pd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" y="0"/>
            <a:ext cx="9138643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15" y="909480"/>
            <a:ext cx="6878759" cy="239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pPr eaLnBrk="1" hangingPunct="1"/>
            <a:fld id="{338290F6-9EEA-4939-92A4-98C369575716}" type="slidenum">
              <a:rPr lang="de-DE" smtClean="0">
                <a:solidFill>
                  <a:prstClr val="white"/>
                </a:solidFill>
                <a:ea typeface="ヒラギノ角ゴ ProN W3" pitchFamily="-109" charset="-128"/>
                <a:sym typeface="Gill Sans" pitchFamily="-109" charset="0"/>
              </a:rPr>
              <a:pPr eaLnBrk="1" hangingPunct="1"/>
              <a:t>‹Nr.›</a:t>
            </a:fld>
            <a:endParaRPr lang="de-DE" dirty="0">
              <a:solidFill>
                <a:prstClr val="white"/>
              </a:solidFill>
              <a:ea typeface="ヒラギノ角ゴ ProN W3" pitchFamily="-109" charset="-128"/>
              <a:sym typeface="Gill Sans" pitchFamily="-10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27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</p:sldLayoutIdLst>
  <p:transition spd="slow">
    <p:sndAc>
      <p:stSnd loop="1">
        <p:snd r:embed="rId5" name="whoosh.wav"/>
      </p:stSnd>
    </p:sndAc>
  </p:transition>
  <p:hf hdr="0" ftr="0" dt="0"/>
  <p:txStyles>
    <p:titleStyle>
      <a:lvl1pPr algn="l" defTabSz="269074" rtl="0" eaLnBrk="0" fontAlgn="base" hangingPunct="0">
        <a:spcBef>
          <a:spcPct val="0"/>
        </a:spcBef>
        <a:spcAft>
          <a:spcPct val="0"/>
        </a:spcAft>
        <a:defRPr kern="1200">
          <a:solidFill>
            <a:srgbClr val="FFFFFF"/>
          </a:solidFill>
          <a:latin typeface="Arial"/>
          <a:ea typeface="ヒラギノ角ゴ Pro W3" pitchFamily="-109" charset="-128"/>
          <a:cs typeface="Arial"/>
        </a:defRPr>
      </a:lvl1pPr>
      <a:lvl2pPr algn="l" defTabSz="269074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2pPr>
      <a:lvl3pPr algn="l" defTabSz="269074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3pPr>
      <a:lvl4pPr algn="l" defTabSz="269074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4pPr>
      <a:lvl5pPr algn="l" defTabSz="269074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5pPr>
      <a:lvl6pPr marL="269074" algn="l" defTabSz="269074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6pPr>
      <a:lvl7pPr marL="538147" algn="l" defTabSz="269074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7pPr>
      <a:lvl8pPr marL="807222" algn="l" defTabSz="269074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8pPr>
      <a:lvl9pPr marL="1076295" algn="l" defTabSz="269074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9pPr>
    </p:titleStyle>
    <p:bodyStyle>
      <a:lvl1pPr marL="201806" indent="-201806" algn="l" defTabSz="26907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Arial"/>
          <a:ea typeface="ヒラギノ角ゴ Pro W3" pitchFamily="-109" charset="-128"/>
          <a:cs typeface="Arial"/>
        </a:defRPr>
      </a:lvl1pPr>
      <a:lvl2pPr marL="437244" indent="-168171" algn="l" defTabSz="26907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2pPr>
      <a:lvl3pPr marL="672684" indent="-134538" algn="l" defTabSz="26907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3pPr>
      <a:lvl4pPr marL="941758" indent="-134538" algn="l" defTabSz="26907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4pPr>
      <a:lvl5pPr marL="1210831" indent="-134538" algn="l" defTabSz="26907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5pPr>
      <a:lvl6pPr marL="1479905" indent="-134538" algn="l" defTabSz="269074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48979" indent="-134538" algn="l" defTabSz="269074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8051" indent="-134538" algn="l" defTabSz="269074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7126" indent="-134538" algn="l" defTabSz="269074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9074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47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7222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295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5369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14443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3517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2590" algn="l" defTabSz="26907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os_pp_back_col_01_v1.pd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" y="0"/>
            <a:ext cx="9138643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13" y="909480"/>
            <a:ext cx="6878759" cy="239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4DBD8AC-4BDA-43B8-86A5-81857F47894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7" name="Bild 4" descr="sos_pp_back_col_03_v1.pdf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86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</p:sldLayoutIdLst>
  <p:transition spd="slow">
    <p:sndAc>
      <p:stSnd loop="1">
        <p:snd r:embed="rId6" name="whoosh.wav"/>
      </p:stSnd>
    </p:sndAc>
  </p:transition>
  <p:hf hdr="0" ftr="0" dt="0"/>
  <p:txStyles>
    <p:titleStyle>
      <a:lvl1pPr algn="l" defTabSz="269128" rtl="0" eaLnBrk="0" fontAlgn="base" hangingPunct="0">
        <a:spcBef>
          <a:spcPct val="0"/>
        </a:spcBef>
        <a:spcAft>
          <a:spcPct val="0"/>
        </a:spcAft>
        <a:defRPr kern="1200">
          <a:solidFill>
            <a:srgbClr val="FFFFFF"/>
          </a:solidFill>
          <a:latin typeface="Arial"/>
          <a:ea typeface="ヒラギノ角ゴ Pro W3" pitchFamily="-109" charset="-128"/>
          <a:cs typeface="Arial"/>
        </a:defRPr>
      </a:lvl1pPr>
      <a:lvl2pPr algn="l" defTabSz="269128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2pPr>
      <a:lvl3pPr algn="l" defTabSz="269128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3pPr>
      <a:lvl4pPr algn="l" defTabSz="269128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4pPr>
      <a:lvl5pPr algn="l" defTabSz="269128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5pPr>
      <a:lvl6pPr marL="269128" algn="l" defTabSz="269128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6pPr>
      <a:lvl7pPr marL="538255" algn="l" defTabSz="269128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7pPr>
      <a:lvl8pPr marL="807383" algn="l" defTabSz="269128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8pPr>
      <a:lvl9pPr marL="1076510" algn="l" defTabSz="269128" rtl="0" fontAlgn="base">
        <a:spcBef>
          <a:spcPct val="0"/>
        </a:spcBef>
        <a:spcAft>
          <a:spcPct val="0"/>
        </a:spcAft>
        <a:defRPr>
          <a:solidFill>
            <a:srgbClr val="FFFFFF"/>
          </a:solidFill>
          <a:latin typeface="Arial" pitchFamily="-109" charset="0"/>
          <a:ea typeface="ヒラギノ角ゴ Pro W3" pitchFamily="-109" charset="-128"/>
        </a:defRPr>
      </a:lvl9pPr>
    </p:titleStyle>
    <p:bodyStyle>
      <a:lvl1pPr marL="201846" indent="-201846" algn="l" defTabSz="269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Arial"/>
          <a:ea typeface="ヒラギノ角ゴ Pro W3" pitchFamily="-109" charset="-128"/>
          <a:cs typeface="Arial"/>
        </a:defRPr>
      </a:lvl1pPr>
      <a:lvl2pPr marL="437332" indent="-168205" algn="l" defTabSz="269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2pPr>
      <a:lvl3pPr marL="672818" indent="-134564" algn="l" defTabSz="269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3pPr>
      <a:lvl4pPr marL="941946" indent="-134564" algn="l" defTabSz="269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4pPr>
      <a:lvl5pPr marL="1211073" indent="-134564" algn="l" defTabSz="269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ヒラギノ角ゴ Pro W3" pitchFamily="-109" charset="-128"/>
          <a:cs typeface="+mn-cs"/>
        </a:defRPr>
      </a:lvl5pPr>
      <a:lvl6pPr marL="1480201" indent="-134564" algn="l" defTabSz="26912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49328" indent="-134564" algn="l" defTabSz="26912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8455" indent="-134564" algn="l" defTabSz="26912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7583" indent="-134564" algn="l" defTabSz="26912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9128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8255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7383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510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5638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14765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3893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3020" algn="l" defTabSz="26912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x" TargetMode="External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7.png"/><Relationship Id="rId5" Type="http://schemas.openxmlformats.org/officeDocument/2006/relationships/hyperlink" Target="https://kb.sos-berlin.com/x/KIBB" TargetMode="External"/><Relationship Id="rId4" Type="http://schemas.openxmlformats.org/officeDocument/2006/relationships/hyperlink" Target="https://kb.sos-berlin.com/x/gwB3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KIQ3" TargetMode="External"/><Relationship Id="rId2" Type="http://schemas.openxmlformats.org/officeDocument/2006/relationships/hyperlink" Target="https://kb.sos-berlin.com/x/lo74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kb.sos-berlin.com/x/Oo-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sgNO" TargetMode="External"/><Relationship Id="rId7" Type="http://schemas.openxmlformats.org/officeDocument/2006/relationships/hyperlink" Target="https://kb.sos-berlin.com/x/JwQCAQ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kb.sos-berlin.com/x/UwYCAQ" TargetMode="External"/><Relationship Id="rId5" Type="http://schemas.openxmlformats.org/officeDocument/2006/relationships/hyperlink" Target="https://kb.sos-berlin.com/x/Gon4" TargetMode="External"/><Relationship Id="rId4" Type="http://schemas.openxmlformats.org/officeDocument/2006/relationships/hyperlink" Target="https://kb.sos-berlin.com/x/TwYCAQ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-berlin.com/doc/en/scheduler.doc/api/api.xml" TargetMode="External"/><Relationship Id="rId2" Type="http://schemas.openxmlformats.org/officeDocument/2006/relationships/hyperlink" Target="https://kb.sos-berlin.com/x/tANO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qgB3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kb.sos-berlin.com/x/cID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3grj" TargetMode="External"/><Relationship Id="rId2" Type="http://schemas.openxmlformats.org/officeDocument/2006/relationships/hyperlink" Target="https://kb.sos-berlin.com/x/SYd9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kb.sos-berlin.com/x/-ABO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tYF9" TargetMode="External"/><Relationship Id="rId2" Type="http://schemas.openxmlformats.org/officeDocument/2006/relationships/hyperlink" Target="https://kb.sos-berlin.com/x/J4R9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kb.sos-berlin.com/x/oIJ9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HIV9" TargetMode="External"/><Relationship Id="rId2" Type="http://schemas.openxmlformats.org/officeDocument/2006/relationships/hyperlink" Target="https://kb.sos-berlin.com/x/4YR9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kb.sos-berlin.com/x/hQB3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ogB3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kb.sos-berlin.com/x/iANO" TargetMode="External"/><Relationship Id="rId4" Type="http://schemas.openxmlformats.org/officeDocument/2006/relationships/hyperlink" Target="https://kb.sos-berlin.com/x/OoM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JYR9" TargetMode="External"/><Relationship Id="rId2" Type="http://schemas.openxmlformats.org/officeDocument/2006/relationships/hyperlink" Target="https://kb.sos-berlin.com/x/JoI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b.sos-berlin.com/x/e4I3" TargetMode="External"/><Relationship Id="rId5" Type="http://schemas.openxmlformats.org/officeDocument/2006/relationships/hyperlink" Target="https://kb.sos-berlin.com/x/agHj" TargetMode="External"/><Relationship Id="rId4" Type="http://schemas.openxmlformats.org/officeDocument/2006/relationships/hyperlink" Target="https://kb.sos-berlin.com/x/bAHj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b.sos-berlin.com/x/EoBZ" TargetMode="External"/><Relationship Id="rId2" Type="http://schemas.openxmlformats.org/officeDocument/2006/relationships/hyperlink" Target="yy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b.sos-berlin.com/x/KIQ3" TargetMode="External"/><Relationship Id="rId5" Type="http://schemas.openxmlformats.org/officeDocument/2006/relationships/hyperlink" Target="https://kb.sos-berlin.com/x/lo74" TargetMode="External"/><Relationship Id="rId4" Type="http://schemas.openxmlformats.org/officeDocument/2006/relationships/hyperlink" Target="https://kb.sos-berlin.com/x/PwC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y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yy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kb.sos-berlin.com/x/BoM3" TargetMode="External"/><Relationship Id="rId4" Type="http://schemas.openxmlformats.org/officeDocument/2006/relationships/hyperlink" Target="https://kb.sos-berlin.com/x/qgC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>
                <a:ea typeface="ヒラギノ角ゴ Pro W3"/>
              </a:rPr>
              <a:t>Open Source JobScheduler</a:t>
            </a:r>
          </a:p>
        </p:txBody>
      </p:sp>
      <p:sp>
        <p:nvSpPr>
          <p:cNvPr id="53251" name="Textplatzhalter 7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de-DE" altLang="de-DE" dirty="0" smtClean="0">
                <a:ea typeface="ヒラギノ角ゴ Pro W3"/>
              </a:rPr>
              <a:t>Software- und Organisations-Service</a:t>
            </a:r>
          </a:p>
          <a:p>
            <a:endParaRPr lang="de-DE" altLang="de-DE" dirty="0" smtClean="0">
              <a:ea typeface="ヒラギノ角ゴ Pro W3"/>
            </a:endParaRPr>
          </a:p>
        </p:txBody>
      </p:sp>
      <p:sp>
        <p:nvSpPr>
          <p:cNvPr id="53252" name="Inhaltsplatzhalter 8"/>
          <p:cNvSpPr txBox="1">
            <a:spLocks/>
          </p:cNvSpPr>
          <p:nvPr/>
        </p:nvSpPr>
        <p:spPr bwMode="auto">
          <a:xfrm>
            <a:off x="1992918" y="1507823"/>
            <a:ext cx="6878759" cy="42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00845" indent="-200845" defTabSz="268103">
              <a:spcBef>
                <a:spcPct val="20000"/>
              </a:spcBef>
            </a:pPr>
            <a:endParaRPr lang="en-US" altLang="de-DE" sz="3800" b="1" dirty="0" smtClean="0">
              <a:solidFill>
                <a:srgbClr val="7FA4CC"/>
              </a:solidFill>
              <a:latin typeface="Arial" pitchFamily="34" charset="0"/>
              <a:ea typeface="ヒラギノ角ゴ Pro W3"/>
              <a:cs typeface="ヒラギノ角ゴ Pro W3"/>
            </a:endParaRPr>
          </a:p>
          <a:p>
            <a:pPr marL="200845" indent="-200845" defTabSz="268103">
              <a:spcBef>
                <a:spcPct val="20000"/>
              </a:spcBef>
            </a:pPr>
            <a:endParaRPr lang="en-US" altLang="de-DE" sz="3800" b="1" dirty="0" smtClean="0">
              <a:solidFill>
                <a:srgbClr val="7FA4CC"/>
              </a:solidFill>
              <a:latin typeface="Arial" pitchFamily="34" charset="0"/>
              <a:ea typeface="ヒラギノ角ゴ Pro W3"/>
              <a:cs typeface="ヒラギノ角ゴ Pro W3"/>
            </a:endParaRPr>
          </a:p>
          <a:p>
            <a:pPr marL="200845" indent="-200845" defTabSz="268103">
              <a:spcBef>
                <a:spcPct val="20000"/>
              </a:spcBef>
            </a:pPr>
            <a:r>
              <a:rPr lang="en-US" altLang="de-DE" sz="3800" b="1" dirty="0" smtClean="0">
                <a:solidFill>
                  <a:srgbClr val="7FA4CC"/>
                </a:solidFill>
                <a:latin typeface="Arial" pitchFamily="34" charset="0"/>
                <a:ea typeface="ヒラギノ角ゴ Pro W3"/>
                <a:cs typeface="ヒラギノ角ゴ Pro W3"/>
              </a:rPr>
              <a:t>JobScheduler </a:t>
            </a:r>
            <a:endParaRPr lang="en-US" altLang="de-DE" sz="3800" b="1" dirty="0">
              <a:solidFill>
                <a:srgbClr val="7FA4CC"/>
              </a:solidFill>
              <a:latin typeface="Arial" pitchFamily="34" charset="0"/>
              <a:ea typeface="ヒラギノ角ゴ Pro W3"/>
              <a:cs typeface="ヒラギノ角ゴ Pro W3"/>
            </a:endParaRPr>
          </a:p>
          <a:p>
            <a:pPr marL="200845" indent="-200845" defTabSz="268103">
              <a:spcBef>
                <a:spcPct val="20000"/>
              </a:spcBef>
            </a:pPr>
            <a:r>
              <a:rPr lang="en-US" altLang="de-DE" sz="3800" b="1" dirty="0">
                <a:solidFill>
                  <a:srgbClr val="7FA4CC"/>
                </a:solidFill>
                <a:latin typeface="Arial" pitchFamily="34" charset="0"/>
                <a:ea typeface="ヒラギノ角ゴ Pro W3"/>
                <a:cs typeface="ヒラギノ角ゴ Pro W3"/>
              </a:rPr>
              <a:t>in a </a:t>
            </a:r>
            <a:r>
              <a:rPr lang="en-US" altLang="de-DE" sz="3800" b="1" dirty="0" smtClean="0">
                <a:solidFill>
                  <a:srgbClr val="7FA4CC"/>
                </a:solidFill>
                <a:latin typeface="Arial" pitchFamily="34" charset="0"/>
                <a:ea typeface="ヒラギノ角ゴ Pro W3"/>
                <a:cs typeface="ヒラギノ角ゴ Pro W3"/>
              </a:rPr>
              <a:t>Nutshell</a:t>
            </a:r>
          </a:p>
          <a:p>
            <a:pPr marL="200845" indent="-200845" defTabSz="268103">
              <a:spcBef>
                <a:spcPct val="20000"/>
              </a:spcBef>
            </a:pPr>
            <a:endParaRPr lang="en-US" sz="1200" dirty="0" smtClean="0"/>
          </a:p>
          <a:p>
            <a:pPr marL="200845" indent="-200845" defTabSz="268103">
              <a:spcBef>
                <a:spcPct val="20000"/>
              </a:spcBef>
            </a:pPr>
            <a:endParaRPr lang="en-US" altLang="de-DE" sz="1900" dirty="0" smtClean="0"/>
          </a:p>
          <a:p>
            <a:pPr marL="200845" indent="-200845" defTabSz="268103">
              <a:spcBef>
                <a:spcPct val="20000"/>
              </a:spcBef>
            </a:pPr>
            <a:r>
              <a:rPr lang="en-US" altLang="de-DE" sz="2400" b="1" dirty="0">
                <a:solidFill>
                  <a:srgbClr val="7FA4CC"/>
                </a:solidFill>
                <a:latin typeface="Arial" pitchFamily="34" charset="0"/>
                <a:ea typeface="ヒラギノ角ゴ Pro W3"/>
                <a:cs typeface="ヒラギノ角ゴ Pro W3"/>
              </a:rPr>
              <a:t>Product Overview</a:t>
            </a:r>
          </a:p>
          <a:p>
            <a:pPr marL="200845" indent="-200845" defTabSz="268103">
              <a:spcBef>
                <a:spcPct val="20000"/>
              </a:spcBef>
            </a:pPr>
            <a:endParaRPr lang="de-DE" altLang="de-DE" sz="1900" b="1" dirty="0">
              <a:solidFill>
                <a:srgbClr val="7FA4CC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15253"/>
            <a:ext cx="1298234" cy="9722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3254" name="Text Box 11"/>
          <p:cNvSpPr txBox="1">
            <a:spLocks noChangeArrowheads="1"/>
          </p:cNvSpPr>
          <p:nvPr/>
        </p:nvSpPr>
        <p:spPr bwMode="auto">
          <a:xfrm>
            <a:off x="1984876" y="6589747"/>
            <a:ext cx="7082336" cy="22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6903" rIns="53810" bIns="26903"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de-DE" sz="1100" dirty="0">
                <a:solidFill>
                  <a:srgbClr val="7FA4CC"/>
                </a:solidFill>
                <a:latin typeface="Arial" pitchFamily="34" charset="0"/>
                <a:ea typeface="ヒラギノ角ゴ Pro W3"/>
                <a:cs typeface="ヒラギノ角ゴ Pro W3"/>
              </a:rPr>
              <a:t>Software- und Organisations-Service GmbH				</a:t>
            </a:r>
            <a:r>
              <a:rPr lang="en-CA" altLang="de-DE" sz="1100" dirty="0">
                <a:solidFill>
                  <a:srgbClr val="7FA4CC"/>
                </a:solidFill>
                <a:latin typeface="Arial" pitchFamily="34" charset="0"/>
                <a:ea typeface="ヒラギノ角ゴ Pro W3"/>
                <a:cs typeface="ヒラギノ角ゴ Pro W3"/>
                <a:sym typeface="Webdings" pitchFamily="18" charset="2"/>
              </a:rPr>
              <a:t></a:t>
            </a:r>
            <a:r>
              <a:rPr lang="en-CA" altLang="de-DE" sz="1100" dirty="0">
                <a:solidFill>
                  <a:srgbClr val="7FA4CC"/>
                </a:solidFill>
                <a:latin typeface="Arial" pitchFamily="34" charset="0"/>
                <a:ea typeface="ヒラギノ角ゴ Pro W3"/>
                <a:cs typeface="ヒラギノ角ゴ Pro W3"/>
              </a:rPr>
              <a:t>www.sos-berlin.com</a:t>
            </a:r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>
            <a:off x="1992025" y="6599715"/>
            <a:ext cx="6886795" cy="0"/>
          </a:xfrm>
          <a:prstGeom prst="line">
            <a:avLst/>
          </a:prstGeom>
          <a:noFill/>
          <a:ln w="63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 lIns="53810" tIns="26903" rIns="53810" bIns="26903"/>
          <a:lstStyle/>
          <a:p>
            <a:pPr algn="ctr">
              <a:defRPr/>
            </a:pPr>
            <a:endParaRPr lang="de-DE" dirty="0">
              <a:latin typeface="Gill Sans" pitchFamily="-109" charset="0"/>
              <a:ea typeface="ヒラギノ角ゴ ProN W3" pitchFamily="-109" charset="-128"/>
              <a:cs typeface="+mn-cs"/>
              <a:sym typeface="Gill Sans" pitchFamily="-10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Cross-Platform Scheduling</a:t>
            </a:r>
          </a:p>
          <a:p>
            <a:pPr lvl="1"/>
            <a:r>
              <a:rPr lang="en-US" dirty="0" smtClean="0"/>
              <a:t>Processing with Agents across Platforms</a:t>
            </a:r>
          </a:p>
          <a:p>
            <a:pPr lvl="1"/>
            <a:r>
              <a:rPr lang="en-US" dirty="0" smtClean="0"/>
              <a:t>Agentless Scheduling across Platforms</a:t>
            </a:r>
            <a:br>
              <a:rPr lang="en-US" dirty="0" smtClean="0"/>
            </a:br>
            <a:endParaRPr lang="en-US" sz="1000" dirty="0" smtClean="0"/>
          </a:p>
          <a:p>
            <a:r>
              <a:rPr lang="en-US" b="1" dirty="0" smtClean="0"/>
              <a:t>File Watching</a:t>
            </a:r>
          </a:p>
          <a:p>
            <a:pPr lvl="1"/>
            <a:r>
              <a:rPr lang="en-US" dirty="0" smtClean="0"/>
              <a:t>Watching incoming files on a Master</a:t>
            </a:r>
          </a:p>
          <a:p>
            <a:pPr lvl="1"/>
            <a:r>
              <a:rPr lang="en-US" dirty="0" smtClean="0"/>
              <a:t>Remote File Watching with Agents</a:t>
            </a:r>
            <a:br>
              <a:rPr lang="en-US" dirty="0" smtClean="0"/>
            </a:br>
            <a:endParaRPr lang="en-US" sz="1000" dirty="0" smtClean="0"/>
          </a:p>
          <a:p>
            <a:r>
              <a:rPr lang="en-US" b="1" dirty="0" smtClean="0"/>
              <a:t>File Transfer</a:t>
            </a:r>
          </a:p>
          <a:p>
            <a:pPr lvl="1"/>
            <a:r>
              <a:rPr lang="en-US" dirty="0" smtClean="0"/>
              <a:t>Server-2-Server file transfer with YADE</a:t>
            </a:r>
          </a:p>
          <a:p>
            <a:pPr lvl="1"/>
            <a:r>
              <a:rPr lang="en-US" dirty="0" smtClean="0"/>
              <a:t>Push Files to Internet via Jump Host</a:t>
            </a:r>
          </a:p>
          <a:p>
            <a:pPr lvl="1"/>
            <a:r>
              <a:rPr lang="en-US" dirty="0" smtClean="0"/>
              <a:t>Pull Files from Internet via Jump Host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b="1" dirty="0" smtClean="0">
              <a:solidFill>
                <a:srgbClr val="D60000"/>
              </a:solidFill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 algn="ctr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Use Cases</a:t>
            </a:r>
            <a:endParaRPr lang="en-US" sz="12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Samples </a:t>
            </a:r>
            <a:r>
              <a:rPr lang="en-US" dirty="0"/>
              <a:t>of </a:t>
            </a:r>
            <a:r>
              <a:rPr lang="en-US" dirty="0" smtClean="0"/>
              <a:t>Real World Use Cases</a:t>
            </a:r>
            <a:endParaRPr lang="en-US" dirty="0"/>
          </a:p>
        </p:txBody>
      </p:sp>
      <p:pic>
        <p:nvPicPr>
          <p:cNvPr id="28" name="Inhaltsplatzhalter 8" descr="logo-hase-orange-transparent-backgrou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  <p:sp>
        <p:nvSpPr>
          <p:cNvPr id="9" name="Abgerundetes Rechteck 8"/>
          <p:cNvSpPr/>
          <p:nvPr/>
        </p:nvSpPr>
        <p:spPr>
          <a:xfrm rot="20663670">
            <a:off x="220642" y="557250"/>
            <a:ext cx="1306906" cy="385796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191" tIns="26912" rIns="21191" bIns="26912" rtlCol="0" anchor="ctr"/>
          <a:lstStyle/>
          <a:p>
            <a:pPr algn="ctr"/>
            <a:r>
              <a:rPr lang="de-DE" sz="1100" b="1" dirty="0" smtClean="0"/>
              <a:t>Real World </a:t>
            </a:r>
          </a:p>
          <a:p>
            <a:pPr algn="ctr"/>
            <a:r>
              <a:rPr lang="de-DE" sz="1100" b="1" dirty="0" err="1" smtClean="0"/>
              <a:t>Use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Cases</a:t>
            </a:r>
            <a:endParaRPr lang="de-DE" sz="1100" b="1" dirty="0" smtClean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10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haltsplatzhalter 27"/>
          <p:cNvSpPr>
            <a:spLocks noGrp="1"/>
          </p:cNvSpPr>
          <p:nvPr>
            <p:ph sz="quarter" idx="11"/>
          </p:nvPr>
        </p:nvSpPr>
        <p:spPr>
          <a:ln w="0" cap="rnd">
            <a:noFill/>
          </a:ln>
          <a:effectLst>
            <a:outerShdw blurRad="76200" dist="13335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372842" lvl="2" indent="-14016">
              <a:buNone/>
            </a:pPr>
            <a:endParaRPr lang="en-US" sz="1100" dirty="0"/>
          </a:p>
          <a:p>
            <a:pPr lvl="1">
              <a:buNone/>
            </a:pPr>
            <a:endParaRPr lang="de-DE" sz="11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>
              <a:buNone/>
            </a:pPr>
            <a:endParaRPr lang="de-DE" sz="400" dirty="0" smtClean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err="1"/>
              <a:t>Use</a:t>
            </a:r>
            <a:r>
              <a:rPr lang="de-DE" sz="1200" dirty="0"/>
              <a:t> </a:t>
            </a:r>
            <a:r>
              <a:rPr lang="de-DE" sz="1200" dirty="0" smtClean="0"/>
              <a:t>Case: </a:t>
            </a:r>
            <a:r>
              <a:rPr lang="de-DE" sz="1200" dirty="0"/>
              <a:t>Cross-</a:t>
            </a:r>
            <a:r>
              <a:rPr lang="de-DE" sz="1200" dirty="0" err="1"/>
              <a:t>Platform</a:t>
            </a:r>
            <a:r>
              <a:rPr lang="de-DE" sz="1200" dirty="0"/>
              <a:t> </a:t>
            </a:r>
            <a:r>
              <a:rPr lang="de-DE" sz="1200" dirty="0" smtClean="0"/>
              <a:t>Scheduling</a:t>
            </a:r>
            <a:br>
              <a:rPr lang="de-DE" sz="1200" dirty="0" smtClean="0"/>
            </a:b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Processing with </a:t>
            </a:r>
            <a:r>
              <a:rPr lang="en-US" dirty="0" smtClean="0"/>
              <a:t>Agents across Platforms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2612756" y="4668024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25" tIns="26912" rIns="53825" bIns="26912" rtlCol="0" anchor="ctr"/>
          <a:lstStyle/>
          <a:p>
            <a:pPr algn="ctr"/>
            <a:r>
              <a:rPr lang="de-DE" sz="1050" b="1" dirty="0" smtClean="0"/>
              <a:t>JobScheduler</a:t>
            </a:r>
          </a:p>
          <a:p>
            <a:pPr algn="ctr"/>
            <a:r>
              <a:rPr lang="de-DE" sz="1050" b="1" dirty="0" smtClean="0"/>
              <a:t>Agent</a:t>
            </a:r>
            <a:br>
              <a:rPr lang="de-DE" sz="1050" b="1" dirty="0" smtClean="0"/>
            </a:br>
            <a:r>
              <a:rPr lang="de-DE" sz="1050" b="1" dirty="0" smtClean="0"/>
              <a:t>Linux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845463" y="4669444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25" tIns="26912" rIns="53825" bIns="26912" rtlCol="0" anchor="ctr"/>
          <a:lstStyle/>
          <a:p>
            <a:pPr algn="ctr"/>
            <a:r>
              <a:rPr lang="de-DE" sz="1050" b="1" dirty="0" smtClean="0"/>
              <a:t>JobScheduler</a:t>
            </a:r>
          </a:p>
          <a:p>
            <a:pPr algn="ctr"/>
            <a:r>
              <a:rPr lang="de-DE" sz="1050" b="1" dirty="0" smtClean="0"/>
              <a:t>Agent</a:t>
            </a:r>
            <a:br>
              <a:rPr lang="de-DE" sz="1050" b="1" dirty="0" smtClean="0"/>
            </a:br>
            <a:r>
              <a:rPr lang="de-DE" sz="1050" b="1" dirty="0" smtClean="0"/>
              <a:t>Solaris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966129" y="2076517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25" tIns="26912" rIns="53825" bIns="26912" rtlCol="0" anchor="ctr"/>
          <a:lstStyle/>
          <a:p>
            <a:pPr algn="ctr"/>
            <a:r>
              <a:rPr lang="de-DE" sz="1050" b="1" dirty="0" smtClean="0"/>
              <a:t>JobScheduler</a:t>
            </a:r>
            <a:br>
              <a:rPr lang="de-DE" sz="1050" b="1" dirty="0" smtClean="0"/>
            </a:br>
            <a:r>
              <a:rPr lang="de-DE" sz="1050" b="1" dirty="0" smtClean="0"/>
              <a:t>Master</a:t>
            </a:r>
          </a:p>
          <a:p>
            <a:pPr algn="ctr"/>
            <a:r>
              <a:rPr lang="de-DE" sz="1050" b="1" dirty="0" smtClean="0"/>
              <a:t>Windows</a:t>
            </a:r>
            <a:endParaRPr lang="de-DE" sz="1050" b="1" dirty="0"/>
          </a:p>
        </p:txBody>
      </p:sp>
      <p:sp>
        <p:nvSpPr>
          <p:cNvPr id="11" name="Abgerundetes Rechteck 10"/>
          <p:cNvSpPr/>
          <p:nvPr/>
        </p:nvSpPr>
        <p:spPr>
          <a:xfrm>
            <a:off x="7462524" y="4670084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25" tIns="26912" rIns="53825" bIns="26912" rtlCol="0" anchor="ctr"/>
          <a:lstStyle/>
          <a:p>
            <a:pPr algn="ctr"/>
            <a:r>
              <a:rPr lang="de-DE" sz="1050" b="1" dirty="0" smtClean="0"/>
              <a:t>JobScheduler</a:t>
            </a:r>
          </a:p>
          <a:p>
            <a:pPr algn="ctr"/>
            <a:r>
              <a:rPr lang="de-DE" sz="1050" b="1" dirty="0" smtClean="0"/>
              <a:t>Agent</a:t>
            </a:r>
            <a:br>
              <a:rPr lang="de-DE" sz="1050" b="1" dirty="0" smtClean="0"/>
            </a:br>
            <a:r>
              <a:rPr lang="de-DE" sz="1050" b="1" dirty="0" smtClean="0"/>
              <a:t>AIX</a:t>
            </a:r>
          </a:p>
        </p:txBody>
      </p:sp>
      <p:cxnSp>
        <p:nvCxnSpPr>
          <p:cNvPr id="3" name="Gewinkelte Verbindung 2"/>
          <p:cNvCxnSpPr>
            <a:endCxn id="8" idx="1"/>
          </p:cNvCxnSpPr>
          <p:nvPr/>
        </p:nvCxnSpPr>
        <p:spPr>
          <a:xfrm rot="16200000" flipH="1">
            <a:off x="1924836" y="4310389"/>
            <a:ext cx="1278415" cy="97427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8" idx="3"/>
          </p:cNvCxnSpPr>
          <p:nvPr/>
        </p:nvCxnSpPr>
        <p:spPr>
          <a:xfrm flipV="1">
            <a:off x="3709927" y="3719892"/>
            <a:ext cx="98940" cy="1278417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winkelte Verbindung 33"/>
          <p:cNvCxnSpPr>
            <a:endCxn id="69" idx="1"/>
          </p:cNvCxnSpPr>
          <p:nvPr/>
        </p:nvCxnSpPr>
        <p:spPr>
          <a:xfrm rot="16200000" flipH="1">
            <a:off x="3525840" y="4305916"/>
            <a:ext cx="1286223" cy="96775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winkelte Verbindung 36"/>
          <p:cNvCxnSpPr>
            <a:stCxn id="69" idx="3"/>
          </p:cNvCxnSpPr>
          <p:nvPr/>
        </p:nvCxnSpPr>
        <p:spPr>
          <a:xfrm flipV="1">
            <a:off x="5314515" y="3719892"/>
            <a:ext cx="107387" cy="1277520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>
            <a:endCxn id="9" idx="1"/>
          </p:cNvCxnSpPr>
          <p:nvPr/>
        </p:nvCxnSpPr>
        <p:spPr>
          <a:xfrm rot="16200000" flipH="1">
            <a:off x="5150071" y="4304334"/>
            <a:ext cx="1271131" cy="119658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winkelte Verbindung 47"/>
          <p:cNvCxnSpPr>
            <a:stCxn id="9" idx="3"/>
          </p:cNvCxnSpPr>
          <p:nvPr/>
        </p:nvCxnSpPr>
        <p:spPr>
          <a:xfrm flipV="1">
            <a:off x="6942639" y="3719893"/>
            <a:ext cx="76709" cy="1279836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/>
          <p:cNvCxnSpPr>
            <a:endCxn id="11" idx="1"/>
          </p:cNvCxnSpPr>
          <p:nvPr/>
        </p:nvCxnSpPr>
        <p:spPr>
          <a:xfrm rot="16200000" flipH="1">
            <a:off x="6768232" y="4306079"/>
            <a:ext cx="1280476" cy="108104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stCxn id="11" idx="3"/>
          </p:cNvCxnSpPr>
          <p:nvPr/>
        </p:nvCxnSpPr>
        <p:spPr>
          <a:xfrm flipV="1">
            <a:off x="8559697" y="3719893"/>
            <a:ext cx="111643" cy="1280476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 Verbindung 59"/>
          <p:cNvCxnSpPr>
            <a:stCxn id="10" idx="1"/>
          </p:cNvCxnSpPr>
          <p:nvPr/>
        </p:nvCxnSpPr>
        <p:spPr>
          <a:xfrm rot="10800000" flipV="1">
            <a:off x="2410301" y="2406802"/>
            <a:ext cx="2555828" cy="1151102"/>
          </a:xfrm>
          <a:prstGeom prst="bentConnector3">
            <a:avLst>
              <a:gd name="adj1" fmla="val 105863"/>
            </a:avLst>
          </a:prstGeom>
          <a:ln w="12700" cap="flat">
            <a:solidFill>
              <a:srgbClr val="FF0000"/>
            </a:solidFill>
            <a:round/>
            <a:headEnd type="non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winkelte Verbindung 65"/>
          <p:cNvCxnSpPr>
            <a:endCxn id="10" idx="3"/>
          </p:cNvCxnSpPr>
          <p:nvPr/>
        </p:nvCxnSpPr>
        <p:spPr>
          <a:xfrm rot="10800000">
            <a:off x="6063305" y="2406802"/>
            <a:ext cx="2725851" cy="1168248"/>
          </a:xfrm>
          <a:prstGeom prst="bentConnector3">
            <a:avLst>
              <a:gd name="adj1" fmla="val -3223"/>
            </a:avLst>
          </a:prstGeom>
          <a:ln w="12700" cap="flat">
            <a:solidFill>
              <a:srgbClr val="FF0000"/>
            </a:solidFill>
            <a:round/>
            <a:headEnd type="non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Abgerundetes Rechteck 68"/>
          <p:cNvSpPr/>
          <p:nvPr/>
        </p:nvSpPr>
        <p:spPr>
          <a:xfrm>
            <a:off x="4217339" y="4667127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25" tIns="26912" rIns="53825" bIns="26912" rtlCol="0" anchor="ctr"/>
          <a:lstStyle/>
          <a:p>
            <a:pPr algn="ctr"/>
            <a:r>
              <a:rPr lang="de-DE" sz="1050" b="1" dirty="0" smtClean="0"/>
              <a:t>JobScheduler</a:t>
            </a:r>
          </a:p>
          <a:p>
            <a:pPr algn="ctr"/>
            <a:r>
              <a:rPr lang="de-DE" sz="1050" b="1" dirty="0" smtClean="0"/>
              <a:t>Agent</a:t>
            </a:r>
            <a:br>
              <a:rPr lang="de-DE" sz="1050" b="1" dirty="0" smtClean="0"/>
            </a:br>
            <a:r>
              <a:rPr lang="de-DE" sz="1050" b="1" dirty="0" smtClean="0"/>
              <a:t>Windows</a:t>
            </a:r>
          </a:p>
        </p:txBody>
      </p:sp>
      <p:sp>
        <p:nvSpPr>
          <p:cNvPr id="145" name="Textfeld 144"/>
          <p:cNvSpPr txBox="1"/>
          <p:nvPr/>
        </p:nvSpPr>
        <p:spPr>
          <a:xfrm>
            <a:off x="2414024" y="2446516"/>
            <a:ext cx="2018244" cy="177460"/>
          </a:xfrm>
          <a:prstGeom prst="rect">
            <a:avLst/>
          </a:prstGeom>
        </p:spPr>
        <p:txBody>
          <a:bodyPr wrap="square" lIns="53825" tIns="26912" rIns="53825" bIns="26912" rtlCol="0">
            <a:spAutoFit/>
          </a:bodyPr>
          <a:lstStyle/>
          <a:p>
            <a:pPr marL="124494" indent="-124494" defTabSz="16599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Master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contacts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Agents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to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execute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jobs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3995170" y="4011081"/>
            <a:ext cx="302400" cy="3006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21191" tIns="0" rIns="21191" bIns="0" rtlCol="0" anchor="ctr">
            <a:noAutofit/>
          </a:bodyPr>
          <a:lstStyle/>
          <a:p>
            <a:pPr algn="ctr"/>
            <a:r>
              <a:rPr lang="de-DE" sz="600" b="1" dirty="0" smtClean="0"/>
              <a:t>Job 2</a:t>
            </a:r>
          </a:p>
        </p:txBody>
      </p:sp>
      <p:sp>
        <p:nvSpPr>
          <p:cNvPr id="159" name="Textfeld 158"/>
          <p:cNvSpPr txBox="1"/>
          <p:nvPr/>
        </p:nvSpPr>
        <p:spPr>
          <a:xfrm>
            <a:off x="4120565" y="3154445"/>
            <a:ext cx="2898781" cy="177460"/>
          </a:xfrm>
          <a:prstGeom prst="rect">
            <a:avLst/>
          </a:prstGeom>
        </p:spPr>
        <p:txBody>
          <a:bodyPr wrap="square" lIns="53825" tIns="26912" rIns="53825" bIns="26912" rtlCol="0">
            <a:spAutoFit/>
          </a:bodyPr>
          <a:lstStyle/>
          <a:p>
            <a:pPr marL="124494" indent="-124494" defTabSz="16599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Sequence of jobs configured with the JobScheduler Master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2374292" y="4011078"/>
            <a:ext cx="302400" cy="3006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21191" tIns="0" rIns="21191" bIns="0" rtlCol="0" anchor="ctr">
            <a:noAutofit/>
          </a:bodyPr>
          <a:lstStyle/>
          <a:p>
            <a:pPr algn="ctr"/>
            <a:r>
              <a:rPr lang="de-DE" sz="600" b="1" dirty="0" smtClean="0"/>
              <a:t>Job  1</a:t>
            </a:r>
            <a:endParaRPr lang="de-DE" sz="600" b="1" dirty="0"/>
          </a:p>
        </p:txBody>
      </p:sp>
      <p:sp>
        <p:nvSpPr>
          <p:cNvPr id="171" name="Ellipse 170"/>
          <p:cNvSpPr/>
          <p:nvPr/>
        </p:nvSpPr>
        <p:spPr>
          <a:xfrm>
            <a:off x="5553369" y="4011088"/>
            <a:ext cx="302400" cy="3006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21191" tIns="0" rIns="21191" bIns="0" rtlCol="0" anchor="ctr">
            <a:noAutofit/>
          </a:bodyPr>
          <a:lstStyle/>
          <a:p>
            <a:pPr algn="ctr"/>
            <a:r>
              <a:rPr lang="de-DE" sz="600" b="1" dirty="0" smtClean="0"/>
              <a:t>Job 3</a:t>
            </a:r>
          </a:p>
        </p:txBody>
      </p:sp>
      <p:sp>
        <p:nvSpPr>
          <p:cNvPr id="172" name="Ellipse 171"/>
          <p:cNvSpPr/>
          <p:nvPr/>
        </p:nvSpPr>
        <p:spPr>
          <a:xfrm>
            <a:off x="7191447" y="4019783"/>
            <a:ext cx="302400" cy="3006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21191" tIns="0" rIns="21191" bIns="0" rtlCol="0" anchor="ctr">
            <a:noAutofit/>
          </a:bodyPr>
          <a:lstStyle/>
          <a:p>
            <a:pPr algn="ctr"/>
            <a:r>
              <a:rPr lang="de-DE" sz="600" b="1" dirty="0" smtClean="0"/>
              <a:t>Job 4</a:t>
            </a:r>
          </a:p>
        </p:txBody>
      </p:sp>
      <p:sp>
        <p:nvSpPr>
          <p:cNvPr id="50" name="Rechteck 49"/>
          <p:cNvSpPr/>
          <p:nvPr/>
        </p:nvSpPr>
        <p:spPr>
          <a:xfrm>
            <a:off x="2500542" y="3329723"/>
            <a:ext cx="5866898" cy="392904"/>
          </a:xfrm>
          <a:prstGeom prst="rect">
            <a:avLst/>
          </a:prstGeom>
        </p:spPr>
        <p:txBody>
          <a:bodyPr wrap="square" lIns="53825" tIns="26912" rIns="53825" bIns="26912">
            <a:spAutoFit/>
          </a:bodyPr>
          <a:lstStyle/>
          <a:p>
            <a:pPr algn="l"/>
            <a:r>
              <a:rPr lang="de-DE" sz="1100" b="1" dirty="0" smtClean="0">
                <a:solidFill>
                  <a:schemeClr val="lt1"/>
                </a:solidFill>
                <a:latin typeface="+mn-lt"/>
              </a:rPr>
              <a:t>Job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1100" b="1" dirty="0" smtClean="0">
                <a:solidFill>
                  <a:schemeClr val="lt1"/>
                </a:solidFill>
                <a:latin typeface="+mn-lt"/>
              </a:rPr>
              <a:t>Chain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</a:p>
          <a:p>
            <a:pPr algn="l"/>
            <a:endParaRPr lang="de-DE" sz="1100" b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7" name="Abgerundetes Rechteck 56"/>
          <p:cNvSpPr/>
          <p:nvPr/>
        </p:nvSpPr>
        <p:spPr>
          <a:xfrm>
            <a:off x="2414024" y="3371769"/>
            <a:ext cx="6366408" cy="34803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6000000" scaled="0"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  <a:alpha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effectLst>
            <a:outerShdw blurRad="76200" dist="12700" dir="153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317500"/>
            <a:bevelB w="317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25" tIns="26912" rIns="53825" bIns="26912"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2333545" y="3429314"/>
            <a:ext cx="6424907" cy="223627"/>
          </a:xfrm>
          <a:prstGeom prst="rect">
            <a:avLst/>
          </a:prstGeom>
        </p:spPr>
        <p:txBody>
          <a:bodyPr wrap="square" lIns="53825" tIns="26912" rIns="53825" bIns="26912" rtlCol="0">
            <a:spAutoFit/>
          </a:bodyPr>
          <a:lstStyle/>
          <a:p>
            <a:pPr marL="124494" indent="-124494" algn="ctr" defTabSz="165992">
              <a:spcBef>
                <a:spcPct val="20000"/>
              </a:spcBef>
            </a:pPr>
            <a:r>
              <a:rPr lang="de-DE" sz="1100" b="1" dirty="0" smtClean="0">
                <a:solidFill>
                  <a:srgbClr val="223388"/>
                </a:solidFill>
                <a:latin typeface="Arial"/>
                <a:ea typeface="ヒラギノ角ゴ Pro W3" pitchFamily="-109" charset="-128"/>
                <a:cs typeface="Arial"/>
              </a:rPr>
              <a:t>Job</a:t>
            </a:r>
            <a:r>
              <a:rPr lang="de-DE" sz="800" dirty="0" smtClean="0">
                <a:solidFill>
                  <a:srgbClr val="223388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1100" b="1" dirty="0" smtClean="0">
                <a:solidFill>
                  <a:srgbClr val="223388"/>
                </a:solidFill>
                <a:latin typeface="Arial"/>
                <a:ea typeface="ヒラギノ角ゴ Pro W3" pitchFamily="-109" charset="-128"/>
                <a:cs typeface="Arial"/>
              </a:rPr>
              <a:t>Chain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221143" y="2439390"/>
            <a:ext cx="2537306" cy="177460"/>
          </a:xfrm>
          <a:prstGeom prst="rect">
            <a:avLst/>
          </a:prstGeom>
        </p:spPr>
        <p:txBody>
          <a:bodyPr wrap="square" lIns="53825" tIns="26912" rIns="53825" bIns="26912" rtlCol="0">
            <a:spAutoFit/>
          </a:bodyPr>
          <a:lstStyle/>
          <a:p>
            <a:pPr marL="124494" indent="-124494" algn="r" defTabSz="16599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Master collects log output and execution results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42" name="Abgerundetes Rechteck 41"/>
          <p:cNvSpPr/>
          <p:nvPr/>
        </p:nvSpPr>
        <p:spPr>
          <a:xfrm rot="20663670">
            <a:off x="220642" y="557250"/>
            <a:ext cx="1306906" cy="385796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191" tIns="26912" rIns="21191" bIns="26912" rtlCol="0" anchor="ctr"/>
          <a:lstStyle/>
          <a:p>
            <a:pPr algn="ctr"/>
            <a:r>
              <a:rPr lang="de-DE" sz="1100" b="1" dirty="0" smtClean="0"/>
              <a:t>Real World </a:t>
            </a:r>
          </a:p>
          <a:p>
            <a:pPr algn="ctr"/>
            <a:r>
              <a:rPr lang="de-DE" sz="1100" b="1" dirty="0" err="1" smtClean="0"/>
              <a:t>Use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Cases</a:t>
            </a:r>
            <a:endParaRPr lang="de-DE" sz="1100" b="1" dirty="0" smtClean="0"/>
          </a:p>
        </p:txBody>
      </p:sp>
      <p:sp>
        <p:nvSpPr>
          <p:cNvPr id="38" name="Inhaltsplatzhalter 6"/>
          <p:cNvSpPr>
            <a:spLocks noGrp="1"/>
          </p:cNvSpPr>
          <p:nvPr>
            <p:ph sz="quarter" idx="15"/>
          </p:nvPr>
        </p:nvSpPr>
        <p:spPr>
          <a:xfrm>
            <a:off x="179512" y="1508400"/>
            <a:ext cx="1656000" cy="50256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spcBef>
                <a:spcPts val="177"/>
              </a:spcBef>
              <a:buClr>
                <a:srgbClr val="C00000"/>
              </a:buClr>
              <a:buSzPct val="100000"/>
            </a:pPr>
            <a:r>
              <a:rPr lang="de-DE" altLang="de-DE" b="1" dirty="0" err="1" smtClean="0"/>
              <a:t>Use</a:t>
            </a:r>
            <a:r>
              <a:rPr lang="de-DE" altLang="de-DE" b="1" dirty="0" smtClean="0"/>
              <a:t> Case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The customer operates servers with Windows, Linux, Solaris and AIX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Jobs with dependencies have to be executed on the different servers</a:t>
            </a:r>
            <a:endParaRPr lang="de-DE" dirty="0" smtClean="0"/>
          </a:p>
          <a:p>
            <a:pPr marL="84761" indent="-84761">
              <a:spcBef>
                <a:spcPts val="600"/>
              </a:spcBef>
              <a:buClr>
                <a:srgbClr val="C00000"/>
              </a:buClr>
              <a:buSzPct val="100000"/>
            </a:pPr>
            <a:r>
              <a:rPr lang="de-DE" altLang="de-DE" b="1" dirty="0" smtClean="0"/>
              <a:t>Solution 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Remote execution with Universal Agents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A JobScheduler Master for Windows optionally executes jobs locally and orchestrates four Agents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Job dependency is configured with Master who contacts Agents to execute jobs</a:t>
            </a:r>
          </a:p>
          <a:p>
            <a:pPr marL="84787" indent="-84787">
              <a:spcBef>
                <a:spcPts val="600"/>
              </a:spcBef>
              <a:buClr>
                <a:srgbClr val="C00000"/>
              </a:buClr>
              <a:buSzPct val="100000"/>
            </a:pPr>
            <a:r>
              <a:rPr lang="de-DE" altLang="de-DE" b="1" dirty="0" err="1" smtClean="0"/>
              <a:t>Benefits</a:t>
            </a:r>
            <a:endParaRPr lang="de-DE" altLang="de-DE" b="1" dirty="0" smtClean="0"/>
          </a:p>
          <a:p>
            <a:pPr marL="84761" lvl="2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JobScheduler covers all required platforms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Job dependencies for multi-platform execution can be configured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Single point of configuration &amp; operation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Zero configuration for Universal Agents and easy deployment to large clusters</a:t>
            </a:r>
            <a:endParaRPr lang="de-DE" altLang="de-DE" dirty="0" smtClean="0"/>
          </a:p>
          <a:p>
            <a:endParaRPr lang="de-DE" altLang="de-D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11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winkelte Verbindung 15"/>
          <p:cNvCxnSpPr>
            <a:endCxn id="45" idx="1"/>
          </p:cNvCxnSpPr>
          <p:nvPr/>
        </p:nvCxnSpPr>
        <p:spPr>
          <a:xfrm rot="5400000" flipH="1" flipV="1">
            <a:off x="4071701" y="3055358"/>
            <a:ext cx="380450" cy="252377"/>
          </a:xfrm>
          <a:prstGeom prst="bentConnector2">
            <a:avLst/>
          </a:prstGeom>
          <a:ln w="127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Inhaltsplatzhalter 27"/>
          <p:cNvSpPr>
            <a:spLocks noGrp="1"/>
          </p:cNvSpPr>
          <p:nvPr>
            <p:ph sz="quarter" idx="11"/>
          </p:nvPr>
        </p:nvSpPr>
        <p:spPr>
          <a:ln w="0" cap="rnd">
            <a:noFill/>
          </a:ln>
          <a:effectLst>
            <a:outerShdw blurRad="76200" dist="13335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372954" lvl="2" indent="-14021">
              <a:buNone/>
            </a:pPr>
            <a:endParaRPr lang="en-US" sz="1100" dirty="0"/>
          </a:p>
          <a:p>
            <a:pPr lvl="1">
              <a:buNone/>
            </a:pPr>
            <a:endParaRPr lang="de-DE" sz="11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>
              <a:buNone/>
            </a:pPr>
            <a:endParaRPr lang="de-DE" sz="400" dirty="0" smtClean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err="1" smtClean="0"/>
              <a:t>Use</a:t>
            </a:r>
            <a:r>
              <a:rPr lang="de-DE" sz="1200" dirty="0" smtClean="0"/>
              <a:t> Case: Cross-</a:t>
            </a:r>
            <a:r>
              <a:rPr lang="de-DE" sz="1200" dirty="0" err="1" smtClean="0"/>
              <a:t>Platform</a:t>
            </a:r>
            <a:r>
              <a:rPr lang="de-DE" sz="1200" dirty="0" smtClean="0"/>
              <a:t> </a:t>
            </a:r>
            <a:r>
              <a:rPr lang="de-DE" sz="1200" dirty="0" err="1" smtClean="0"/>
              <a:t>Scheduling</a:t>
            </a: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Agentless Scheduling across Platforms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966129" y="2076517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b="1" dirty="0" smtClean="0"/>
              <a:t>JobScheduler</a:t>
            </a:r>
            <a:br>
              <a:rPr lang="de-DE" sz="1050" b="1" dirty="0" smtClean="0"/>
            </a:br>
            <a:r>
              <a:rPr lang="de-DE" sz="1050" b="1" dirty="0" smtClean="0"/>
              <a:t>Master</a:t>
            </a:r>
          </a:p>
          <a:p>
            <a:pPr algn="ctr"/>
            <a:r>
              <a:rPr lang="de-DE" sz="1050" b="1" dirty="0" smtClean="0"/>
              <a:t>Windows</a:t>
            </a:r>
            <a:endParaRPr lang="de-DE" sz="1050" b="1" dirty="0"/>
          </a:p>
        </p:txBody>
      </p:sp>
      <p:cxnSp>
        <p:nvCxnSpPr>
          <p:cNvPr id="3" name="Gewinkelte Verbindung 2"/>
          <p:cNvCxnSpPr>
            <a:endCxn id="32" idx="1"/>
          </p:cNvCxnSpPr>
          <p:nvPr/>
        </p:nvCxnSpPr>
        <p:spPr>
          <a:xfrm rot="16200000" flipH="1">
            <a:off x="1980948" y="4311418"/>
            <a:ext cx="1280474" cy="97427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32" idx="3"/>
          </p:cNvCxnSpPr>
          <p:nvPr/>
        </p:nvCxnSpPr>
        <p:spPr>
          <a:xfrm flipV="1">
            <a:off x="3767071" y="3719893"/>
            <a:ext cx="98940" cy="1280476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>
            <a:endCxn id="36" idx="1"/>
          </p:cNvCxnSpPr>
          <p:nvPr/>
        </p:nvCxnSpPr>
        <p:spPr>
          <a:xfrm rot="16200000" flipH="1">
            <a:off x="5150067" y="4304334"/>
            <a:ext cx="1271132" cy="119658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winkelte Verbindung 47"/>
          <p:cNvCxnSpPr>
            <a:stCxn id="36" idx="3"/>
          </p:cNvCxnSpPr>
          <p:nvPr/>
        </p:nvCxnSpPr>
        <p:spPr>
          <a:xfrm flipV="1">
            <a:off x="6942636" y="3719893"/>
            <a:ext cx="76709" cy="1279836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/>
          <p:cNvCxnSpPr>
            <a:endCxn id="38" idx="1"/>
          </p:cNvCxnSpPr>
          <p:nvPr/>
        </p:nvCxnSpPr>
        <p:spPr>
          <a:xfrm rot="16200000" flipH="1">
            <a:off x="6769710" y="4304600"/>
            <a:ext cx="1277520" cy="108104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stCxn id="38" idx="3"/>
          </p:cNvCxnSpPr>
          <p:nvPr/>
        </p:nvCxnSpPr>
        <p:spPr>
          <a:xfrm flipV="1">
            <a:off x="8559695" y="3719892"/>
            <a:ext cx="111643" cy="1277520"/>
          </a:xfrm>
          <a:prstGeom prst="bentConnector2">
            <a:avLst/>
          </a:prstGeom>
          <a:ln w="508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 Verbindung 59"/>
          <p:cNvCxnSpPr>
            <a:stCxn id="10" idx="1"/>
          </p:cNvCxnSpPr>
          <p:nvPr/>
        </p:nvCxnSpPr>
        <p:spPr>
          <a:xfrm rot="10800000" flipV="1">
            <a:off x="2410301" y="2406802"/>
            <a:ext cx="2555828" cy="1151102"/>
          </a:xfrm>
          <a:prstGeom prst="bentConnector3">
            <a:avLst>
              <a:gd name="adj1" fmla="val 105863"/>
            </a:avLst>
          </a:prstGeom>
          <a:ln w="12700" cap="flat">
            <a:solidFill>
              <a:srgbClr val="FF0000"/>
            </a:solidFill>
            <a:round/>
            <a:headEnd type="non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winkelte Verbindung 65"/>
          <p:cNvCxnSpPr>
            <a:endCxn id="10" idx="3"/>
          </p:cNvCxnSpPr>
          <p:nvPr/>
        </p:nvCxnSpPr>
        <p:spPr>
          <a:xfrm rot="10800000">
            <a:off x="6063302" y="2406802"/>
            <a:ext cx="2725851" cy="1168248"/>
          </a:xfrm>
          <a:prstGeom prst="bentConnector3">
            <a:avLst>
              <a:gd name="adj1" fmla="val -3223"/>
            </a:avLst>
          </a:prstGeom>
          <a:ln w="12700" cap="flat">
            <a:solidFill>
              <a:srgbClr val="FF0000"/>
            </a:solidFill>
            <a:round/>
            <a:headEnd type="non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feld 144"/>
          <p:cNvSpPr txBox="1"/>
          <p:nvPr/>
        </p:nvSpPr>
        <p:spPr>
          <a:xfrm>
            <a:off x="2431431" y="2446516"/>
            <a:ext cx="2320327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Master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executes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jobs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by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SSH</a:t>
            </a:r>
          </a:p>
        </p:txBody>
      </p:sp>
      <p:sp>
        <p:nvSpPr>
          <p:cNvPr id="159" name="Textfeld 158"/>
          <p:cNvSpPr txBox="1"/>
          <p:nvPr/>
        </p:nvSpPr>
        <p:spPr>
          <a:xfrm>
            <a:off x="5827104" y="3154445"/>
            <a:ext cx="2898781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r" defTabSz="16604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Sequence of jobs configured with the JobScheduler Master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2431432" y="4011078"/>
            <a:ext cx="265669" cy="26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Job 1</a:t>
            </a:r>
          </a:p>
        </p:txBody>
      </p:sp>
      <p:sp>
        <p:nvSpPr>
          <p:cNvPr id="171" name="Ellipse 170"/>
          <p:cNvSpPr/>
          <p:nvPr/>
        </p:nvSpPr>
        <p:spPr>
          <a:xfrm>
            <a:off x="5608199" y="4011088"/>
            <a:ext cx="265669" cy="26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Job 3</a:t>
            </a:r>
          </a:p>
        </p:txBody>
      </p:sp>
      <p:sp>
        <p:nvSpPr>
          <p:cNvPr id="172" name="Ellipse 171"/>
          <p:cNvSpPr/>
          <p:nvPr/>
        </p:nvSpPr>
        <p:spPr>
          <a:xfrm>
            <a:off x="7228995" y="4019783"/>
            <a:ext cx="265669" cy="26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Job 4</a:t>
            </a:r>
          </a:p>
        </p:txBody>
      </p:sp>
      <p:sp>
        <p:nvSpPr>
          <p:cNvPr id="50" name="Rechteck 49"/>
          <p:cNvSpPr/>
          <p:nvPr/>
        </p:nvSpPr>
        <p:spPr>
          <a:xfrm>
            <a:off x="2500542" y="3329723"/>
            <a:ext cx="5866898" cy="392920"/>
          </a:xfrm>
          <a:prstGeom prst="rect">
            <a:avLst/>
          </a:prstGeom>
        </p:spPr>
        <p:txBody>
          <a:bodyPr wrap="square" lIns="53840" tIns="26920" rIns="53840" bIns="26920">
            <a:spAutoFit/>
          </a:bodyPr>
          <a:lstStyle/>
          <a:p>
            <a:pPr algn="l"/>
            <a:r>
              <a:rPr lang="de-DE" sz="1100" b="1" dirty="0" smtClean="0">
                <a:solidFill>
                  <a:schemeClr val="lt1"/>
                </a:solidFill>
                <a:latin typeface="+mn-lt"/>
              </a:rPr>
              <a:t>Job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1100" b="1" dirty="0" smtClean="0">
                <a:solidFill>
                  <a:schemeClr val="lt1"/>
                </a:solidFill>
                <a:latin typeface="+mn-lt"/>
              </a:rPr>
              <a:t>Chain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</a:p>
          <a:p>
            <a:pPr algn="l"/>
            <a:endParaRPr lang="de-DE" sz="1100" b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7" name="Abgerundetes Rechteck 56"/>
          <p:cNvSpPr/>
          <p:nvPr/>
        </p:nvSpPr>
        <p:spPr>
          <a:xfrm>
            <a:off x="2414024" y="3371766"/>
            <a:ext cx="6366408" cy="34803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6000000" scaled="0"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  <a:alpha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effectLst>
            <a:outerShdw blurRad="76200" dist="12700" dir="153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 w="317500"/>
            <a:bevelB w="317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2333542" y="3429311"/>
            <a:ext cx="6424907" cy="223643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algn="ctr" defTabSz="166042">
              <a:spcBef>
                <a:spcPct val="20000"/>
              </a:spcBef>
            </a:pPr>
            <a:r>
              <a:rPr lang="de-DE" sz="1050" b="1" dirty="0" smtClean="0">
                <a:solidFill>
                  <a:srgbClr val="223388"/>
                </a:solidFill>
                <a:latin typeface="Arial"/>
                <a:ea typeface="ヒラギノ角ゴ Pro W3" pitchFamily="-109" charset="-128"/>
                <a:cs typeface="Arial"/>
              </a:rPr>
              <a:t>Job</a:t>
            </a:r>
            <a:r>
              <a:rPr lang="de-DE" sz="1050" dirty="0" smtClean="0">
                <a:solidFill>
                  <a:srgbClr val="223388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1050" b="1" dirty="0" smtClean="0">
                <a:solidFill>
                  <a:srgbClr val="223388"/>
                </a:solidFill>
                <a:latin typeface="Arial"/>
                <a:ea typeface="ヒラギノ角ゴ Pro W3" pitchFamily="-109" charset="-128"/>
                <a:cs typeface="Arial"/>
              </a:rPr>
              <a:t>Chain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188579" y="2440518"/>
            <a:ext cx="2537306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r" defTabSz="16604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Master collects log output and execution results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42" name="Abgerundetes Rechteck 41"/>
          <p:cNvSpPr/>
          <p:nvPr/>
        </p:nvSpPr>
        <p:spPr>
          <a:xfrm rot="20663670">
            <a:off x="220642" y="557250"/>
            <a:ext cx="1306906" cy="385796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197" tIns="26920" rIns="21197" bIns="26920" rtlCol="0" anchor="ctr"/>
          <a:lstStyle/>
          <a:p>
            <a:pPr algn="ctr"/>
            <a:r>
              <a:rPr lang="de-DE" sz="1100" b="1" dirty="0" err="1" smtClean="0"/>
              <a:t>Use</a:t>
            </a:r>
            <a:r>
              <a:rPr lang="de-DE" sz="1100" b="1" dirty="0" smtClean="0"/>
              <a:t> Case Scenario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2669897" y="4670084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r>
              <a:rPr lang="de-DE" sz="1050" b="1" dirty="0" smtClean="0"/>
              <a:t>SSH Server</a:t>
            </a:r>
            <a:br>
              <a:rPr lang="de-DE" sz="1050" b="1" dirty="0" smtClean="0"/>
            </a:br>
            <a:r>
              <a:rPr lang="de-DE" sz="1050" b="1" dirty="0" smtClean="0"/>
              <a:t>Linux</a:t>
            </a:r>
            <a:endParaRPr lang="de-DE" sz="1050" b="1" dirty="0"/>
          </a:p>
        </p:txBody>
      </p:sp>
      <p:sp>
        <p:nvSpPr>
          <p:cNvPr id="36" name="Abgerundetes Rechteck 35"/>
          <p:cNvSpPr/>
          <p:nvPr/>
        </p:nvSpPr>
        <p:spPr>
          <a:xfrm>
            <a:off x="5845463" y="4669444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r>
              <a:rPr lang="de-DE" sz="1050" b="1" dirty="0" smtClean="0"/>
              <a:t>SSH Server</a:t>
            </a:r>
            <a:br>
              <a:rPr lang="de-DE" sz="1050" b="1" dirty="0" smtClean="0"/>
            </a:br>
            <a:r>
              <a:rPr lang="de-DE" sz="1050" b="1" dirty="0" smtClean="0"/>
              <a:t>Solaris</a:t>
            </a:r>
            <a:endParaRPr lang="de-DE" sz="1050" b="1" dirty="0"/>
          </a:p>
        </p:txBody>
      </p:sp>
      <p:sp>
        <p:nvSpPr>
          <p:cNvPr id="38" name="Abgerundetes Rechteck 37"/>
          <p:cNvSpPr/>
          <p:nvPr/>
        </p:nvSpPr>
        <p:spPr>
          <a:xfrm>
            <a:off x="7462522" y="4667127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r>
              <a:rPr lang="de-DE" sz="1050" b="1" dirty="0" smtClean="0"/>
              <a:t>SSH Server</a:t>
            </a:r>
            <a:br>
              <a:rPr lang="de-DE" sz="1050" b="1" dirty="0" smtClean="0"/>
            </a:br>
            <a:r>
              <a:rPr lang="de-DE" sz="1050" b="1" dirty="0" smtClean="0"/>
              <a:t>AIX</a:t>
            </a:r>
            <a:endParaRPr lang="de-DE" sz="1050" b="1" dirty="0"/>
          </a:p>
        </p:txBody>
      </p:sp>
      <p:sp>
        <p:nvSpPr>
          <p:cNvPr id="41" name="Ellipse 40"/>
          <p:cNvSpPr/>
          <p:nvPr/>
        </p:nvSpPr>
        <p:spPr>
          <a:xfrm>
            <a:off x="3986576" y="2791006"/>
            <a:ext cx="266400" cy="26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Job 2</a:t>
            </a:r>
            <a:endParaRPr lang="de-DE" sz="600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4388115" y="2841027"/>
            <a:ext cx="861006" cy="30058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53840" tIns="26920" rIns="53840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Job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executed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with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Master</a:t>
            </a:r>
          </a:p>
        </p:txBody>
      </p:sp>
      <p:cxnSp>
        <p:nvCxnSpPr>
          <p:cNvPr id="20" name="Gewinkelte Verbindung 19"/>
          <p:cNvCxnSpPr>
            <a:stCxn id="45" idx="3"/>
            <a:endCxn id="50" idx="0"/>
          </p:cNvCxnSpPr>
          <p:nvPr/>
        </p:nvCxnSpPr>
        <p:spPr>
          <a:xfrm>
            <a:off x="5249121" y="2991321"/>
            <a:ext cx="184870" cy="338402"/>
          </a:xfrm>
          <a:prstGeom prst="bentConnector2">
            <a:avLst/>
          </a:prstGeom>
          <a:ln w="127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Inhaltsplatzhalter 6"/>
          <p:cNvSpPr>
            <a:spLocks noGrp="1"/>
          </p:cNvSpPr>
          <p:nvPr>
            <p:ph sz="quarter" idx="15"/>
          </p:nvPr>
        </p:nvSpPr>
        <p:spPr>
          <a:xfrm>
            <a:off x="179512" y="1508400"/>
            <a:ext cx="1620000" cy="50256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spcBef>
                <a:spcPts val="177"/>
              </a:spcBef>
              <a:buClr>
                <a:srgbClr val="C00000"/>
              </a:buClr>
              <a:buSzPct val="100000"/>
            </a:pPr>
            <a:r>
              <a:rPr lang="de-DE" altLang="de-DE" b="1" dirty="0" err="1" smtClean="0"/>
              <a:t>Use</a:t>
            </a:r>
            <a:r>
              <a:rPr lang="de-DE" altLang="de-DE" b="1" dirty="0" smtClean="0"/>
              <a:t> Case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The customer operates servers with Windows, Linux, Solaris and AIX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Jobs with dependencies have to be executed on the different servers</a:t>
            </a:r>
            <a:endParaRPr lang="en-US" sz="500" b="1" dirty="0" smtClean="0"/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de-DE" altLang="de-DE" b="1" dirty="0" smtClean="0"/>
              <a:t>Solution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A JobScheduler Master for Windows executes jobs locally and </a:t>
            </a:r>
            <a:r>
              <a:rPr lang="en-US" altLang="de-DE" dirty="0" err="1" smtClean="0"/>
              <a:t>orches-trates</a:t>
            </a:r>
            <a:r>
              <a:rPr lang="en-US" altLang="de-DE" dirty="0" smtClean="0"/>
              <a:t> execution on three servers by SSH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The job dependency is configured with the Master who contacts Agents to execute jobs </a:t>
            </a:r>
            <a:endParaRPr lang="en-US" sz="500" b="1" dirty="0" smtClean="0"/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de-DE" altLang="de-DE" b="1" dirty="0" err="1" smtClean="0"/>
              <a:t>Benefits</a:t>
            </a:r>
            <a:endParaRPr lang="de-DE" altLang="de-DE" b="1" dirty="0" smtClean="0"/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No software installation is required for job execution on existing SSH servers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Job dependencies for multi-platform execution can be configured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Single point of </a:t>
            </a:r>
            <a:r>
              <a:rPr lang="en-US" altLang="de-DE" dirty="0" err="1" smtClean="0"/>
              <a:t>config-uration</a:t>
            </a:r>
            <a:r>
              <a:rPr lang="en-US" altLang="de-DE" dirty="0" smtClean="0"/>
              <a:t> and operation</a:t>
            </a:r>
            <a:endParaRPr lang="de-DE" altLang="de-DE" dirty="0" smtClean="0"/>
          </a:p>
          <a:p>
            <a:endParaRPr lang="de-DE" dirty="0" smtClean="0"/>
          </a:p>
          <a:p>
            <a:endParaRPr lang="de-DE" altLang="de-DE" dirty="0" smtClean="0"/>
          </a:p>
        </p:txBody>
      </p:sp>
      <p:sp>
        <p:nvSpPr>
          <p:cNvPr id="33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12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290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haltsplatzhalter 27"/>
          <p:cNvSpPr>
            <a:spLocks noGrp="1"/>
          </p:cNvSpPr>
          <p:nvPr>
            <p:ph sz="quarter" idx="11"/>
          </p:nvPr>
        </p:nvSpPr>
        <p:spPr>
          <a:ln cap="rnd">
            <a:noFill/>
          </a:ln>
          <a:effectLst>
            <a:outerShdw blurRad="76200" dist="13335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372842" lvl="2" indent="-14016">
              <a:buNone/>
            </a:pPr>
            <a:endParaRPr lang="en-US" sz="1100" dirty="0"/>
          </a:p>
          <a:p>
            <a:pPr lvl="1">
              <a:buNone/>
            </a:pPr>
            <a:endParaRPr lang="de-DE" sz="11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>
              <a:buNone/>
            </a:pPr>
            <a:endParaRPr lang="de-DE" sz="400" dirty="0" smtClean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err="1" smtClean="0"/>
              <a:t>Use</a:t>
            </a:r>
            <a:r>
              <a:rPr lang="de-DE" sz="1200" dirty="0" smtClean="0"/>
              <a:t> Case: File </a:t>
            </a:r>
            <a:r>
              <a:rPr lang="de-DE" sz="1200" dirty="0" err="1" smtClean="0"/>
              <a:t>Watching</a:t>
            </a: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Watching incoming files on a Master</a:t>
            </a:r>
            <a:endParaRPr lang="en-US" dirty="0" smtClean="0"/>
          </a:p>
        </p:txBody>
      </p:sp>
      <p:sp>
        <p:nvSpPr>
          <p:cNvPr id="23" name="Abgerundetes Rechteck 22"/>
          <p:cNvSpPr/>
          <p:nvPr/>
        </p:nvSpPr>
        <p:spPr>
          <a:xfrm rot="20663670">
            <a:off x="220642" y="557250"/>
            <a:ext cx="1306906" cy="385796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191" tIns="26912" rIns="21191" bIns="26912" rtlCol="0" anchor="ctr"/>
          <a:lstStyle/>
          <a:p>
            <a:pPr algn="ctr"/>
            <a:r>
              <a:rPr lang="de-DE" sz="1100" b="1" dirty="0" smtClean="0"/>
              <a:t>Real World </a:t>
            </a:r>
          </a:p>
          <a:p>
            <a:pPr algn="ctr"/>
            <a:r>
              <a:rPr lang="de-DE" sz="1100" b="1" dirty="0" err="1" smtClean="0"/>
              <a:t>Use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Cases</a:t>
            </a:r>
            <a:endParaRPr lang="de-DE" sz="1100" b="1" dirty="0" smtClean="0"/>
          </a:p>
        </p:txBody>
      </p:sp>
      <p:grpSp>
        <p:nvGrpSpPr>
          <p:cNvPr id="2" name="Gruppieren 24"/>
          <p:cNvGrpSpPr/>
          <p:nvPr/>
        </p:nvGrpSpPr>
        <p:grpSpPr>
          <a:xfrm>
            <a:off x="2689870" y="2069242"/>
            <a:ext cx="5548429" cy="3880602"/>
            <a:chOff x="4782452" y="3294022"/>
            <a:chExt cx="9864838" cy="6177524"/>
          </a:xfrm>
        </p:grpSpPr>
        <p:sp>
          <p:nvSpPr>
            <p:cNvPr id="30" name="Rechteck 29"/>
            <p:cNvSpPr/>
            <p:nvPr/>
          </p:nvSpPr>
          <p:spPr>
            <a:xfrm>
              <a:off x="4782452" y="6762674"/>
              <a:ext cx="2418756" cy="2708872"/>
            </a:xfrm>
            <a:prstGeom prst="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2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11159878" y="7516418"/>
              <a:ext cx="1950720" cy="1051560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1050" b="1" dirty="0" smtClean="0"/>
                <a:t>JobScheduler</a:t>
              </a:r>
            </a:p>
            <a:p>
              <a:pPr algn="ctr"/>
              <a:r>
                <a:rPr lang="de-DE" sz="1050" b="1" dirty="0" smtClean="0"/>
                <a:t>Agent</a:t>
              </a:r>
              <a:br>
                <a:rPr lang="de-DE" sz="1050" b="1" dirty="0" smtClean="0"/>
              </a:br>
              <a:r>
                <a:rPr lang="de-DE" sz="1050" b="1" dirty="0" smtClean="0"/>
                <a:t>Linux</a:t>
              </a:r>
            </a:p>
          </p:txBody>
        </p:sp>
        <p:sp>
          <p:nvSpPr>
            <p:cNvPr id="9" name="Abgerundetes Rechteck 8"/>
            <p:cNvSpPr/>
            <p:nvPr/>
          </p:nvSpPr>
          <p:spPr>
            <a:xfrm>
              <a:off x="5019141" y="7100577"/>
              <a:ext cx="1950720" cy="1051560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1050" b="1" dirty="0" smtClean="0"/>
                <a:t>JobScheduler</a:t>
              </a:r>
            </a:p>
            <a:p>
              <a:pPr algn="ctr"/>
              <a:r>
                <a:rPr lang="de-DE" sz="1050" b="1" dirty="0" smtClean="0"/>
                <a:t>Agent</a:t>
              </a:r>
              <a:br>
                <a:rPr lang="de-DE" sz="1050" b="1" dirty="0" smtClean="0"/>
              </a:br>
              <a:r>
                <a:rPr lang="de-DE" sz="1050" b="1" dirty="0" smtClean="0"/>
                <a:t>Solaris</a:t>
              </a:r>
            </a:p>
          </p:txBody>
        </p:sp>
        <p:sp>
          <p:nvSpPr>
            <p:cNvPr id="10" name="Abgerundetes Rechteck 9"/>
            <p:cNvSpPr/>
            <p:nvPr/>
          </p:nvSpPr>
          <p:spPr>
            <a:xfrm>
              <a:off x="8569238" y="3294022"/>
              <a:ext cx="1950720" cy="1051560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050" b="1" dirty="0" smtClean="0"/>
                <a:t>JobScheduler</a:t>
              </a:r>
              <a:br>
                <a:rPr lang="de-DE" sz="1050" b="1" dirty="0" smtClean="0"/>
              </a:br>
              <a:r>
                <a:rPr lang="de-DE" sz="1050" b="1" dirty="0" smtClean="0"/>
                <a:t>Master</a:t>
              </a:r>
            </a:p>
            <a:p>
              <a:pPr algn="ctr"/>
              <a:r>
                <a:rPr lang="de-DE" sz="1050" b="1" dirty="0" smtClean="0"/>
                <a:t>Linux</a:t>
              </a:r>
              <a:endParaRPr lang="de-DE" sz="1050" b="1" dirty="0"/>
            </a:p>
          </p:txBody>
        </p:sp>
        <p:sp>
          <p:nvSpPr>
            <p:cNvPr id="69" name="Abgerundetes Rechteck 68"/>
            <p:cNvSpPr/>
            <p:nvPr/>
          </p:nvSpPr>
          <p:spPr>
            <a:xfrm>
              <a:off x="12696570" y="5603065"/>
              <a:ext cx="1950720" cy="1051560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1050" b="1" dirty="0" smtClean="0"/>
                <a:t>JobScheduler</a:t>
              </a:r>
            </a:p>
            <a:p>
              <a:pPr algn="ctr"/>
              <a:r>
                <a:rPr lang="de-DE" sz="1050" b="1" dirty="0" smtClean="0"/>
                <a:t>Agent</a:t>
              </a:r>
              <a:br>
                <a:rPr lang="de-DE" sz="1050" b="1" dirty="0" smtClean="0"/>
              </a:br>
              <a:r>
                <a:rPr lang="de-DE" sz="1050" b="1" dirty="0" smtClean="0"/>
                <a:t>Windows</a:t>
              </a:r>
              <a:endParaRPr lang="de-DE" sz="1050" b="1" dirty="0"/>
            </a:p>
          </p:txBody>
        </p:sp>
        <p:sp>
          <p:nvSpPr>
            <p:cNvPr id="145" name="Textfeld 144"/>
            <p:cNvSpPr txBox="1"/>
            <p:nvPr/>
          </p:nvSpPr>
          <p:spPr>
            <a:xfrm>
              <a:off x="4889104" y="8570197"/>
              <a:ext cx="2216725" cy="57813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124494" indent="-124494" algn="ctr" defTabSz="165992">
                <a:spcBef>
                  <a:spcPct val="20000"/>
                </a:spcBef>
              </a:pP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Watching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for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</a:p>
            <a:p>
              <a:pPr marL="124494" indent="-124494" algn="ctr" defTabSz="165992">
                <a:spcBef>
                  <a:spcPct val="20000"/>
                </a:spcBef>
              </a:pP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incoming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files</a:t>
              </a:r>
              <a:endParaRPr lang="de-DE" sz="800" dirty="0" smtClean="0">
                <a:latin typeface="Arial"/>
                <a:ea typeface="ヒラギノ角ゴ Pro W3" pitchFamily="-109" charset="-128"/>
                <a:cs typeface="Arial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10843348" y="3308760"/>
              <a:ext cx="2828580" cy="53894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r" defTabSz="165992">
                <a:spcBef>
                  <a:spcPct val="20000"/>
                </a:spcBef>
              </a:pPr>
              <a:r>
                <a:rPr lang="en-US" sz="800" dirty="0" smtClean="0">
                  <a:latin typeface="Arial"/>
                  <a:ea typeface="ヒラギノ角ゴ Pro W3" pitchFamily="-109" charset="-128"/>
                  <a:cs typeface="Arial"/>
                </a:rPr>
                <a:t>Master contacts Agents to execute jobs in a job chain</a:t>
              </a:r>
              <a:endParaRPr lang="de-DE" sz="800" dirty="0" smtClean="0">
                <a:latin typeface="Arial"/>
                <a:ea typeface="ヒラギノ角ゴ Pro W3" pitchFamily="-109" charset="-128"/>
                <a:cs typeface="Arial"/>
              </a:endParaRPr>
            </a:p>
          </p:txBody>
        </p:sp>
        <p:cxnSp>
          <p:nvCxnSpPr>
            <p:cNvPr id="39" name="Form 38"/>
            <p:cNvCxnSpPr>
              <a:stCxn id="30" idx="0"/>
              <a:endCxn id="10" idx="1"/>
            </p:cNvCxnSpPr>
            <p:nvPr/>
          </p:nvCxnSpPr>
          <p:spPr>
            <a:xfrm rot="5400000" flipH="1" flipV="1">
              <a:off x="5809098" y="4002534"/>
              <a:ext cx="2942872" cy="2577408"/>
            </a:xfrm>
            <a:prstGeom prst="bentConnector2">
              <a:avLst/>
            </a:prstGeom>
            <a:ln w="127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feld 39"/>
            <p:cNvSpPr txBox="1"/>
            <p:nvPr/>
          </p:nvSpPr>
          <p:spPr>
            <a:xfrm>
              <a:off x="6024433" y="5383858"/>
              <a:ext cx="2232380" cy="538944"/>
            </a:xfrm>
            <a:prstGeom prst="rect">
              <a:avLst/>
            </a:prstGeom>
          </p:spPr>
          <p:txBody>
            <a:bodyPr wrap="square" rIns="36000" rtlCol="0">
              <a:spAutoFit/>
            </a:bodyPr>
            <a:lstStyle/>
            <a:p>
              <a:pPr defTabSz="165992">
                <a:spcBef>
                  <a:spcPct val="20000"/>
                </a:spcBef>
              </a:pP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Agent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signals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arrival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of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incoming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trigger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files</a:t>
              </a:r>
              <a:endParaRPr lang="de-DE" sz="800" dirty="0" smtClean="0">
                <a:latin typeface="Arial"/>
                <a:ea typeface="ヒラギノ角ゴ Pro W3" pitchFamily="-109" charset="-128"/>
                <a:cs typeface="Arial"/>
              </a:endParaRPr>
            </a:p>
          </p:txBody>
        </p:sp>
        <p:cxnSp>
          <p:nvCxnSpPr>
            <p:cNvPr id="42" name="Form 41"/>
            <p:cNvCxnSpPr>
              <a:stCxn id="10" idx="3"/>
              <a:endCxn id="69" idx="0"/>
            </p:cNvCxnSpPr>
            <p:nvPr/>
          </p:nvCxnSpPr>
          <p:spPr>
            <a:xfrm>
              <a:off x="10519958" y="3819802"/>
              <a:ext cx="3151972" cy="1783263"/>
            </a:xfrm>
            <a:prstGeom prst="bentConnector2">
              <a:avLst/>
            </a:prstGeom>
            <a:ln w="127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Form 44"/>
            <p:cNvCxnSpPr>
              <a:stCxn id="69" idx="1"/>
              <a:endCxn id="8" idx="0"/>
            </p:cNvCxnSpPr>
            <p:nvPr/>
          </p:nvCxnSpPr>
          <p:spPr>
            <a:xfrm rot="10800000" flipV="1">
              <a:off x="12135238" y="6128844"/>
              <a:ext cx="561332" cy="1387573"/>
            </a:xfrm>
            <a:prstGeom prst="bentConnector2">
              <a:avLst/>
            </a:prstGeom>
            <a:ln w="127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winkelte Verbindung 52"/>
            <p:cNvCxnSpPr>
              <a:stCxn id="8" idx="1"/>
              <a:endCxn id="10" idx="2"/>
            </p:cNvCxnSpPr>
            <p:nvPr/>
          </p:nvCxnSpPr>
          <p:spPr>
            <a:xfrm rot="10800000">
              <a:off x="9544598" y="4345582"/>
              <a:ext cx="1615280" cy="3696616"/>
            </a:xfrm>
            <a:prstGeom prst="bentConnector2">
              <a:avLst/>
            </a:prstGeom>
            <a:ln w="127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e 64"/>
            <p:cNvSpPr/>
            <p:nvPr/>
          </p:nvSpPr>
          <p:spPr>
            <a:xfrm>
              <a:off x="13437531" y="4697245"/>
              <a:ext cx="537653" cy="4785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de-DE" sz="600" b="1" dirty="0" smtClean="0"/>
                <a:t>Job 1</a:t>
              </a:r>
              <a:endParaRPr lang="de-DE" sz="600" b="1" dirty="0"/>
            </a:p>
          </p:txBody>
        </p:sp>
        <p:sp>
          <p:nvSpPr>
            <p:cNvPr id="67" name="Ellipse 66"/>
            <p:cNvSpPr/>
            <p:nvPr/>
          </p:nvSpPr>
          <p:spPr>
            <a:xfrm>
              <a:off x="11899469" y="6623029"/>
              <a:ext cx="537653" cy="4785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de-DE" sz="600" b="1" dirty="0" smtClean="0"/>
                <a:t>Job 2</a:t>
              </a:r>
              <a:endParaRPr lang="de-DE" sz="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9560355" y="5365639"/>
              <a:ext cx="2537261" cy="53894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defTabSz="165992">
                <a:spcBef>
                  <a:spcPct val="20000"/>
                </a:spcBef>
              </a:pPr>
              <a:r>
                <a:rPr lang="en-US" sz="800" dirty="0" smtClean="0">
                  <a:latin typeface="Arial"/>
                  <a:ea typeface="ヒラギノ角ゴ Pro W3" pitchFamily="-109" charset="-128"/>
                  <a:cs typeface="Arial"/>
                </a:rPr>
                <a:t>Master collects log output and execution results</a:t>
              </a:r>
              <a:endParaRPr lang="de-DE" sz="800" dirty="0" smtClean="0">
                <a:latin typeface="Arial"/>
                <a:ea typeface="ヒラギノ角ゴ Pro W3" pitchFamily="-109" charset="-128"/>
                <a:cs typeface="Arial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024437" y="3294022"/>
              <a:ext cx="2234663" cy="538944"/>
            </a:xfrm>
            <a:prstGeom prst="rect">
              <a:avLst/>
            </a:prstGeom>
          </p:spPr>
          <p:txBody>
            <a:bodyPr wrap="square" rIns="36000" rtlCol="0">
              <a:spAutoFit/>
            </a:bodyPr>
            <a:lstStyle/>
            <a:p>
              <a:pPr defTabSz="165992">
                <a:spcBef>
                  <a:spcPct val="20000"/>
                </a:spcBef>
              </a:pP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Master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receives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Agent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signal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to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start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job</a:t>
              </a:r>
              <a:r>
                <a:rPr lang="de-DE" sz="8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  <a:r>
                <a:rPr lang="de-DE" sz="800" dirty="0" err="1" smtClean="0">
                  <a:latin typeface="Arial"/>
                  <a:ea typeface="ヒラギノ角ゴ Pro W3" pitchFamily="-109" charset="-128"/>
                  <a:cs typeface="Arial"/>
                </a:rPr>
                <a:t>chain</a:t>
              </a:r>
              <a:endParaRPr lang="de-DE" sz="800" dirty="0" smtClean="0">
                <a:latin typeface="Arial"/>
                <a:ea typeface="ヒラギノ角ゴ Pro W3" pitchFamily="-109" charset="-128"/>
                <a:cs typeface="Arial"/>
              </a:endParaRPr>
            </a:p>
          </p:txBody>
        </p:sp>
        <p:cxnSp>
          <p:nvCxnSpPr>
            <p:cNvPr id="4" name="Gerade Verbindung mit Pfeil 3"/>
            <p:cNvCxnSpPr>
              <a:stCxn id="9" idx="2"/>
              <a:endCxn id="145" idx="0"/>
            </p:cNvCxnSpPr>
            <p:nvPr/>
          </p:nvCxnSpPr>
          <p:spPr>
            <a:xfrm>
              <a:off x="5994503" y="8152138"/>
              <a:ext cx="2964" cy="41806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Inhaltsplatzhalter 6"/>
          <p:cNvSpPr>
            <a:spLocks noGrp="1"/>
          </p:cNvSpPr>
          <p:nvPr>
            <p:ph sz="quarter" idx="15"/>
          </p:nvPr>
        </p:nvSpPr>
        <p:spPr>
          <a:xfrm>
            <a:off x="179512" y="1508400"/>
            <a:ext cx="1620000" cy="49680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spcBef>
                <a:spcPts val="177"/>
              </a:spcBef>
              <a:buClr>
                <a:srgbClr val="C00000"/>
              </a:buClr>
              <a:buSzPct val="100000"/>
            </a:pPr>
            <a:r>
              <a:rPr lang="de-DE" altLang="de-DE" b="1" dirty="0" err="1" smtClean="0"/>
              <a:t>Use</a:t>
            </a:r>
            <a:r>
              <a:rPr lang="de-DE" altLang="de-DE" b="1" dirty="0" smtClean="0"/>
              <a:t> Case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Files have to be watched on different plat-forms, e.g. on Solaris Job starts shall be caused on Windows and Linux after arrival of a trigger file on Solaris</a:t>
            </a:r>
            <a:endParaRPr lang="en-US" altLang="de-DE" b="1" dirty="0" smtClean="0"/>
          </a:p>
          <a:p>
            <a:pPr marL="84761" indent="-84761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de-DE" altLang="de-DE" b="1" dirty="0" smtClean="0"/>
              <a:t>Solution 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Agents watch for in-coming files and send signals to the Master once a file arrives</a:t>
            </a:r>
          </a:p>
          <a:p>
            <a:pPr marL="84761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The Master is con-figured to know which workflows are to follow</a:t>
            </a:r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de-DE" altLang="de-DE" b="1" dirty="0" err="1" smtClean="0"/>
              <a:t>Benefits</a:t>
            </a:r>
            <a:endParaRPr lang="de-DE" altLang="de-DE" b="1" dirty="0" smtClean="0"/>
          </a:p>
          <a:p>
            <a:pPr marL="84761" lvl="2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Remote file watching with Master &amp; Agents is platform independent</a:t>
            </a:r>
          </a:p>
          <a:p>
            <a:pPr marL="84761" lvl="2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All configuration for the workflows are stored on the Master, the Agents execute jobs with zero configuration</a:t>
            </a:r>
          </a:p>
          <a:p>
            <a:pPr marL="84761" lvl="2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Remote file watching can be applied to any number of platforms and servers</a:t>
            </a:r>
            <a:endParaRPr lang="de-DE" altLang="de-D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13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1573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>
          <a:xfrm>
            <a:off x="2702242" y="3370592"/>
            <a:ext cx="1360417" cy="257925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42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 dirty="0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11"/>
          </p:nvPr>
        </p:nvSpPr>
        <p:spPr>
          <a:ln cap="rnd">
            <a:noFill/>
          </a:ln>
          <a:effectLst>
            <a:outerShdw blurRad="76200" dist="13335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372954" lvl="2" indent="-14021">
              <a:buNone/>
            </a:pPr>
            <a:endParaRPr lang="en-US" sz="1100" dirty="0"/>
          </a:p>
          <a:p>
            <a:pPr lvl="1">
              <a:buNone/>
            </a:pPr>
            <a:endParaRPr lang="de-DE" sz="11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>
              <a:buNone/>
            </a:pPr>
            <a:endParaRPr lang="de-DE" sz="400" dirty="0" smtClean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err="1" smtClean="0"/>
              <a:t>Use</a:t>
            </a:r>
            <a:r>
              <a:rPr lang="de-DE" sz="1200" dirty="0" smtClean="0"/>
              <a:t> Case: File </a:t>
            </a:r>
            <a:r>
              <a:rPr lang="de-DE" sz="1200" dirty="0" err="1" smtClean="0"/>
              <a:t>Watching</a:t>
            </a: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Remote File Watching with Agents</a:t>
            </a:r>
          </a:p>
        </p:txBody>
      </p:sp>
      <p:sp>
        <p:nvSpPr>
          <p:cNvPr id="33" name="Inhaltsplatzhalter 3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620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>
              <a:buClr>
                <a:srgbClr val="C00000"/>
              </a:buClr>
              <a:buSzPct val="100000"/>
            </a:pPr>
            <a:r>
              <a:rPr lang="en-US" altLang="de-DE" b="1" dirty="0" smtClean="0"/>
              <a:t>Use Case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Files have to be watched on Solaris</a:t>
            </a:r>
            <a:r>
              <a:rPr lang="en-US" altLang="de-DE" dirty="0"/>
              <a:t> </a:t>
            </a:r>
            <a:r>
              <a:rPr lang="en-US" altLang="de-DE" dirty="0" smtClean="0"/>
              <a:t>and sent to a Linux server. After transfer the files are processed on Linux and a successor job on Windows is executed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altLang="de-DE" b="1" dirty="0" smtClean="0"/>
              <a:t>Solution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Universal Agent watches for incoming files and sends signal to the Master once a file arrives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The files are directly sent to a Linux server with a file transfer job on Solaris 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The Master is configured to know which workflows are to follow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altLang="de-DE" b="1" dirty="0" smtClean="0"/>
              <a:t>Benefits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Remote file watching with Master and  Agents is platform independent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Configuration for the workflows are only required on the Master, the Universal Agents execute jobs with zero configuration</a:t>
            </a:r>
          </a:p>
          <a:p>
            <a:pPr>
              <a:buClr>
                <a:srgbClr val="C00000"/>
              </a:buClr>
              <a:buSzPct val="100000"/>
            </a:pPr>
            <a:endParaRPr lang="en-US" alt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6276818" y="4721670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b="1" dirty="0" smtClean="0"/>
              <a:t>JobScheduler</a:t>
            </a:r>
          </a:p>
          <a:p>
            <a:pPr algn="ctr"/>
            <a:r>
              <a:rPr lang="de-DE" sz="1050" b="1" dirty="0" smtClean="0"/>
              <a:t>Agent</a:t>
            </a:r>
            <a:br>
              <a:rPr lang="de-DE" sz="1050" b="1" dirty="0" smtClean="0"/>
            </a:br>
            <a:r>
              <a:rPr lang="de-DE" sz="1050" b="1" dirty="0" smtClean="0"/>
              <a:t>Windows</a:t>
            </a:r>
            <a:endParaRPr lang="de-DE" sz="1050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2843529" y="4423977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b="1" dirty="0" smtClean="0"/>
              <a:t>JobScheduler</a:t>
            </a:r>
          </a:p>
          <a:p>
            <a:pPr algn="ctr"/>
            <a:r>
              <a:rPr lang="de-DE" sz="1050" b="1" dirty="0" smtClean="0"/>
              <a:t>Agent</a:t>
            </a:r>
            <a:br>
              <a:rPr lang="de-DE" sz="1050" b="1" dirty="0" smtClean="0"/>
            </a:br>
            <a:r>
              <a:rPr lang="de-DE" sz="1050" b="1" dirty="0" smtClean="0"/>
              <a:t>Solaris</a:t>
            </a:r>
            <a:endParaRPr lang="de-DE" sz="1050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4819725" y="2069242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b="1" dirty="0" smtClean="0"/>
              <a:t>JobScheduler</a:t>
            </a:r>
            <a:br>
              <a:rPr lang="de-DE" sz="1050" b="1" dirty="0" smtClean="0"/>
            </a:br>
            <a:r>
              <a:rPr lang="de-DE" sz="1050" b="1" dirty="0" smtClean="0"/>
              <a:t>Master</a:t>
            </a:r>
          </a:p>
          <a:p>
            <a:pPr algn="ctr"/>
            <a:r>
              <a:rPr lang="de-DE" sz="1050" b="1" dirty="0" smtClean="0"/>
              <a:t>Linux</a:t>
            </a:r>
            <a:endParaRPr lang="de-DE" sz="1050" b="1" dirty="0"/>
          </a:p>
        </p:txBody>
      </p:sp>
      <p:sp>
        <p:nvSpPr>
          <p:cNvPr id="69" name="Abgerundetes Rechteck 68"/>
          <p:cNvSpPr/>
          <p:nvPr/>
        </p:nvSpPr>
        <p:spPr>
          <a:xfrm>
            <a:off x="7141123" y="3519738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b="1" dirty="0" smtClean="0"/>
              <a:t>JobScheduler</a:t>
            </a:r>
          </a:p>
          <a:p>
            <a:pPr algn="ctr"/>
            <a:r>
              <a:rPr lang="de-DE" sz="1050" b="1" dirty="0" smtClean="0"/>
              <a:t>Agent</a:t>
            </a:r>
            <a:br>
              <a:rPr lang="de-DE" sz="1050" b="1" dirty="0" smtClean="0"/>
            </a:br>
            <a:r>
              <a:rPr lang="de-DE" sz="1050" b="1" dirty="0" smtClean="0"/>
              <a:t>Linux</a:t>
            </a:r>
            <a:endParaRPr lang="de-DE" sz="1050" b="1" dirty="0"/>
          </a:p>
        </p:txBody>
      </p:sp>
      <p:sp>
        <p:nvSpPr>
          <p:cNvPr id="145" name="Textfeld 144"/>
          <p:cNvSpPr txBox="1"/>
          <p:nvPr/>
        </p:nvSpPr>
        <p:spPr>
          <a:xfrm>
            <a:off x="2770390" y="5383634"/>
            <a:ext cx="1246787" cy="325209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3840" tIns="26920" rIns="53840" bIns="26920" rtlCol="0">
            <a:spAutoFit/>
          </a:bodyPr>
          <a:lstStyle/>
          <a:p>
            <a:pPr marL="124532" indent="-124532" algn="ctr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Watching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for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</a:p>
          <a:p>
            <a:pPr marL="124532" indent="-124532" algn="ctr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incoming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files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098788" y="2078499"/>
            <a:ext cx="1591920" cy="300587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r" defTabSz="16604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Master contacts Agents to execute jobs in a job chain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39" name="Form 38"/>
          <p:cNvCxnSpPr>
            <a:stCxn id="30" idx="0"/>
            <a:endCxn id="10" idx="1"/>
          </p:cNvCxnSpPr>
          <p:nvPr/>
        </p:nvCxnSpPr>
        <p:spPr>
          <a:xfrm rot="5400000" flipH="1" flipV="1">
            <a:off x="3615556" y="2166422"/>
            <a:ext cx="971065" cy="1437275"/>
          </a:xfrm>
          <a:prstGeom prst="bentConnector2">
            <a:avLst/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3490895" y="2989988"/>
            <a:ext cx="1225121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Agent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signals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arrival</a:t>
            </a:r>
            <a:r>
              <a:rPr lang="de-DE" sz="800" dirty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and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transfer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of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incoming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files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42" name="Form 41"/>
          <p:cNvCxnSpPr>
            <a:stCxn id="10" idx="3"/>
            <a:endCxn id="69" idx="0"/>
          </p:cNvCxnSpPr>
          <p:nvPr/>
        </p:nvCxnSpPr>
        <p:spPr>
          <a:xfrm>
            <a:off x="5916898" y="2399527"/>
            <a:ext cx="1772811" cy="1120212"/>
          </a:xfrm>
          <a:prstGeom prst="bentConnector2">
            <a:avLst/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Form 44"/>
          <p:cNvCxnSpPr>
            <a:stCxn id="69" idx="2"/>
            <a:endCxn id="8" idx="0"/>
          </p:cNvCxnSpPr>
          <p:nvPr/>
        </p:nvCxnSpPr>
        <p:spPr>
          <a:xfrm rot="5400000">
            <a:off x="6986877" y="4018836"/>
            <a:ext cx="541362" cy="864305"/>
          </a:xfrm>
          <a:prstGeom prst="bentConnector3">
            <a:avLst>
              <a:gd name="adj1" fmla="val 50000"/>
            </a:avLst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8" idx="1"/>
            <a:endCxn id="10" idx="2"/>
          </p:cNvCxnSpPr>
          <p:nvPr/>
        </p:nvCxnSpPr>
        <p:spPr>
          <a:xfrm rot="10800000">
            <a:off x="5368312" y="2729812"/>
            <a:ext cx="908506" cy="2322143"/>
          </a:xfrm>
          <a:prstGeom prst="bentConnector2">
            <a:avLst/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7557874" y="2950719"/>
            <a:ext cx="265669" cy="26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Job 2</a:t>
            </a:r>
          </a:p>
        </p:txBody>
      </p:sp>
      <p:sp>
        <p:nvSpPr>
          <p:cNvPr id="67" name="Ellipse 66"/>
          <p:cNvSpPr/>
          <p:nvPr/>
        </p:nvSpPr>
        <p:spPr>
          <a:xfrm>
            <a:off x="6954026" y="4323615"/>
            <a:ext cx="265669" cy="26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Job 3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387126" y="2989988"/>
            <a:ext cx="1341690" cy="300587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Master collects log output and execution results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23" name="Abgerundetes Rechteck 22"/>
          <p:cNvSpPr/>
          <p:nvPr/>
        </p:nvSpPr>
        <p:spPr>
          <a:xfrm rot="20663670">
            <a:off x="220642" y="557250"/>
            <a:ext cx="1306906" cy="385796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197" tIns="26920" rIns="21197" bIns="26920" rtlCol="0" anchor="ctr"/>
          <a:lstStyle/>
          <a:p>
            <a:pPr algn="ctr"/>
            <a:r>
              <a:rPr lang="de-DE" sz="1100" b="1" dirty="0" err="1" smtClean="0"/>
              <a:t>Use</a:t>
            </a:r>
            <a:r>
              <a:rPr lang="de-DE" sz="1100" b="1" dirty="0" smtClean="0"/>
              <a:t> Case Scenario</a:t>
            </a:r>
          </a:p>
        </p:txBody>
      </p:sp>
      <p:sp>
        <p:nvSpPr>
          <p:cNvPr id="24" name="Ellipse 23"/>
          <p:cNvSpPr/>
          <p:nvPr/>
        </p:nvSpPr>
        <p:spPr>
          <a:xfrm>
            <a:off x="3068605" y="3504109"/>
            <a:ext cx="698400" cy="698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Job 1</a:t>
            </a:r>
            <a:br>
              <a:rPr lang="de-DE" sz="600" b="1" dirty="0" smtClean="0"/>
            </a:br>
            <a:r>
              <a:rPr lang="de-DE" sz="600" b="1" dirty="0" smtClean="0"/>
              <a:t>YADE Client</a:t>
            </a:r>
            <a:br>
              <a:rPr lang="de-DE" sz="600" b="1" dirty="0" smtClean="0"/>
            </a:br>
            <a:r>
              <a:rPr lang="de-DE" sz="600" b="1" dirty="0" smtClean="0"/>
              <a:t>JITL Job</a:t>
            </a:r>
            <a:endParaRPr lang="de-DE" sz="600" b="1" dirty="0"/>
          </a:p>
        </p:txBody>
      </p:sp>
      <p:grpSp>
        <p:nvGrpSpPr>
          <p:cNvPr id="2" name="Gruppieren 4"/>
          <p:cNvGrpSpPr/>
          <p:nvPr/>
        </p:nvGrpSpPr>
        <p:grpSpPr>
          <a:xfrm>
            <a:off x="4423336" y="3620032"/>
            <a:ext cx="612536" cy="592043"/>
            <a:chOff x="8635315" y="8634372"/>
            <a:chExt cx="1089060" cy="942473"/>
          </a:xfrm>
        </p:grpSpPr>
        <p:pic>
          <p:nvPicPr>
            <p:cNvPr id="26" name="Picture 14" descr="hot_folder_mehrer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5200" y="8634372"/>
              <a:ext cx="1019175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feld 30"/>
            <p:cNvSpPr txBox="1"/>
            <p:nvPr/>
          </p:nvSpPr>
          <p:spPr>
            <a:xfrm>
              <a:off x="8635315" y="8802726"/>
              <a:ext cx="996286" cy="77411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124532" indent="-124532" defTabSz="166042">
                <a:spcBef>
                  <a:spcPct val="20000"/>
                </a:spcBef>
              </a:pPr>
              <a:r>
                <a:rPr lang="en-US" sz="800" dirty="0" smtClean="0">
                  <a:latin typeface="Arial"/>
                  <a:ea typeface="ヒラギノ角ゴ Pro W3" pitchFamily="-109" charset="-128"/>
                  <a:cs typeface="Arial"/>
                </a:rPr>
                <a:t>Files to </a:t>
              </a:r>
            </a:p>
            <a:p>
              <a:pPr marL="124532" indent="-124532" defTabSz="166042">
                <a:spcBef>
                  <a:spcPct val="20000"/>
                </a:spcBef>
              </a:pPr>
              <a:r>
                <a:rPr lang="en-US" sz="800" dirty="0" smtClean="0">
                  <a:latin typeface="Arial"/>
                  <a:ea typeface="ヒラギノ角ゴ Pro W3" pitchFamily="-109" charset="-128"/>
                  <a:cs typeface="Arial"/>
                </a:rPr>
                <a:t>be send</a:t>
              </a:r>
              <a:br>
                <a:rPr lang="en-US" sz="800" dirty="0" smtClean="0">
                  <a:latin typeface="Arial"/>
                  <a:ea typeface="ヒラギノ角ゴ Pro W3" pitchFamily="-109" charset="-128"/>
                  <a:cs typeface="Arial"/>
                </a:rPr>
              </a:br>
              <a:endParaRPr lang="de-DE" sz="800" dirty="0" smtClean="0">
                <a:latin typeface="Arial"/>
                <a:ea typeface="ヒラギノ角ゴ Pro W3" pitchFamily="-109" charset="-128"/>
                <a:cs typeface="Arial"/>
              </a:endParaRPr>
            </a:p>
          </p:txBody>
        </p:sp>
      </p:grpSp>
      <p:cxnSp>
        <p:nvCxnSpPr>
          <p:cNvPr id="13" name="Gerade Verbindung mit Pfeil 12"/>
          <p:cNvCxnSpPr>
            <a:stCxn id="24" idx="6"/>
            <a:endCxn id="26" idx="1"/>
          </p:cNvCxnSpPr>
          <p:nvPr/>
        </p:nvCxnSpPr>
        <p:spPr>
          <a:xfrm flipV="1">
            <a:off x="3767005" y="3847406"/>
            <a:ext cx="695637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26" idx="3"/>
            <a:endCxn id="69" idx="1"/>
          </p:cNvCxnSpPr>
          <p:nvPr/>
        </p:nvCxnSpPr>
        <p:spPr>
          <a:xfrm>
            <a:off x="5035873" y="3847406"/>
            <a:ext cx="210525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9" idx="0"/>
          </p:cNvCxnSpPr>
          <p:nvPr/>
        </p:nvCxnSpPr>
        <p:spPr>
          <a:xfrm flipV="1">
            <a:off x="3392116" y="4216875"/>
            <a:ext cx="0" cy="207102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9" idx="2"/>
            <a:endCxn id="145" idx="0"/>
          </p:cNvCxnSpPr>
          <p:nvPr/>
        </p:nvCxnSpPr>
        <p:spPr>
          <a:xfrm>
            <a:off x="3392116" y="5084547"/>
            <a:ext cx="1668" cy="299087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3388414" y="2069241"/>
            <a:ext cx="1321919" cy="300587"/>
          </a:xfrm>
          <a:prstGeom prst="rect">
            <a:avLst/>
          </a:prstGeom>
        </p:spPr>
        <p:txBody>
          <a:bodyPr wrap="square" lIns="53840" tIns="26920" rIns="21197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Master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receives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Agent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signal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to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continue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job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chain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3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14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0327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de-DE" b="1" dirty="0" smtClean="0"/>
              <a:t>Managed File Transfer</a:t>
            </a:r>
            <a:br>
              <a:rPr lang="en-US" altLang="de-DE" b="1" dirty="0" smtClean="0"/>
            </a:br>
            <a:r>
              <a:rPr lang="en-US" altLang="de-DE" sz="1600" dirty="0" smtClean="0"/>
              <a:t>JobScheduler provides different methods for managing the transfer of files</a:t>
            </a:r>
          </a:p>
          <a:p>
            <a:pPr>
              <a:buNone/>
            </a:pPr>
            <a:endParaRPr lang="en-US" altLang="de-DE" sz="1000" dirty="0" smtClean="0">
              <a:hlinkClick r:id="rId3" action="ppaction://hlinkfile"/>
            </a:endParaRPr>
          </a:p>
          <a:p>
            <a:pPr lvl="1"/>
            <a:r>
              <a:rPr lang="en-US" b="1" dirty="0" smtClean="0"/>
              <a:t>JobScheduler Add-on YADE:</a:t>
            </a:r>
          </a:p>
          <a:p>
            <a:pPr lvl="2"/>
            <a:r>
              <a:rPr lang="en-US" dirty="0" smtClean="0"/>
              <a:t>JobScheduler component for Managed File Transfer</a:t>
            </a:r>
          </a:p>
          <a:p>
            <a:pPr lvl="2"/>
            <a:r>
              <a:rPr lang="en-US" dirty="0" smtClean="0"/>
              <a:t>YADE JITL job templates are pre-installed in the JobScheduler and can be called directly from the JOC Cockpit</a:t>
            </a:r>
          </a:p>
          <a:p>
            <a:pPr lvl="2">
              <a:buNone/>
            </a:pPr>
            <a:endParaRPr lang="en-US" sz="1000" dirty="0" smtClean="0"/>
          </a:p>
          <a:p>
            <a:pPr lvl="1"/>
            <a:r>
              <a:rPr lang="en-US" altLang="de-DE" dirty="0" smtClean="0"/>
              <a:t> </a:t>
            </a:r>
            <a:r>
              <a:rPr lang="en-US" altLang="de-DE" b="1" dirty="0" smtClean="0"/>
              <a:t>YADE Managed File Transfer:</a:t>
            </a:r>
          </a:p>
          <a:p>
            <a:pPr lvl="2"/>
            <a:r>
              <a:rPr lang="en-US" dirty="0" smtClean="0"/>
              <a:t>YADE Command Line Client is operated independently from JobScheduler (standalone) </a:t>
            </a:r>
          </a:p>
          <a:p>
            <a:pPr lvl="2"/>
            <a:r>
              <a:rPr lang="en-US" dirty="0" smtClean="0"/>
              <a:t>Command Line Interface YADE Client CLI is executed by shell jobs</a:t>
            </a:r>
          </a:p>
          <a:p>
            <a:pPr lvl="2">
              <a:buNone/>
            </a:pPr>
            <a:endParaRPr lang="en-US" sz="1000" dirty="0" smtClean="0"/>
          </a:p>
          <a:p>
            <a:pPr lvl="1"/>
            <a:r>
              <a:rPr lang="en-US" b="1" dirty="0" smtClean="0"/>
              <a:t>YADE Managed File Transfer with JobScheduler</a:t>
            </a:r>
          </a:p>
          <a:p>
            <a:pPr lvl="2"/>
            <a:r>
              <a:rPr lang="en-US" dirty="0" smtClean="0"/>
              <a:t>YADE includes the components</a:t>
            </a:r>
          </a:p>
          <a:p>
            <a:pPr lvl="3"/>
            <a:r>
              <a:rPr lang="en-US" dirty="0" smtClean="0"/>
              <a:t>YADE JITL Jobs: job interface integrated with JobScheduler</a:t>
            </a:r>
          </a:p>
          <a:p>
            <a:pPr lvl="3"/>
            <a:r>
              <a:rPr lang="en-US" dirty="0" smtClean="0"/>
              <a:t>YADE Background Service: collects transfer protocols and history and adds them to the database</a:t>
            </a:r>
          </a:p>
          <a:p>
            <a:pPr lvl="3"/>
            <a:r>
              <a:rPr lang="en-US" dirty="0" smtClean="0"/>
              <a:t>YADE History Viewer: GUI to view history and transfer logs</a:t>
            </a:r>
          </a:p>
          <a:p>
            <a:pPr lvl="2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Use Case: File Transfer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Managed File Transfer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179512" y="1508400"/>
            <a:ext cx="1507184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buClr>
                <a:srgbClr val="C00000"/>
              </a:buClr>
              <a:buSzPct val="100000"/>
            </a:pPr>
            <a:r>
              <a:rPr lang="en-US" altLang="de-DE" b="1" dirty="0" smtClean="0"/>
              <a:t>More Information</a:t>
            </a:r>
            <a:endParaRPr lang="en-US" altLang="de-DE" dirty="0" smtClean="0"/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>
                <a:hlinkClick r:id="rId4"/>
              </a:rPr>
              <a:t>JobScheduler Add-on</a:t>
            </a:r>
            <a:endParaRPr lang="en-US" altLang="de-DE" dirty="0" smtClean="0"/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mtClean="0">
                <a:hlinkClick r:id="rId5"/>
              </a:rPr>
              <a:t>YADE Managed  </a:t>
            </a:r>
            <a:r>
              <a:rPr lang="en-US" altLang="de-DE" dirty="0" smtClean="0">
                <a:hlinkClick r:id="rId5"/>
              </a:rPr>
              <a:t/>
            </a:r>
            <a:br>
              <a:rPr lang="en-US" altLang="de-DE" dirty="0" smtClean="0">
                <a:hlinkClick r:id="rId5"/>
              </a:rPr>
            </a:br>
            <a:r>
              <a:rPr lang="en-US" altLang="de-DE" dirty="0" err="1" smtClean="0">
                <a:hlinkClick r:id="rId5"/>
              </a:rPr>
              <a:t>FileTransfer</a:t>
            </a:r>
            <a:endParaRPr lang="en-US" altLang="de-DE" dirty="0" smtClean="0"/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endParaRPr lang="en-US" altLang="de-DE" dirty="0" smtClean="0"/>
          </a:p>
          <a:p>
            <a:pPr>
              <a:buClr>
                <a:srgbClr val="C00000"/>
              </a:buClr>
              <a:buSzPct val="100000"/>
            </a:pPr>
            <a:endParaRPr lang="en-US" altLang="de-DE" b="1" dirty="0"/>
          </a:p>
        </p:txBody>
      </p:sp>
      <p:pic>
        <p:nvPicPr>
          <p:cNvPr id="8" name="Inhaltsplatzhalter 8" descr="logo-hase-orange-transparent-backgroun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  <p:sp>
        <p:nvSpPr>
          <p:cNvPr id="9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15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haltsplatzhalter 27"/>
          <p:cNvSpPr>
            <a:spLocks noGrp="1"/>
          </p:cNvSpPr>
          <p:nvPr>
            <p:ph sz="quarter" idx="11"/>
          </p:nvPr>
        </p:nvSpPr>
        <p:spPr>
          <a:ln cap="rnd">
            <a:noFill/>
          </a:ln>
          <a:effectLst>
            <a:outerShdw blurRad="76200" dist="13335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372842" lvl="2" indent="-14016">
              <a:buNone/>
            </a:pPr>
            <a:endParaRPr lang="en-US" sz="1100" dirty="0"/>
          </a:p>
          <a:p>
            <a:pPr lvl="1">
              <a:buNone/>
            </a:pPr>
            <a:endParaRPr lang="de-DE" sz="11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err="1" smtClean="0"/>
              <a:t>Use</a:t>
            </a:r>
            <a:r>
              <a:rPr lang="de-DE" sz="1200" dirty="0" smtClean="0"/>
              <a:t> Case: File Transfer</a:t>
            </a: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Server-to-Server File Transfer with YADE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827957" y="2067944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12" rIns="0" bIns="26912" rtlCol="0" anchor="ctr"/>
          <a:lstStyle/>
          <a:p>
            <a:pPr algn="ctr"/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Master</a:t>
            </a:r>
          </a:p>
          <a:p>
            <a:pPr algn="ctr"/>
            <a:endParaRPr lang="de-DE" sz="1100" b="1" dirty="0"/>
          </a:p>
        </p:txBody>
      </p:sp>
      <p:sp>
        <p:nvSpPr>
          <p:cNvPr id="172" name="Ellipse 171"/>
          <p:cNvSpPr/>
          <p:nvPr/>
        </p:nvSpPr>
        <p:spPr>
          <a:xfrm>
            <a:off x="5473417" y="2604858"/>
            <a:ext cx="486000" cy="4873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21191" tIns="21191" rIns="21191" bIns="21191" rtlCol="0" anchor="ctr">
            <a:noAutofit/>
          </a:bodyPr>
          <a:lstStyle/>
          <a:p>
            <a:pPr algn="ctr"/>
            <a:r>
              <a:rPr lang="de-DE" sz="600" b="1" dirty="0" smtClean="0"/>
              <a:t>YADE JITL Job</a:t>
            </a:r>
            <a:endParaRPr lang="de-DE" sz="600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3963902" y="3337974"/>
            <a:ext cx="924274" cy="300571"/>
          </a:xfrm>
          <a:prstGeom prst="rect">
            <a:avLst/>
          </a:prstGeom>
        </p:spPr>
        <p:txBody>
          <a:bodyPr wrap="square" lIns="53825" tIns="26912" rIns="53825" bIns="26912" rtlCol="0">
            <a:spAutoFit/>
          </a:bodyPr>
          <a:lstStyle/>
          <a:p>
            <a:pPr defTabSz="16599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Pull files</a:t>
            </a:r>
            <a:b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with HTTP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3402588" y="3813178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12" rIns="0" bIns="26912" rtlCol="0" anchor="ctr"/>
          <a:lstStyle/>
          <a:p>
            <a:pPr algn="ctr"/>
            <a:r>
              <a:rPr lang="de-DE" sz="1100" b="1" dirty="0" smtClean="0"/>
              <a:t>Server C</a:t>
            </a:r>
            <a:br>
              <a:rPr lang="de-DE" sz="1100" b="1" dirty="0" smtClean="0"/>
            </a:br>
            <a:r>
              <a:rPr lang="de-DE" sz="1100" b="1" dirty="0" smtClean="0"/>
              <a:t>HTTP</a:t>
            </a:r>
            <a:br>
              <a:rPr lang="de-DE" sz="1100" b="1" dirty="0" smtClean="0"/>
            </a:br>
            <a:r>
              <a:rPr lang="de-DE" sz="1100" b="1" dirty="0" smtClean="0"/>
              <a:t>Data Source</a:t>
            </a:r>
          </a:p>
        </p:txBody>
      </p:sp>
      <p:sp>
        <p:nvSpPr>
          <p:cNvPr id="38" name="Abgerundetes Rechteck 37"/>
          <p:cNvSpPr/>
          <p:nvPr/>
        </p:nvSpPr>
        <p:spPr>
          <a:xfrm>
            <a:off x="7099545" y="3170313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12" rIns="0" bIns="26912" rtlCol="0" anchor="ctr"/>
          <a:lstStyle/>
          <a:p>
            <a:pPr algn="ctr"/>
            <a:r>
              <a:rPr lang="de-DE" sz="1100" b="1" dirty="0" smtClean="0"/>
              <a:t>Server B</a:t>
            </a:r>
            <a:br>
              <a:rPr lang="de-DE" sz="1100" b="1" dirty="0" smtClean="0"/>
            </a:br>
            <a:r>
              <a:rPr lang="de-DE" sz="1100" b="1" dirty="0" smtClean="0"/>
              <a:t>SFTP</a:t>
            </a:r>
            <a:br>
              <a:rPr lang="de-DE" sz="1100" b="1" dirty="0" smtClean="0"/>
            </a:br>
            <a:r>
              <a:rPr lang="de-DE" sz="1100" b="1" dirty="0" smtClean="0"/>
              <a:t>Data Target</a:t>
            </a:r>
            <a:endParaRPr lang="de-DE" sz="1100" b="1" dirty="0"/>
          </a:p>
        </p:txBody>
      </p:sp>
      <p:cxnSp>
        <p:nvCxnSpPr>
          <p:cNvPr id="40" name="Form 39"/>
          <p:cNvCxnSpPr>
            <a:stCxn id="36" idx="0"/>
            <a:endCxn id="10" idx="1"/>
          </p:cNvCxnSpPr>
          <p:nvPr/>
        </p:nvCxnSpPr>
        <p:spPr>
          <a:xfrm rot="5400000" flipH="1" flipV="1">
            <a:off x="3682093" y="2667315"/>
            <a:ext cx="1414949" cy="876785"/>
          </a:xfrm>
          <a:prstGeom prst="bentConnector2">
            <a:avLst/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7653091" y="2734872"/>
            <a:ext cx="990219" cy="325193"/>
          </a:xfrm>
          <a:prstGeom prst="rect">
            <a:avLst/>
          </a:prstGeom>
        </p:spPr>
        <p:txBody>
          <a:bodyPr wrap="square" lIns="53825" tIns="26912" rIns="53825" bIns="26912" rtlCol="0">
            <a:spAutoFit/>
          </a:bodyPr>
          <a:lstStyle/>
          <a:p>
            <a:pPr defTabSz="16599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Push files </a:t>
            </a:r>
          </a:p>
          <a:p>
            <a:pPr defTabSz="16599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with SFTP</a:t>
            </a:r>
          </a:p>
        </p:txBody>
      </p:sp>
      <p:cxnSp>
        <p:nvCxnSpPr>
          <p:cNvPr id="43" name="Gewinkelte Verbindung 42"/>
          <p:cNvCxnSpPr>
            <a:endCxn id="38" idx="0"/>
          </p:cNvCxnSpPr>
          <p:nvPr/>
        </p:nvCxnSpPr>
        <p:spPr>
          <a:xfrm>
            <a:off x="5932808" y="2261058"/>
            <a:ext cx="1715325" cy="909256"/>
          </a:xfrm>
          <a:prstGeom prst="bentConnector2">
            <a:avLst/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Abgerundetes Rechteck 30"/>
          <p:cNvSpPr/>
          <p:nvPr/>
        </p:nvSpPr>
        <p:spPr>
          <a:xfrm>
            <a:off x="6248771" y="4209106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12" rIns="0" bIns="26912" rtlCol="0" anchor="ctr"/>
          <a:lstStyle/>
          <a:p>
            <a:pPr algn="ctr"/>
            <a:r>
              <a:rPr lang="de-DE" sz="1100" b="1" dirty="0" smtClean="0"/>
              <a:t>Server D</a:t>
            </a:r>
            <a:br>
              <a:rPr lang="de-DE" sz="1100" b="1" dirty="0" smtClean="0"/>
            </a:br>
            <a:r>
              <a:rPr lang="de-DE" sz="1100" b="1" dirty="0" err="1" smtClean="0"/>
              <a:t>WebDAV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Data Target</a:t>
            </a:r>
          </a:p>
        </p:txBody>
      </p:sp>
      <p:cxnSp>
        <p:nvCxnSpPr>
          <p:cNvPr id="37" name="Form 36"/>
          <p:cNvCxnSpPr>
            <a:stCxn id="10" idx="3"/>
            <a:endCxn id="31" idx="0"/>
          </p:cNvCxnSpPr>
          <p:nvPr/>
        </p:nvCxnSpPr>
        <p:spPr>
          <a:xfrm>
            <a:off x="5925133" y="2398229"/>
            <a:ext cx="872227" cy="1810878"/>
          </a:xfrm>
          <a:prstGeom prst="bentConnector2">
            <a:avLst/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5861142" y="3735769"/>
            <a:ext cx="936486" cy="325193"/>
          </a:xfrm>
          <a:prstGeom prst="rect">
            <a:avLst/>
          </a:prstGeom>
        </p:spPr>
        <p:txBody>
          <a:bodyPr wrap="square" lIns="53825" tIns="26912" rIns="53825" bIns="26912" rtlCol="0">
            <a:spAutoFit/>
          </a:bodyPr>
          <a:lstStyle/>
          <a:p>
            <a:pPr algn="r" defTabSz="16599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Push files</a:t>
            </a:r>
          </a:p>
          <a:p>
            <a:pPr algn="r" defTabSz="16599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 with WebDAV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2582506" y="4714813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25" tIns="26912" rIns="53825" bIns="26912" rtlCol="0" anchor="ctr"/>
          <a:lstStyle/>
          <a:p>
            <a:pPr algn="ctr"/>
            <a:r>
              <a:rPr lang="de-DE" sz="1100" b="1" dirty="0" smtClean="0"/>
              <a:t>Server A</a:t>
            </a:r>
            <a:br>
              <a:rPr lang="de-DE" sz="1100" b="1" dirty="0" smtClean="0"/>
            </a:br>
            <a:r>
              <a:rPr lang="de-DE" sz="1100" b="1" dirty="0" smtClean="0"/>
              <a:t>FTP</a:t>
            </a:r>
            <a:br>
              <a:rPr lang="de-DE" sz="1100" b="1" dirty="0" smtClean="0"/>
            </a:br>
            <a:r>
              <a:rPr lang="de-DE" sz="1100" b="1" dirty="0" smtClean="0"/>
              <a:t>Data Source</a:t>
            </a:r>
            <a:endParaRPr lang="de-DE" sz="1100" b="1" dirty="0"/>
          </a:p>
        </p:txBody>
      </p:sp>
      <p:cxnSp>
        <p:nvCxnSpPr>
          <p:cNvPr id="47" name="Form 46"/>
          <p:cNvCxnSpPr>
            <a:stCxn id="42" idx="0"/>
          </p:cNvCxnSpPr>
          <p:nvPr/>
        </p:nvCxnSpPr>
        <p:spPr>
          <a:xfrm rot="5400000" flipH="1" flipV="1">
            <a:off x="2749665" y="2636197"/>
            <a:ext cx="2460045" cy="1697188"/>
          </a:xfrm>
          <a:prstGeom prst="bentConnector3">
            <a:avLst>
              <a:gd name="adj1" fmla="val 99836"/>
            </a:avLst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2529750" y="4248183"/>
            <a:ext cx="924274" cy="300571"/>
          </a:xfrm>
          <a:prstGeom prst="rect">
            <a:avLst/>
          </a:prstGeom>
        </p:spPr>
        <p:txBody>
          <a:bodyPr wrap="square" lIns="53825" tIns="26912" rIns="53825" bIns="26912" rtlCol="0">
            <a:spAutoFit/>
          </a:bodyPr>
          <a:lstStyle/>
          <a:p>
            <a:pPr defTabSz="165992">
              <a:spcBef>
                <a:spcPct val="20000"/>
              </a:spcBef>
            </a:pP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Pull files</a:t>
            </a:r>
            <a:b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w</a:t>
            </a:r>
            <a:r>
              <a:rPr lang="en-US" sz="800" dirty="0" err="1" smtClean="0">
                <a:latin typeface="Arial"/>
                <a:ea typeface="ヒラギノ角ゴ Pro W3" pitchFamily="-109" charset="-128"/>
                <a:cs typeface="Arial"/>
              </a:rPr>
              <a:t>ith</a:t>
            </a:r>
            <a:r>
              <a:rPr lang="en-US" sz="800" dirty="0" smtClean="0">
                <a:latin typeface="Arial"/>
                <a:ea typeface="ヒラギノ角ゴ Pro W3" pitchFamily="-109" charset="-128"/>
                <a:cs typeface="Arial"/>
              </a:rPr>
              <a:t> FTP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21" name="Abgerundetes Rechteck 20"/>
          <p:cNvSpPr/>
          <p:nvPr/>
        </p:nvSpPr>
        <p:spPr>
          <a:xfrm rot="20663670">
            <a:off x="220642" y="557250"/>
            <a:ext cx="1306906" cy="385796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191" tIns="26912" rIns="21191" bIns="26912" rtlCol="0" anchor="ctr"/>
          <a:lstStyle/>
          <a:p>
            <a:pPr algn="ctr"/>
            <a:r>
              <a:rPr lang="de-DE" sz="1100" b="1" dirty="0" smtClean="0"/>
              <a:t>Real World </a:t>
            </a:r>
          </a:p>
          <a:p>
            <a:pPr algn="ctr"/>
            <a:r>
              <a:rPr lang="de-DE" sz="1100" b="1" dirty="0" err="1" smtClean="0"/>
              <a:t>Use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Cases</a:t>
            </a:r>
            <a:endParaRPr lang="de-DE" sz="1100" b="1" dirty="0" smtClean="0"/>
          </a:p>
        </p:txBody>
      </p:sp>
      <p:sp>
        <p:nvSpPr>
          <p:cNvPr id="22" name="Inhaltsplatzhalter 6"/>
          <p:cNvSpPr>
            <a:spLocks noGrp="1"/>
          </p:cNvSpPr>
          <p:nvPr>
            <p:ph sz="quarter" idx="15"/>
          </p:nvPr>
        </p:nvSpPr>
        <p:spPr>
          <a:xfrm>
            <a:off x="179512" y="1508400"/>
            <a:ext cx="1512000" cy="50256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>
              <a:spcBef>
                <a:spcPts val="177"/>
              </a:spcBef>
              <a:buClr>
                <a:srgbClr val="C00000"/>
              </a:buClr>
              <a:buSzPct val="100000"/>
            </a:pPr>
            <a:r>
              <a:rPr lang="de-DE" altLang="de-DE" b="1" dirty="0" err="1" smtClean="0"/>
              <a:t>Use</a:t>
            </a:r>
            <a:r>
              <a:rPr lang="de-DE" altLang="de-DE" b="1" dirty="0" smtClean="0"/>
              <a:t> Case</a:t>
            </a:r>
          </a:p>
          <a:p>
            <a:pPr marL="84761" indent="-84761"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Files shall be trans-</a:t>
            </a:r>
            <a:r>
              <a:rPr lang="en-US" altLang="de-DE" dirty="0" err="1" smtClean="0"/>
              <a:t>ferred</a:t>
            </a:r>
            <a:r>
              <a:rPr lang="en-US" altLang="de-DE" dirty="0" smtClean="0"/>
              <a:t> by using different transfer protocols for data sources and targets</a:t>
            </a:r>
            <a:endParaRPr lang="en-US" altLang="de-DE" b="1" dirty="0" smtClean="0"/>
          </a:p>
          <a:p>
            <a:pPr marL="84761" indent="-84761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de-DE" altLang="de-DE" b="1" dirty="0" smtClean="0"/>
              <a:t>Solution </a:t>
            </a:r>
          </a:p>
          <a:p>
            <a:pPr marL="84761" indent="-84761"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dirty="0" smtClean="0"/>
              <a:t>A virtual file system approach is used by YADE. This allows to copy and move files between sources and targets with any given protocol</a:t>
            </a:r>
            <a:endParaRPr lang="en-US" altLang="de-DE" b="1" dirty="0" smtClean="0"/>
          </a:p>
          <a:p>
            <a:pPr marL="84761" indent="-84761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de-DE" altLang="de-DE" b="1" dirty="0" err="1" smtClean="0"/>
              <a:t>Benefits</a:t>
            </a:r>
            <a:endParaRPr lang="de-DE" altLang="de-DE" b="1" dirty="0" smtClean="0"/>
          </a:p>
          <a:p>
            <a:pPr marL="84761" lvl="2" indent="-84761"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Any combination of file transfer protocols is possible, e.g. FTP, FTPS, SFTP, HTTP, </a:t>
            </a:r>
            <a:r>
              <a:rPr lang="en-US" altLang="de-DE" sz="1000" dirty="0" err="1" smtClean="0">
                <a:latin typeface="Arial" pitchFamily="34" charset="0"/>
                <a:cs typeface="Arial" pitchFamily="34" charset="0"/>
              </a:rPr>
              <a:t>WebDAV</a:t>
            </a:r>
            <a:endParaRPr lang="en-US" altLang="de-DE" sz="1000" dirty="0" smtClean="0">
              <a:latin typeface="Arial" pitchFamily="34" charset="0"/>
              <a:cs typeface="Arial" pitchFamily="34" charset="0"/>
            </a:endParaRPr>
          </a:p>
          <a:p>
            <a:pPr marL="84761" lvl="2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No touchdown of files on JobScheduler Master</a:t>
            </a:r>
          </a:p>
          <a:p>
            <a:pPr marL="84761" lvl="2" indent="-84761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Transfers are performed in memory, resulting in very economical use of resources</a:t>
            </a:r>
            <a:endParaRPr lang="de-DE" altLang="de-D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16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haltsplatzhalter 27"/>
          <p:cNvSpPr>
            <a:spLocks noGrp="1"/>
          </p:cNvSpPr>
          <p:nvPr>
            <p:ph sz="quarter" idx="11"/>
          </p:nvPr>
        </p:nvSpPr>
        <p:spPr>
          <a:ln cap="rnd">
            <a:noFill/>
          </a:ln>
          <a:effectLst>
            <a:outerShdw blurRad="76200" dist="13335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372954" lvl="2" indent="-14021">
              <a:buNone/>
            </a:pPr>
            <a:endParaRPr lang="en-US" sz="1100" dirty="0"/>
          </a:p>
          <a:p>
            <a:pPr lvl="1">
              <a:buNone/>
            </a:pPr>
            <a:endParaRPr lang="de-DE" sz="11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>
              <a:buNone/>
            </a:pPr>
            <a:endParaRPr lang="de-DE" sz="400" dirty="0" smtClean="0"/>
          </a:p>
        </p:txBody>
      </p:sp>
      <p:sp>
        <p:nvSpPr>
          <p:cNvPr id="31" name="Inhaltsplatzhalter 27"/>
          <p:cNvSpPr>
            <a:spLocks noGrp="1"/>
          </p:cNvSpPr>
          <p:nvPr>
            <p:ph sz="quarter" idx="11"/>
          </p:nvPr>
        </p:nvSpPr>
        <p:spPr>
          <a:xfrm>
            <a:off x="2072551" y="1507823"/>
            <a:ext cx="6822148" cy="5026075"/>
          </a:xfrm>
          <a:ln cap="rnd">
            <a:noFill/>
          </a:ln>
          <a:effectLst>
            <a:outerShdw blurRad="76200" dist="13335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372954" lvl="2" indent="-14021">
              <a:buNone/>
            </a:pPr>
            <a:endParaRPr lang="en-US" sz="1100" dirty="0"/>
          </a:p>
          <a:p>
            <a:pPr lvl="1">
              <a:buNone/>
            </a:pPr>
            <a:endParaRPr lang="de-DE" sz="11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>
              <a:buNone/>
            </a:pPr>
            <a:endParaRPr lang="de-DE" sz="400" dirty="0" smtClean="0"/>
          </a:p>
        </p:txBody>
      </p:sp>
      <p:sp>
        <p:nvSpPr>
          <p:cNvPr id="36" name="Rechteck 35"/>
          <p:cNvSpPr/>
          <p:nvPr/>
        </p:nvSpPr>
        <p:spPr>
          <a:xfrm>
            <a:off x="2553113" y="2069795"/>
            <a:ext cx="1389861" cy="3168468"/>
          </a:xfrm>
          <a:prstGeom prst="rect">
            <a:avLst/>
          </a:prstGeom>
          <a:noFill/>
          <a:ln w="1905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 dirty="0"/>
          </a:p>
        </p:txBody>
      </p:sp>
      <p:sp>
        <p:nvSpPr>
          <p:cNvPr id="39" name="Rechteck 38"/>
          <p:cNvSpPr/>
          <p:nvPr/>
        </p:nvSpPr>
        <p:spPr>
          <a:xfrm>
            <a:off x="4789724" y="2069793"/>
            <a:ext cx="1389861" cy="3168471"/>
          </a:xfrm>
          <a:prstGeom prst="rect">
            <a:avLst/>
          </a:prstGeom>
          <a:noFill/>
          <a:ln w="1905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 dirty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Use Case: File Transfer</a:t>
            </a: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Push Files to Internet via Jump Host</a:t>
            </a:r>
          </a:p>
        </p:txBody>
      </p:sp>
      <p:sp>
        <p:nvSpPr>
          <p:cNvPr id="33" name="Inhaltsplatzhalter 32"/>
          <p:cNvSpPr>
            <a:spLocks noGrp="1"/>
          </p:cNvSpPr>
          <p:nvPr>
            <p:ph sz="quarter" idx="15"/>
          </p:nvPr>
        </p:nvSpPr>
        <p:spPr>
          <a:xfrm>
            <a:off x="192882" y="1508400"/>
            <a:ext cx="1620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>
              <a:buClr>
                <a:srgbClr val="C00000"/>
              </a:buClr>
              <a:buSzPct val="100000"/>
            </a:pPr>
            <a:r>
              <a:rPr lang="en-US" altLang="de-DE" b="1" dirty="0" smtClean="0"/>
              <a:t>Use Case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Servers in the intranet have no internet access.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Connection are only allowed from the intranet to the DMZ. From the DMZ transfers to the internet are allowed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altLang="de-DE" b="1" dirty="0" smtClean="0"/>
              <a:t>Solution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YADE Client in the Intra-net contacts YADE for DMZ to initiate a secure transfer of files from the intranet to the internet.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YADE Client in intranet sends files to YADE in DMZ for temporary storing 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In a final step the YADE Client in DMZ pushes the files to the internet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altLang="de-DE" b="1" dirty="0" smtClean="0"/>
              <a:t>Benefits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Files are stored </a:t>
            </a:r>
            <a:r>
              <a:rPr lang="en-US" altLang="de-DE" sz="1000" dirty="0" err="1" smtClean="0">
                <a:latin typeface="Arial" pitchFamily="34" charset="0"/>
                <a:cs typeface="Arial" pitchFamily="34" charset="0"/>
              </a:rPr>
              <a:t>tempora-rily</a:t>
            </a: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 in the DMZ and are removed after transfer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No credential data are stored in the DMZ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All configuration items are stored in the intranet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endParaRPr lang="en-US" altLang="de-DE" sz="1000" dirty="0" smtClean="0">
              <a:latin typeface="Arial" pitchFamily="34" charset="0"/>
              <a:cs typeface="Arial" pitchFamily="34" charset="0"/>
            </a:endParaRP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endParaRPr lang="en-US" altLang="de-DE" sz="1000" dirty="0" smtClean="0">
              <a:latin typeface="Arial" pitchFamily="34" charset="0"/>
              <a:cs typeface="Arial" pitchFamily="34" charset="0"/>
            </a:endParaRP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dirty="0" smtClean="0"/>
          </a:p>
          <a:p>
            <a:pPr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dirty="0" smtClean="0"/>
          </a:p>
          <a:p>
            <a:pPr>
              <a:buClr>
                <a:srgbClr val="C00000"/>
              </a:buClr>
              <a:buSzPct val="100000"/>
            </a:pPr>
            <a:endParaRPr lang="en-US" alt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2692369" y="2776273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Master</a:t>
            </a:r>
          </a:p>
          <a:p>
            <a:pPr algn="ctr"/>
            <a:endParaRPr lang="de-DE" sz="1100" b="1" dirty="0"/>
          </a:p>
        </p:txBody>
      </p:sp>
      <p:sp>
        <p:nvSpPr>
          <p:cNvPr id="145" name="Textfeld 144"/>
          <p:cNvSpPr txBox="1"/>
          <p:nvPr/>
        </p:nvSpPr>
        <p:spPr>
          <a:xfrm>
            <a:off x="4797573" y="3686281"/>
            <a:ext cx="1374025" cy="300587"/>
          </a:xfrm>
          <a:prstGeom prst="rect">
            <a:avLst/>
          </a:prstGeom>
        </p:spPr>
        <p:txBody>
          <a:bodyPr wrap="square" lIns="21197" tIns="26920" rIns="21197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Files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are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temporarily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stored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and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removed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after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transfer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016916" y="2069793"/>
            <a:ext cx="1389861" cy="3159897"/>
          </a:xfrm>
          <a:prstGeom prst="rect">
            <a:avLst/>
          </a:prstGeom>
          <a:noFill/>
          <a:ln w="1905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2555914" y="2076327"/>
            <a:ext cx="1379259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  <a:t>Intranet</a:t>
            </a:r>
            <a:b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1200" dirty="0" smtClean="0">
                <a:latin typeface="Arial"/>
                <a:ea typeface="ヒラギノ角ゴ Pro W3" pitchFamily="-109" charset="-128"/>
                <a:cs typeface="Arial"/>
              </a:rPr>
              <a:t>Source Host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800131" y="2067494"/>
            <a:ext cx="1379259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  <a:t>DMZ</a:t>
            </a:r>
            <a:b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1200" dirty="0" smtClean="0">
                <a:latin typeface="Arial"/>
                <a:ea typeface="ヒラギノ角ゴ Pro W3" pitchFamily="-109" charset="-128"/>
                <a:cs typeface="Arial"/>
              </a:rPr>
              <a:t>Jump Host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7035164" y="2076198"/>
            <a:ext cx="1379259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  <a:t>Internet</a:t>
            </a:r>
            <a:b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1200" dirty="0" smtClean="0">
                <a:latin typeface="Arial"/>
                <a:ea typeface="ヒラギノ角ゴ Pro W3" pitchFamily="-109" charset="-128"/>
                <a:cs typeface="Arial"/>
              </a:rPr>
              <a:t>Target Host</a:t>
            </a:r>
          </a:p>
        </p:txBody>
      </p:sp>
      <p:sp>
        <p:nvSpPr>
          <p:cNvPr id="45" name="Ellipse 44"/>
          <p:cNvSpPr/>
          <p:nvPr/>
        </p:nvSpPr>
        <p:spPr>
          <a:xfrm>
            <a:off x="2711760" y="3286815"/>
            <a:ext cx="702000" cy="7010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0598" tIns="10598" rIns="21197" bIns="21197" rtlCol="0" anchor="ctr">
            <a:noAutofit/>
          </a:bodyPr>
          <a:lstStyle/>
          <a:p>
            <a:pPr algn="ctr"/>
            <a:r>
              <a:rPr lang="de-DE" sz="600" b="1" dirty="0" smtClean="0"/>
              <a:t>YADE Client</a:t>
            </a:r>
            <a:br>
              <a:rPr lang="de-DE" sz="600" b="1" dirty="0" smtClean="0"/>
            </a:br>
            <a:r>
              <a:rPr lang="de-DE" sz="600" b="1" dirty="0" smtClean="0"/>
              <a:t>JITL Job</a:t>
            </a:r>
            <a:endParaRPr lang="de-DE" sz="600" b="1" dirty="0"/>
          </a:p>
        </p:txBody>
      </p:sp>
      <p:sp>
        <p:nvSpPr>
          <p:cNvPr id="46" name="Ellipse 45"/>
          <p:cNvSpPr/>
          <p:nvPr/>
        </p:nvSpPr>
        <p:spPr>
          <a:xfrm>
            <a:off x="5181959" y="2757338"/>
            <a:ext cx="702000" cy="70105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0598" tIns="10598" rIns="21197" bIns="21197" rtlCol="0" anchor="ctr">
            <a:noAutofit/>
          </a:bodyPr>
          <a:lstStyle/>
          <a:p>
            <a:pPr algn="ctr"/>
            <a:r>
              <a:rPr lang="de-DE" sz="600" b="1" dirty="0" smtClean="0"/>
              <a:t>YADE Client</a:t>
            </a:r>
            <a:br>
              <a:rPr lang="de-DE" sz="600" b="1" dirty="0" smtClean="0"/>
            </a:br>
            <a:r>
              <a:rPr lang="de-DE" sz="600" b="1" dirty="0" smtClean="0"/>
              <a:t> </a:t>
            </a:r>
            <a:r>
              <a:rPr lang="de-DE" sz="600" b="1" dirty="0" err="1" smtClean="0"/>
              <a:t>for</a:t>
            </a:r>
            <a:r>
              <a:rPr lang="de-DE" sz="600" b="1" dirty="0" smtClean="0"/>
              <a:t> DMZ</a:t>
            </a:r>
            <a:endParaRPr lang="de-DE" sz="600" b="1" dirty="0"/>
          </a:p>
        </p:txBody>
      </p:sp>
      <p:cxnSp>
        <p:nvCxnSpPr>
          <p:cNvPr id="52" name="Gerade Verbindung mit Pfeil 51"/>
          <p:cNvCxnSpPr>
            <a:stCxn id="10" idx="3"/>
            <a:endCxn id="46" idx="2"/>
          </p:cNvCxnSpPr>
          <p:nvPr/>
        </p:nvCxnSpPr>
        <p:spPr>
          <a:xfrm>
            <a:off x="3789542" y="3106558"/>
            <a:ext cx="1392417" cy="1305"/>
          </a:xfrm>
          <a:prstGeom prst="straightConnector1">
            <a:avLst/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4139952" y="3214973"/>
            <a:ext cx="675327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Push Files</a:t>
            </a:r>
          </a:p>
        </p:txBody>
      </p:sp>
      <p:cxnSp>
        <p:nvCxnSpPr>
          <p:cNvPr id="59" name="Gerade Verbindung mit Pfeil 58"/>
          <p:cNvCxnSpPr>
            <a:stCxn id="46" idx="6"/>
            <a:endCxn id="47" idx="1"/>
          </p:cNvCxnSpPr>
          <p:nvPr/>
        </p:nvCxnSpPr>
        <p:spPr>
          <a:xfrm>
            <a:off x="5883959" y="3107863"/>
            <a:ext cx="1280250" cy="2399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6279898" y="3222367"/>
            <a:ext cx="737018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r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Push Files</a:t>
            </a:r>
          </a:p>
        </p:txBody>
      </p:sp>
      <p:cxnSp>
        <p:nvCxnSpPr>
          <p:cNvPr id="65" name="Gewinkelte Verbindung 64"/>
          <p:cNvCxnSpPr>
            <a:stCxn id="30" idx="0"/>
            <a:endCxn id="45" idx="4"/>
          </p:cNvCxnSpPr>
          <p:nvPr/>
        </p:nvCxnSpPr>
        <p:spPr>
          <a:xfrm rot="16200000" flipV="1">
            <a:off x="2990557" y="4060068"/>
            <a:ext cx="470338" cy="325932"/>
          </a:xfrm>
          <a:prstGeom prst="bentConnector3">
            <a:avLst>
              <a:gd name="adj1" fmla="val 50000"/>
            </a:avLst>
          </a:prstGeom>
          <a:ln w="127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14" descr="hot_folder_mehre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77" y="4458203"/>
            <a:ext cx="573230" cy="45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feld 31"/>
          <p:cNvSpPr txBox="1"/>
          <p:nvPr/>
        </p:nvSpPr>
        <p:spPr>
          <a:xfrm>
            <a:off x="3062770" y="4563961"/>
            <a:ext cx="560357" cy="3990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algn="ctr" defTabSz="166042">
              <a:spcBef>
                <a:spcPct val="20000"/>
              </a:spcBef>
            </a:pPr>
            <a:r>
              <a:rPr lang="en-US" sz="700" dirty="0" smtClean="0">
                <a:latin typeface="Arial"/>
                <a:ea typeface="ヒラギノ角ゴ Pro W3" pitchFamily="-109" charset="-128"/>
                <a:cs typeface="Arial"/>
              </a:rPr>
              <a:t>Files to </a:t>
            </a:r>
          </a:p>
          <a:p>
            <a:pPr marL="124532" indent="-124532" algn="ctr" defTabSz="166042">
              <a:spcBef>
                <a:spcPct val="20000"/>
              </a:spcBef>
            </a:pPr>
            <a:r>
              <a:rPr lang="en-US" sz="700" dirty="0" smtClean="0">
                <a:latin typeface="Arial"/>
                <a:ea typeface="ヒラギノ角ゴ Pro W3" pitchFamily="-109" charset="-128"/>
                <a:cs typeface="Arial"/>
              </a:rPr>
              <a:t>be send</a:t>
            </a:r>
            <a:br>
              <a:rPr lang="en-US" sz="700" dirty="0" smtClean="0">
                <a:latin typeface="Arial"/>
                <a:ea typeface="ヒラギノ角ゴ Pro W3" pitchFamily="-109" charset="-128"/>
                <a:cs typeface="Arial"/>
              </a:rPr>
            </a:br>
            <a:endParaRPr lang="de-DE" sz="7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grpSp>
        <p:nvGrpSpPr>
          <p:cNvPr id="2" name="Gruppieren 53"/>
          <p:cNvGrpSpPr/>
          <p:nvPr/>
        </p:nvGrpSpPr>
        <p:grpSpPr>
          <a:xfrm>
            <a:off x="7375769" y="4433910"/>
            <a:ext cx="629243" cy="454740"/>
            <a:chOff x="13251978" y="6621578"/>
            <a:chExt cx="1118765" cy="723898"/>
          </a:xfrm>
        </p:grpSpPr>
        <p:pic>
          <p:nvPicPr>
            <p:cNvPr id="34" name="Picture 14" descr="hot_folder_mehrer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1567" y="6621578"/>
              <a:ext cx="1019176" cy="723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Textfeld 67"/>
            <p:cNvSpPr txBox="1"/>
            <p:nvPr/>
          </p:nvSpPr>
          <p:spPr>
            <a:xfrm>
              <a:off x="13251978" y="6822561"/>
              <a:ext cx="1064174" cy="377260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24532" indent="-124532" algn="ctr" defTabSz="166042">
                <a:spcBef>
                  <a:spcPct val="20000"/>
                </a:spcBef>
              </a:pPr>
              <a:r>
                <a:rPr lang="de-DE" sz="700" dirty="0" smtClean="0">
                  <a:latin typeface="Arial"/>
                  <a:ea typeface="ヒラギノ角ゴ Pro W3" pitchFamily="-109" charset="-128"/>
                  <a:cs typeface="Arial"/>
                </a:rPr>
                <a:t>Files </a:t>
              </a:r>
              <a:r>
                <a:rPr lang="de-DE" sz="700" dirty="0" err="1" smtClean="0">
                  <a:latin typeface="Arial"/>
                  <a:ea typeface="ヒラギノ角ゴ Pro W3" pitchFamily="-109" charset="-128"/>
                  <a:cs typeface="Arial"/>
                </a:rPr>
                <a:t>have</a:t>
              </a:r>
              <a:r>
                <a:rPr lang="de-DE" sz="7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</a:p>
            <a:p>
              <a:pPr marL="124532" indent="-124532" algn="ctr" defTabSz="166042">
                <a:spcBef>
                  <a:spcPct val="20000"/>
                </a:spcBef>
              </a:pPr>
              <a:r>
                <a:rPr lang="de-DE" sz="700" dirty="0" err="1" smtClean="0">
                  <a:latin typeface="Arial"/>
                  <a:ea typeface="ヒラギノ角ゴ Pro W3" pitchFamily="-109" charset="-128"/>
                  <a:cs typeface="Arial"/>
                </a:rPr>
                <a:t>arrived</a:t>
              </a:r>
              <a:endParaRPr lang="de-DE" sz="700" dirty="0" smtClean="0">
                <a:latin typeface="Arial"/>
                <a:ea typeface="ヒラギノ角ゴ Pro W3" pitchFamily="-109" charset="-128"/>
                <a:cs typeface="Arial"/>
              </a:endParaRPr>
            </a:p>
          </p:txBody>
        </p:sp>
      </p:grpSp>
      <p:pic>
        <p:nvPicPr>
          <p:cNvPr id="50" name="Picture 14" descr="hot_folder_mehre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129" y="2969308"/>
            <a:ext cx="341865" cy="27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4" descr="hot_folder_mehre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462" y="2970735"/>
            <a:ext cx="341865" cy="27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Gerade Verbindung mit Pfeil 56"/>
          <p:cNvCxnSpPr>
            <a:stCxn id="47" idx="2"/>
            <a:endCxn id="34" idx="0"/>
          </p:cNvCxnSpPr>
          <p:nvPr/>
        </p:nvCxnSpPr>
        <p:spPr>
          <a:xfrm>
            <a:off x="7712796" y="3440547"/>
            <a:ext cx="5605" cy="99336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3979861" y="3205380"/>
            <a:ext cx="226800" cy="2261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1</a:t>
            </a:r>
          </a:p>
        </p:txBody>
      </p:sp>
      <p:sp>
        <p:nvSpPr>
          <p:cNvPr id="38" name="Ellipse 37"/>
          <p:cNvSpPr/>
          <p:nvPr/>
        </p:nvSpPr>
        <p:spPr>
          <a:xfrm>
            <a:off x="6223190" y="3198569"/>
            <a:ext cx="226800" cy="2261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2</a:t>
            </a:r>
            <a:endParaRPr lang="de-DE" sz="600" b="1" dirty="0"/>
          </a:p>
        </p:txBody>
      </p:sp>
      <p:sp>
        <p:nvSpPr>
          <p:cNvPr id="44" name="Abgerundetes Rechteck 43"/>
          <p:cNvSpPr/>
          <p:nvPr/>
        </p:nvSpPr>
        <p:spPr>
          <a:xfrm rot="20663670">
            <a:off x="220642" y="557250"/>
            <a:ext cx="1306906" cy="385796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197" tIns="26920" rIns="21197" bIns="26920" rtlCol="0" anchor="ctr"/>
          <a:lstStyle/>
          <a:p>
            <a:pPr algn="ctr"/>
            <a:r>
              <a:rPr lang="de-DE" sz="1100" b="1" dirty="0" smtClean="0"/>
              <a:t>Real World </a:t>
            </a:r>
          </a:p>
          <a:p>
            <a:pPr algn="ctr"/>
            <a:r>
              <a:rPr lang="de-DE" sz="1100" b="1" dirty="0" err="1" smtClean="0"/>
              <a:t>Use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Cases</a:t>
            </a:r>
            <a:endParaRPr lang="de-DE" sz="1100" b="1" dirty="0" smtClean="0"/>
          </a:p>
        </p:txBody>
      </p:sp>
      <p:sp>
        <p:nvSpPr>
          <p:cNvPr id="47" name="Abgerundetes Rechteck 46"/>
          <p:cNvSpPr/>
          <p:nvPr/>
        </p:nvSpPr>
        <p:spPr>
          <a:xfrm>
            <a:off x="7164209" y="2779977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err="1" smtClean="0"/>
              <a:t>WebDAV</a:t>
            </a:r>
            <a:r>
              <a:rPr lang="de-DE" sz="1100" b="1" dirty="0" smtClean="0"/>
              <a:t>, FTP, FTPS, SFTP</a:t>
            </a:r>
            <a:br>
              <a:rPr lang="de-DE" sz="1100" b="1" dirty="0" smtClean="0"/>
            </a:br>
            <a:r>
              <a:rPr lang="de-DE" sz="1100" b="1" dirty="0" smtClean="0"/>
              <a:t>Server</a:t>
            </a:r>
            <a:endParaRPr lang="de-DE" sz="1100" b="1" dirty="0"/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17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winkelte Verbindung 14"/>
          <p:cNvCxnSpPr>
            <a:stCxn id="56" idx="1"/>
          </p:cNvCxnSpPr>
          <p:nvPr/>
        </p:nvCxnSpPr>
        <p:spPr>
          <a:xfrm rot="10800000">
            <a:off x="5650918" y="3826890"/>
            <a:ext cx="1748856" cy="419721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Inhaltsplatzhalter 27"/>
          <p:cNvSpPr>
            <a:spLocks noGrp="1"/>
          </p:cNvSpPr>
          <p:nvPr>
            <p:ph sz="quarter" idx="11"/>
          </p:nvPr>
        </p:nvSpPr>
        <p:spPr>
          <a:ln cap="rnd">
            <a:noFill/>
          </a:ln>
          <a:effectLst>
            <a:outerShdw blurRad="76200" dist="13335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372954" lvl="2" indent="-14021">
              <a:buNone/>
            </a:pPr>
            <a:endParaRPr lang="en-US" sz="1100" dirty="0"/>
          </a:p>
          <a:p>
            <a:pPr lvl="1">
              <a:buNone/>
            </a:pPr>
            <a:endParaRPr lang="de-DE" sz="11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/>
            <a:endParaRPr lang="de-DE" sz="400" dirty="0" smtClean="0"/>
          </a:p>
          <a:p>
            <a:pPr lvl="1">
              <a:buNone/>
            </a:pPr>
            <a:endParaRPr lang="de-DE" sz="400" dirty="0" smtClean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Use Case: File Transfer</a:t>
            </a: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Pull Files from Internet via Jump Host</a:t>
            </a:r>
          </a:p>
        </p:txBody>
      </p:sp>
      <p:sp>
        <p:nvSpPr>
          <p:cNvPr id="33" name="Inhaltsplatzhalter 3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620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>
              <a:buClr>
                <a:srgbClr val="C00000"/>
              </a:buClr>
              <a:buSzPct val="100000"/>
            </a:pPr>
            <a:r>
              <a:rPr lang="en-US" altLang="de-DE" b="1" dirty="0" smtClean="0"/>
              <a:t>Use Case</a:t>
            </a:r>
          </a:p>
          <a:p>
            <a:pPr marL="84787" indent="-84787">
              <a:spcBef>
                <a:spcPts val="3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Servers in the intranet have no internet access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/>
              <a:t>Connection are only allowed from the intranet to the DMZ. From </a:t>
            </a:r>
            <a:r>
              <a:rPr lang="en-US" altLang="de-DE" dirty="0" smtClean="0"/>
              <a:t>the DMZ </a:t>
            </a:r>
            <a:r>
              <a:rPr lang="en-US" altLang="de-DE" dirty="0"/>
              <a:t>transfers to the internet are </a:t>
            </a:r>
            <a:r>
              <a:rPr lang="en-US" altLang="de-DE" dirty="0" smtClean="0"/>
              <a:t>allowed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altLang="de-DE" b="1" dirty="0" smtClean="0"/>
              <a:t>Solution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The </a:t>
            </a:r>
            <a:r>
              <a:rPr lang="en-US" altLang="de-DE" dirty="0"/>
              <a:t>host in the DMZ acts as jump host for </a:t>
            </a:r>
            <a:r>
              <a:rPr lang="en-US" altLang="de-DE" dirty="0" smtClean="0"/>
              <a:t>YADE</a:t>
            </a:r>
            <a:endParaRPr lang="en-US" altLang="de-DE" dirty="0"/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YADE Client in intranet contacts YADE in DMZ to start a transfer and to pull files from the internet to the DMZ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/>
              <a:t>YADE Client in intranet pulls the files from the YADE in DMZ to the final destination in the intranet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altLang="de-DE" b="1" dirty="0" smtClean="0"/>
              <a:t>Benefits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Files are stored </a:t>
            </a:r>
            <a:r>
              <a:rPr lang="en-US" altLang="de-DE" sz="1000" dirty="0" err="1" smtClean="0">
                <a:latin typeface="Arial" pitchFamily="34" charset="0"/>
                <a:cs typeface="Arial" pitchFamily="34" charset="0"/>
              </a:rPr>
              <a:t>tempora-rily</a:t>
            </a: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 in the DMZ and are removed after transfer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No credential data are stored in the DMZ</a:t>
            </a:r>
          </a:p>
          <a:p>
            <a:pPr marL="84787" lvl="2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latin typeface="Arial" pitchFamily="34" charset="0"/>
                <a:cs typeface="Arial" pitchFamily="34" charset="0"/>
              </a:rPr>
              <a:t>All configuration items are stored in the intranet</a:t>
            </a:r>
          </a:p>
          <a:p>
            <a:pPr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dirty="0" smtClean="0"/>
          </a:p>
          <a:p>
            <a:pPr>
              <a:buClr>
                <a:srgbClr val="C00000"/>
              </a:buClr>
              <a:buSzPct val="100000"/>
            </a:pPr>
            <a:endParaRPr lang="en-US" alt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2692369" y="2776273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Master</a:t>
            </a:r>
          </a:p>
          <a:p>
            <a:pPr algn="ctr"/>
            <a:endParaRPr lang="de-DE" sz="1100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2555914" y="2084900"/>
            <a:ext cx="1379259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  <a:t>Intranet</a:t>
            </a:r>
            <a:b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1200" dirty="0" smtClean="0">
                <a:latin typeface="Arial"/>
                <a:ea typeface="ヒラギノ角ゴ Pro W3" pitchFamily="-109" charset="-128"/>
                <a:cs typeface="Arial"/>
              </a:rPr>
              <a:t>Target Host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800131" y="2076068"/>
            <a:ext cx="1379259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  <a:t>DMZ</a:t>
            </a:r>
            <a:b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1200" dirty="0" smtClean="0">
                <a:latin typeface="Arial"/>
                <a:ea typeface="ヒラギノ角ゴ Pro W3" pitchFamily="-109" charset="-128"/>
                <a:cs typeface="Arial"/>
              </a:rPr>
              <a:t>Jump Host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7012135" y="2084771"/>
            <a:ext cx="1379259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  <a:t>Internet</a:t>
            </a:r>
            <a:br>
              <a:rPr lang="de-DE" sz="1200" b="1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1200" dirty="0" smtClean="0">
                <a:latin typeface="Arial"/>
                <a:ea typeface="ヒラギノ角ゴ Pro W3" pitchFamily="-109" charset="-128"/>
                <a:cs typeface="Arial"/>
              </a:rPr>
              <a:t>Source Host</a:t>
            </a:r>
          </a:p>
        </p:txBody>
      </p:sp>
      <p:sp>
        <p:nvSpPr>
          <p:cNvPr id="45" name="Ellipse 44"/>
          <p:cNvSpPr/>
          <p:nvPr/>
        </p:nvSpPr>
        <p:spPr>
          <a:xfrm>
            <a:off x="2711760" y="3303962"/>
            <a:ext cx="702000" cy="7010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0598" tIns="10598" rIns="21197" bIns="21197" rtlCol="0" anchor="ctr">
            <a:noAutofit/>
          </a:bodyPr>
          <a:lstStyle/>
          <a:p>
            <a:pPr algn="ctr"/>
            <a:r>
              <a:rPr lang="de-DE" sz="600" b="1" dirty="0" smtClean="0"/>
              <a:t>YADE Client JITL Job</a:t>
            </a:r>
            <a:endParaRPr lang="de-DE" sz="600" b="1" dirty="0"/>
          </a:p>
        </p:txBody>
      </p:sp>
      <p:sp>
        <p:nvSpPr>
          <p:cNvPr id="46" name="Ellipse 45"/>
          <p:cNvSpPr/>
          <p:nvPr/>
        </p:nvSpPr>
        <p:spPr>
          <a:xfrm>
            <a:off x="5181959" y="2757338"/>
            <a:ext cx="702000" cy="70105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0598" tIns="10598" rIns="21197" bIns="21197" rtlCol="0" anchor="ctr">
            <a:noAutofit/>
          </a:bodyPr>
          <a:lstStyle/>
          <a:p>
            <a:pPr algn="ctr"/>
            <a:r>
              <a:rPr lang="de-DE" sz="600" b="1" dirty="0" smtClean="0"/>
              <a:t>YADE Client</a:t>
            </a:r>
            <a:br>
              <a:rPr lang="de-DE" sz="600" b="1" dirty="0" smtClean="0"/>
            </a:br>
            <a:r>
              <a:rPr lang="de-DE" sz="600" b="1" dirty="0" err="1" smtClean="0"/>
              <a:t>for</a:t>
            </a:r>
            <a:r>
              <a:rPr lang="de-DE" sz="600" b="1" dirty="0" smtClean="0"/>
              <a:t> DMZ</a:t>
            </a:r>
          </a:p>
        </p:txBody>
      </p:sp>
      <p:cxnSp>
        <p:nvCxnSpPr>
          <p:cNvPr id="52" name="Gerade Verbindung mit Pfeil 51"/>
          <p:cNvCxnSpPr>
            <a:stCxn id="10" idx="3"/>
            <a:endCxn id="46" idx="2"/>
          </p:cNvCxnSpPr>
          <p:nvPr/>
        </p:nvCxnSpPr>
        <p:spPr>
          <a:xfrm>
            <a:off x="3789542" y="3106558"/>
            <a:ext cx="1392417" cy="1305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988368" y="3188339"/>
            <a:ext cx="829020" cy="300587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algn="r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C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ontact</a:t>
            </a:r>
            <a:r>
              <a:rPr lang="de-DE" sz="800" dirty="0">
                <a:latin typeface="Arial"/>
                <a:ea typeface="ヒラギノ角ゴ Pro W3" pitchFamily="-109" charset="-128"/>
                <a:cs typeface="Arial"/>
              </a:rPr>
              <a:t/>
            </a:r>
            <a:br>
              <a:rPr lang="de-DE" sz="800" dirty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YADE DMZ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7164209" y="2779977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b="1" dirty="0" err="1" smtClean="0"/>
              <a:t>HTTP, WebDAV,</a:t>
            </a:r>
            <a:br>
              <a:rPr lang="de-DE" sz="1000" b="1" dirty="0" err="1" smtClean="0"/>
            </a:br>
            <a:r>
              <a:rPr lang="de-DE" sz="1000" b="1" dirty="0" err="1" smtClean="0"/>
              <a:t>FTP, FTPS, SFTP</a:t>
            </a:r>
            <a:br>
              <a:rPr lang="de-DE" sz="1000" b="1" dirty="0" err="1" smtClean="0"/>
            </a:br>
            <a:r>
              <a:rPr lang="de-DE" sz="1000" b="1" dirty="0" err="1" smtClean="0"/>
              <a:t>Server</a:t>
            </a:r>
          </a:p>
        </p:txBody>
      </p:sp>
      <p:cxnSp>
        <p:nvCxnSpPr>
          <p:cNvPr id="59" name="Gerade Verbindung mit Pfeil 58"/>
          <p:cNvCxnSpPr>
            <a:stCxn id="46" idx="6"/>
            <a:endCxn id="55" idx="1"/>
          </p:cNvCxnSpPr>
          <p:nvPr/>
        </p:nvCxnSpPr>
        <p:spPr>
          <a:xfrm>
            <a:off x="5883959" y="3107863"/>
            <a:ext cx="1280250" cy="239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6273816" y="3162359"/>
            <a:ext cx="766776" cy="300587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algn="r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Initiate</a:t>
            </a:r>
            <a:r>
              <a:rPr lang="de-DE" sz="800" dirty="0">
                <a:latin typeface="Arial"/>
                <a:ea typeface="ヒラギノ角ゴ Pro W3" pitchFamily="-109" charset="-128"/>
                <a:cs typeface="Arial"/>
              </a:rPr>
              <a:t/>
            </a:r>
            <a:br>
              <a:rPr lang="de-DE" sz="800" dirty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file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transfer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34" name="Gerade Verbindung mit Pfeil 33"/>
          <p:cNvCxnSpPr>
            <a:stCxn id="51" idx="0"/>
            <a:endCxn id="55" idx="2"/>
          </p:cNvCxnSpPr>
          <p:nvPr/>
        </p:nvCxnSpPr>
        <p:spPr>
          <a:xfrm flipV="1">
            <a:off x="7711699" y="3440547"/>
            <a:ext cx="1097" cy="565519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winkelte Verbindung 56"/>
          <p:cNvCxnSpPr>
            <a:stCxn id="65" idx="1"/>
            <a:endCxn id="45" idx="4"/>
          </p:cNvCxnSpPr>
          <p:nvPr/>
        </p:nvCxnSpPr>
        <p:spPr>
          <a:xfrm rot="10800000" flipV="1">
            <a:off x="3062761" y="3807612"/>
            <a:ext cx="2246293" cy="197399"/>
          </a:xfrm>
          <a:prstGeom prst="bentConnector4">
            <a:avLst>
              <a:gd name="adj1" fmla="val 42187"/>
              <a:gd name="adj2" fmla="val 215806"/>
            </a:avLst>
          </a:prstGeom>
          <a:ln w="127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2553113" y="2069795"/>
            <a:ext cx="1389861" cy="3168468"/>
          </a:xfrm>
          <a:prstGeom prst="rect">
            <a:avLst/>
          </a:prstGeom>
          <a:noFill/>
          <a:ln w="9525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4789724" y="2069793"/>
            <a:ext cx="1389861" cy="3168471"/>
          </a:xfrm>
          <a:prstGeom prst="rect">
            <a:avLst/>
          </a:prstGeom>
          <a:noFill/>
          <a:ln w="9525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7016916" y="2069793"/>
            <a:ext cx="1389861" cy="3159897"/>
          </a:xfrm>
          <a:prstGeom prst="rect">
            <a:avLst/>
          </a:prstGeom>
          <a:noFill/>
          <a:ln w="9525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 dirty="0"/>
          </a:p>
        </p:txBody>
      </p:sp>
      <p:grpSp>
        <p:nvGrpSpPr>
          <p:cNvPr id="2" name="Gruppieren 49"/>
          <p:cNvGrpSpPr/>
          <p:nvPr/>
        </p:nvGrpSpPr>
        <p:grpSpPr>
          <a:xfrm>
            <a:off x="7399774" y="4006066"/>
            <a:ext cx="598539" cy="454740"/>
            <a:chOff x="13306567" y="6621597"/>
            <a:chExt cx="1064174" cy="723900"/>
          </a:xfrm>
        </p:grpSpPr>
        <p:pic>
          <p:nvPicPr>
            <p:cNvPr id="51" name="Picture 14" descr="hot_folder_mehrer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1566" y="6621597"/>
              <a:ext cx="1019175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feld 55"/>
            <p:cNvSpPr txBox="1"/>
            <p:nvPr/>
          </p:nvSpPr>
          <p:spPr>
            <a:xfrm>
              <a:off x="13306567" y="6815888"/>
              <a:ext cx="873457" cy="37726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24532" indent="-124532" algn="ctr" defTabSz="166042">
                <a:spcBef>
                  <a:spcPct val="20000"/>
                </a:spcBef>
              </a:pPr>
              <a:r>
                <a:rPr lang="de-DE" sz="700" dirty="0" smtClean="0">
                  <a:latin typeface="Arial"/>
                  <a:ea typeface="ヒラギノ角ゴ Pro W3" pitchFamily="-109" charset="-128"/>
                  <a:cs typeface="Arial"/>
                </a:rPr>
                <a:t>Files </a:t>
              </a:r>
              <a:r>
                <a:rPr lang="de-DE" sz="700" dirty="0" err="1" smtClean="0">
                  <a:latin typeface="Arial"/>
                  <a:ea typeface="ヒラギノ角ゴ Pro W3" pitchFamily="-109" charset="-128"/>
                  <a:cs typeface="Arial"/>
                </a:rPr>
                <a:t>for</a:t>
              </a:r>
              <a:r>
                <a:rPr lang="de-DE" sz="700" dirty="0" smtClean="0">
                  <a:latin typeface="Arial"/>
                  <a:ea typeface="ヒラギノ角ゴ Pro W3" pitchFamily="-109" charset="-128"/>
                  <a:cs typeface="Arial"/>
                </a:rPr>
                <a:t> </a:t>
              </a:r>
            </a:p>
            <a:p>
              <a:pPr marL="124532" indent="-124532" algn="ctr" defTabSz="166042">
                <a:spcBef>
                  <a:spcPct val="20000"/>
                </a:spcBef>
              </a:pPr>
              <a:r>
                <a:rPr lang="de-DE" sz="700" dirty="0" err="1" smtClean="0">
                  <a:latin typeface="Arial"/>
                  <a:ea typeface="ヒラギノ角ゴ Pro W3" pitchFamily="-109" charset="-128"/>
                  <a:cs typeface="Arial"/>
                </a:rPr>
                <a:t>transfer</a:t>
              </a:r>
              <a:endParaRPr lang="de-DE" sz="700" dirty="0" smtClean="0">
                <a:latin typeface="Arial"/>
                <a:ea typeface="ヒラギノ角ゴ Pro W3" pitchFamily="-109" charset="-128"/>
                <a:cs typeface="Arial"/>
              </a:endParaRPr>
            </a:p>
          </p:txBody>
        </p:sp>
      </p:grpSp>
      <p:pic>
        <p:nvPicPr>
          <p:cNvPr id="65" name="Picture 14" descr="hot_folder_mehre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053" y="3672013"/>
            <a:ext cx="341865" cy="27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feld 65"/>
          <p:cNvSpPr txBox="1"/>
          <p:nvPr/>
        </p:nvSpPr>
        <p:spPr>
          <a:xfrm>
            <a:off x="5273877" y="3968668"/>
            <a:ext cx="738283" cy="300587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r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Pull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files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/>
            </a:r>
            <a:b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</a:b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from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Internet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3126294" y="4424880"/>
            <a:ext cx="670148" cy="300587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algn="r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Pull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files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from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DMZ</a:t>
            </a:r>
          </a:p>
        </p:txBody>
      </p:sp>
      <p:pic>
        <p:nvPicPr>
          <p:cNvPr id="73" name="Picture 14" descr="hot_folder_mehre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517" y="4148979"/>
            <a:ext cx="341865" cy="27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feld 34"/>
          <p:cNvSpPr txBox="1"/>
          <p:nvPr/>
        </p:nvSpPr>
        <p:spPr>
          <a:xfrm>
            <a:off x="4797573" y="4825001"/>
            <a:ext cx="1374025" cy="300587"/>
          </a:xfrm>
          <a:prstGeom prst="rect">
            <a:avLst/>
          </a:prstGeom>
        </p:spPr>
        <p:txBody>
          <a:bodyPr wrap="square" lIns="21197" tIns="26920" rIns="21197" bIns="26920" rtlCol="0">
            <a:spAutoFit/>
          </a:bodyPr>
          <a:lstStyle/>
          <a:p>
            <a:pPr algn="ctr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Files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are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temporarily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stored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and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removed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after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transfer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3980552" y="3196806"/>
            <a:ext cx="226800" cy="2261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1</a:t>
            </a:r>
            <a:endParaRPr lang="de-DE" sz="600" b="1" dirty="0"/>
          </a:p>
        </p:txBody>
      </p:sp>
      <p:sp>
        <p:nvSpPr>
          <p:cNvPr id="37" name="Ellipse 36"/>
          <p:cNvSpPr/>
          <p:nvPr/>
        </p:nvSpPr>
        <p:spPr>
          <a:xfrm>
            <a:off x="5098896" y="4020730"/>
            <a:ext cx="226800" cy="2261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3</a:t>
            </a:r>
            <a:endParaRPr lang="de-DE" sz="600" b="1" dirty="0"/>
          </a:p>
        </p:txBody>
      </p:sp>
      <p:sp>
        <p:nvSpPr>
          <p:cNvPr id="38" name="Ellipse 37"/>
          <p:cNvSpPr/>
          <p:nvPr/>
        </p:nvSpPr>
        <p:spPr>
          <a:xfrm>
            <a:off x="3019722" y="4437112"/>
            <a:ext cx="226800" cy="2261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21197" tIns="21197" rIns="21197" bIns="21197" rtlCol="0" anchor="ctr">
            <a:noAutofit/>
          </a:bodyPr>
          <a:lstStyle/>
          <a:p>
            <a:pPr algn="ctr"/>
            <a:r>
              <a:rPr lang="de-DE" sz="600" b="1" dirty="0" smtClean="0"/>
              <a:t>4</a:t>
            </a:r>
            <a:endParaRPr lang="de-DE" sz="600" b="1" dirty="0"/>
          </a:p>
        </p:txBody>
      </p:sp>
      <p:sp>
        <p:nvSpPr>
          <p:cNvPr id="48" name="Ellipse 47"/>
          <p:cNvSpPr/>
          <p:nvPr/>
        </p:nvSpPr>
        <p:spPr>
          <a:xfrm>
            <a:off x="6228184" y="3188340"/>
            <a:ext cx="226800" cy="2261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de-DE" sz="600" b="1" dirty="0" smtClean="0"/>
              <a:t>2</a:t>
            </a:r>
            <a:endParaRPr lang="de-DE" sz="600" b="1" dirty="0"/>
          </a:p>
        </p:txBody>
      </p:sp>
      <p:sp>
        <p:nvSpPr>
          <p:cNvPr id="64" name="Abgerundetes Rechteck 63"/>
          <p:cNvSpPr/>
          <p:nvPr/>
        </p:nvSpPr>
        <p:spPr>
          <a:xfrm rot="20663670">
            <a:off x="220642" y="557250"/>
            <a:ext cx="1306906" cy="385796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197" tIns="26920" rIns="21197" bIns="26920" rtlCol="0" anchor="ctr"/>
          <a:lstStyle/>
          <a:p>
            <a:pPr algn="ctr"/>
            <a:r>
              <a:rPr lang="de-DE" sz="1100" b="1" dirty="0" smtClean="0"/>
              <a:t>Real World </a:t>
            </a:r>
          </a:p>
          <a:p>
            <a:pPr algn="ctr"/>
            <a:r>
              <a:rPr lang="de-DE" sz="1100" b="1" dirty="0" err="1" smtClean="0"/>
              <a:t>Use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Cases</a:t>
            </a:r>
            <a:endParaRPr lang="de-DE" sz="1100" b="1" dirty="0" smtClean="0"/>
          </a:p>
        </p:txBody>
      </p:sp>
      <p:sp>
        <p:nvSpPr>
          <p:cNvPr id="39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92862" y="215403"/>
            <a:ext cx="571444" cy="430806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18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Interfaces</a:t>
            </a:r>
          </a:p>
          <a:p>
            <a:pPr lvl="1"/>
            <a:r>
              <a:rPr lang="en-US" dirty="0" smtClean="0"/>
              <a:t>User Interfaces</a:t>
            </a:r>
          </a:p>
          <a:p>
            <a:pPr lvl="1"/>
            <a:r>
              <a:rPr lang="en-US" dirty="0" smtClean="0"/>
              <a:t>Programming Interfaces</a:t>
            </a:r>
          </a:p>
          <a:p>
            <a:pPr lvl="1"/>
            <a:endParaRPr lang="en-US" sz="1000" dirty="0" smtClean="0"/>
          </a:p>
          <a:p>
            <a:r>
              <a:rPr lang="en-US" b="1" dirty="0" smtClean="0"/>
              <a:t>Key Features</a:t>
            </a:r>
          </a:p>
          <a:p>
            <a:pPr lvl="1"/>
            <a:r>
              <a:rPr lang="en-US" dirty="0" smtClean="0"/>
              <a:t>Command Line Operation</a:t>
            </a:r>
          </a:p>
          <a:p>
            <a:pPr lvl="1"/>
            <a:r>
              <a:rPr lang="en-US" dirty="0" smtClean="0"/>
              <a:t>Start Times</a:t>
            </a:r>
          </a:p>
          <a:p>
            <a:pPr lvl="1"/>
            <a:r>
              <a:rPr lang="en-US" dirty="0" smtClean="0"/>
              <a:t>Logging and Scripting</a:t>
            </a:r>
          </a:p>
          <a:p>
            <a:pPr lvl="1"/>
            <a:r>
              <a:rPr lang="en-US" dirty="0" smtClean="0"/>
              <a:t>Jobs, Job Chains and Orders</a:t>
            </a:r>
          </a:p>
          <a:p>
            <a:pPr lvl="1"/>
            <a:r>
              <a:rPr lang="en-US" dirty="0" smtClean="0"/>
              <a:t>Error Handling and Event Handling</a:t>
            </a:r>
          </a:p>
          <a:p>
            <a:pPr lvl="1"/>
            <a:r>
              <a:rPr lang="en-US" dirty="0" smtClean="0"/>
              <a:t>Central Configuration</a:t>
            </a:r>
          </a:p>
          <a:p>
            <a:pPr lvl="1"/>
            <a:r>
              <a:rPr lang="en-US" dirty="0" smtClean="0"/>
              <a:t>Directory Monitoring and File Watching</a:t>
            </a:r>
          </a:p>
          <a:p>
            <a:pPr lvl="1"/>
            <a:r>
              <a:rPr lang="en-US" dirty="0" smtClean="0"/>
              <a:t>more …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b="1" dirty="0" smtClean="0">
              <a:solidFill>
                <a:srgbClr val="D60000"/>
              </a:solidFill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 algn="ctr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Features</a:t>
            </a:r>
            <a:endParaRPr lang="en-US" sz="12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Interfaces &amp; Key Features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19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28" name="Inhaltsplatzhalter 8" descr="logo-hase-orange-transparent-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JobScheduler is a workload automation product that is used to launch scheduling objects, such as jobs, job chains and orders, when time, file or calendar events occur.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JobScheduler provides solutions from simple to complex scheduling scenarios and is available with open source and commercial licenses.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JobScheduler has been under continual development </a:t>
            </a:r>
            <a:br>
              <a:rPr lang="en-US" dirty="0" smtClean="0"/>
            </a:br>
            <a:r>
              <a:rPr lang="en-US" dirty="0" smtClean="0"/>
              <a:t>since 2005 and has a mature status. The JobScheduler was recognized by Gartner Inc. with a placement in their Magic Quadrant for workload automation.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JobScheduler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Open Source JobScheduler</a:t>
            </a:r>
            <a:endParaRPr lang="de-DE" dirty="0"/>
          </a:p>
        </p:txBody>
      </p:sp>
      <p:pic>
        <p:nvPicPr>
          <p:cNvPr id="18" name="Inhaltsplatzhalter 17" descr="logo_farbe.pn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179512" y="2169432"/>
            <a:ext cx="1554129" cy="1080120"/>
          </a:xfrm>
        </p:spPr>
      </p:pic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8" name="Inhaltsplatzhalter 8" descr="logo-hase-orange-transparent-backgrou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de-DE" b="1" dirty="0" smtClean="0"/>
              <a:t>JobScheduler Operations Center: JOC Cockpit</a:t>
            </a:r>
          </a:p>
          <a:p>
            <a:pPr lvl="1"/>
            <a:r>
              <a:rPr lang="en-US" altLang="de-DE" dirty="0" smtClean="0"/>
              <a:t>Web-based GUI provides overview for all relevant information on </a:t>
            </a:r>
            <a:br>
              <a:rPr lang="en-US" altLang="de-DE" dirty="0" smtClean="0"/>
            </a:br>
            <a:r>
              <a:rPr lang="en-US" altLang="de-DE" dirty="0" smtClean="0"/>
              <a:t>objects, starting and monitoring jobs, job chains and orders</a:t>
            </a:r>
          </a:p>
          <a:p>
            <a:pPr lvl="1"/>
            <a:r>
              <a:rPr lang="en-US" altLang="de-DE" dirty="0" smtClean="0"/>
              <a:t>Complete overview for the JobScheduler Master status including</a:t>
            </a:r>
            <a:br>
              <a:rPr lang="en-US" altLang="de-DE" dirty="0" smtClean="0"/>
            </a:br>
            <a:r>
              <a:rPr lang="en-US" altLang="de-DE" dirty="0" smtClean="0"/>
              <a:t>Cluster, healthy and unhealthy Agents</a:t>
            </a:r>
          </a:p>
          <a:p>
            <a:pPr lvl="1"/>
            <a:r>
              <a:rPr lang="en-US" altLang="de-DE" dirty="0" smtClean="0"/>
              <a:t>Automated updates in near real-time</a:t>
            </a:r>
            <a:br>
              <a:rPr lang="en-US" altLang="de-DE" dirty="0" smtClean="0"/>
            </a:br>
            <a:endParaRPr lang="en-US" altLang="de-DE" dirty="0" smtClean="0"/>
          </a:p>
          <a:p>
            <a:r>
              <a:rPr lang="en-US" altLang="de-DE" b="1" dirty="0" smtClean="0"/>
              <a:t>JOE Object Editor </a:t>
            </a:r>
          </a:p>
          <a:p>
            <a:pPr lvl="1"/>
            <a:r>
              <a:rPr lang="en-US" altLang="de-DE" dirty="0" smtClean="0"/>
              <a:t>Manage JobScheduler Objects</a:t>
            </a:r>
            <a:br>
              <a:rPr lang="en-US" altLang="de-DE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Interfaces and Key Features: User Interfaces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JOC Cockpit and JOE Object Editor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20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6" name="Inhaltsplatzhalter 32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620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>
              <a:buClr>
                <a:srgbClr val="C00000"/>
              </a:buClr>
              <a:buSzPct val="100000"/>
            </a:pPr>
            <a:r>
              <a:rPr lang="en-US" altLang="de-DE" b="1" dirty="0" smtClean="0"/>
              <a:t>More Information</a:t>
            </a:r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>
                <a:hlinkClick r:id="rId2"/>
              </a:rPr>
              <a:t>JobScheduler Operations Center: JOC Cockpit</a:t>
            </a:r>
            <a:endParaRPr lang="en-US" altLang="de-DE" dirty="0" smtClean="0"/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dirty="0" smtClean="0">
                <a:hlinkClick r:id="rId3"/>
              </a:rPr>
              <a:t>JOE Object Editor</a:t>
            </a:r>
            <a:endParaRPr lang="en-US" altLang="de-DE" dirty="0" smtClean="0"/>
          </a:p>
          <a:p>
            <a:pPr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dirty="0" smtClean="0"/>
          </a:p>
          <a:p>
            <a:pPr>
              <a:buClr>
                <a:srgbClr val="C00000"/>
              </a:buClr>
              <a:buSzPct val="100000"/>
            </a:pPr>
            <a:endParaRPr lang="en-US" alt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smtClean="0"/>
              <a:t>Interfaces and Key Features: User Interfaces</a:t>
            </a: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JOC Cockpit - Dashboard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21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30430"/>
            <a:ext cx="6862731" cy="463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Inhaltsplatzhalter 32"/>
          <p:cNvSpPr>
            <a:spLocks noGrp="1"/>
          </p:cNvSpPr>
          <p:nvPr>
            <p:ph sz="quarter" idx="11"/>
          </p:nvPr>
        </p:nvSpPr>
        <p:spPr>
          <a:xfrm>
            <a:off x="180000" y="1508400"/>
            <a:ext cx="1512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Dashboard</a:t>
            </a:r>
            <a:endParaRPr lang="en-US" altLang="de-DE" sz="1000" dirty="0" smtClean="0"/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The </a:t>
            </a:r>
            <a:r>
              <a:rPr lang="en-US" altLang="de-DE" sz="1000" dirty="0" smtClean="0">
                <a:hlinkClick r:id="rId4"/>
              </a:rPr>
              <a:t>Dashboard </a:t>
            </a:r>
            <a:r>
              <a:rPr lang="en-US" altLang="de-DE" sz="1000" dirty="0" smtClean="0"/>
              <a:t>offers </a:t>
            </a:r>
            <a:br>
              <a:rPr lang="en-US" altLang="de-DE" sz="1000" dirty="0" smtClean="0"/>
            </a:br>
            <a:r>
              <a:rPr lang="en-US" altLang="de-DE" sz="1000" dirty="0" smtClean="0"/>
              <a:t>a comprehensive overview of most relevant information in the form of widgets</a:t>
            </a:r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Information in the Dashboard is updated automatically in near real-time</a:t>
            </a:r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The Dashboard shows the JobScheduler Master status including cluster information</a:t>
            </a:r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The Agent overview shows healthy and unhealthy Agent Clusters</a:t>
            </a:r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The Dashboard is a starting point to navigate to objects of interest, e.g. failed orders, suspended orders, late orders etc.</a:t>
            </a:r>
          </a:p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sz="1000" dirty="0"/>
          </a:p>
        </p:txBody>
      </p:sp>
    </p:spTree>
    <p:extLst>
      <p:ext uri="{BB962C8B-B14F-4D97-AF65-F5344CB8AC3E}">
        <p14:creationId xmlns="" xmlns:p14="http://schemas.microsoft.com/office/powerpoint/2010/main" val="6525612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smtClean="0"/>
              <a:t>Interfaces and Key Features: User Interfaces</a:t>
            </a:r>
            <a:endParaRPr lang="de-DE" sz="12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JOE Object Editor - Job Management</a:t>
            </a:r>
            <a:endParaRPr lang="en-US" dirty="0" smtClean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22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4" name="Inhaltsplatzhalter 32"/>
          <p:cNvSpPr>
            <a:spLocks noGrp="1"/>
          </p:cNvSpPr>
          <p:nvPr>
            <p:ph sz="quarter" idx="11"/>
          </p:nvPr>
        </p:nvSpPr>
        <p:spPr>
          <a:xfrm>
            <a:off x="180000" y="1484784"/>
            <a:ext cx="1512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JOE Job Editor</a:t>
            </a:r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JOE is used to create, configure and manage JobScheduler objects such as jobs, job chains, orders, schedules, process classes and locks</a:t>
            </a:r>
            <a:endParaRPr lang="en-US" altLang="de-DE" sz="1000" dirty="0"/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JOE reads and writes XML files for objects to so-called hot folders where they are loaded by JobScheduler</a:t>
            </a:r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JOE can be operated directly in the </a:t>
            </a:r>
            <a:r>
              <a:rPr lang="en-US" altLang="de-DE" sz="1000" dirty="0" err="1" smtClean="0"/>
              <a:t>schedu</a:t>
            </a:r>
            <a:r>
              <a:rPr lang="en-US" altLang="de-DE" sz="1000" dirty="0" smtClean="0"/>
              <a:t>-ling environment or on any computer that supports a Java Virtual Machine</a:t>
            </a:r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endParaRPr lang="en-US" altLang="de-DE" sz="1000" dirty="0" smtClean="0"/>
          </a:p>
          <a:p>
            <a:pPr marL="84735" indent="-84735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endParaRPr lang="en-US" altLang="de-DE" sz="1000" dirty="0" smtClean="0"/>
          </a:p>
        </p:txBody>
      </p:sp>
      <p:pic>
        <p:nvPicPr>
          <p:cNvPr id="15" name="Grafik 14" descr="joe-jobscheduler-object-editor-simple-job-cha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8229" y="1612556"/>
            <a:ext cx="6884461" cy="4408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4992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JobScheduler </a:t>
            </a:r>
            <a:r>
              <a:rPr lang="en-US" dirty="0"/>
              <a:t>REST Web Service (XML) </a:t>
            </a:r>
            <a:endParaRPr lang="en-US" dirty="0" smtClean="0"/>
          </a:p>
          <a:p>
            <a:pPr lvl="1"/>
            <a:r>
              <a:rPr lang="en-US" dirty="0"/>
              <a:t>The JobScheduler comes with a powerful REST Web Service interface for access by external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interface is used for tasks such as adding orders, adding events and retrieving job and order status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/>
              <a:t>Access to the REST Web Service is restricted by </a:t>
            </a:r>
            <a:r>
              <a:rPr lang="en-US" dirty="0" smtClean="0"/>
              <a:t>permissions</a:t>
            </a:r>
          </a:p>
          <a:p>
            <a:pPr lvl="1"/>
            <a:endParaRPr lang="en-US" dirty="0"/>
          </a:p>
          <a:p>
            <a:r>
              <a:rPr lang="en-US" dirty="0"/>
              <a:t>JOC Cockpit REST Web </a:t>
            </a:r>
            <a:r>
              <a:rPr lang="en-US" dirty="0" smtClean="0"/>
              <a:t>Service (JSON)</a:t>
            </a:r>
            <a:endParaRPr lang="en-US" altLang="de-DE" sz="1000" dirty="0" smtClean="0"/>
          </a:p>
          <a:p>
            <a:pPr lvl="1"/>
            <a:r>
              <a:rPr lang="en-US" dirty="0"/>
              <a:t>The JOC Cockpit comes with a REST Web Service interface for </a:t>
            </a:r>
            <a:r>
              <a:rPr lang="en-US" dirty="0" smtClean="0"/>
              <a:t>JSON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interface is used for access to the job inventory and the job history as well as individual objects such as jobs, job chains and orders and provides current status </a:t>
            </a:r>
            <a:r>
              <a:rPr lang="en-US" dirty="0" smtClean="0"/>
              <a:t>information</a:t>
            </a:r>
            <a:endParaRPr lang="en-US" dirty="0"/>
          </a:p>
          <a:p>
            <a:pPr lvl="1"/>
            <a:r>
              <a:rPr lang="en-US" dirty="0"/>
              <a:t>Access to the REST Web Service is restricted by permissions</a:t>
            </a:r>
          </a:p>
          <a:p>
            <a:pPr lvl="1"/>
            <a:endParaRPr lang="en-US" alt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Interfaces and Key Features: Programming Interfaces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REST Web Service Interface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23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7" name="Inhaltsplatzhalter 8" descr="logo-hase-orange-transparent-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  <p:sp>
        <p:nvSpPr>
          <p:cNvPr id="15" name="Inhaltsplatzhalter 9"/>
          <p:cNvSpPr>
            <a:spLocks noGrp="1"/>
          </p:cNvSpPr>
          <p:nvPr>
            <p:ph sz="quarter" idx="14"/>
          </p:nvPr>
        </p:nvSpPr>
        <p:spPr>
          <a:xfrm>
            <a:off x="252000" y="1508400"/>
            <a:ext cx="1507184" cy="50256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45691" rIns="72000" bIns="45691"/>
          <a:lstStyle/>
          <a:p>
            <a:pPr defTabSz="268103"/>
            <a:r>
              <a:rPr lang="de-DE" altLang="de-DE" sz="1000" b="1" dirty="0" smtClean="0"/>
              <a:t>JobScheduler</a:t>
            </a:r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>
                <a:hlinkClick r:id="rId3"/>
              </a:rPr>
              <a:t>Programming </a:t>
            </a:r>
            <a:r>
              <a:rPr lang="en-US" altLang="de-DE" sz="1000" dirty="0" smtClean="0">
                <a:hlinkClick r:id="rId3"/>
              </a:rPr>
              <a:t/>
            </a:r>
            <a:br>
              <a:rPr lang="en-US" altLang="de-DE" sz="1000" dirty="0" smtClean="0">
                <a:hlinkClick r:id="rId3"/>
              </a:rPr>
            </a:br>
            <a:r>
              <a:rPr lang="en-US" altLang="de-DE" sz="1000" dirty="0" smtClean="0">
                <a:hlinkClick r:id="rId3"/>
              </a:rPr>
              <a:t>Interfaces</a:t>
            </a:r>
            <a:endParaRPr lang="en-US" altLang="de-DE" sz="1000" dirty="0" smtClean="0">
              <a:hlinkClick r:id="rId4"/>
            </a:endParaRPr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4"/>
              </a:rPr>
              <a:t>JobScheduler REST </a:t>
            </a:r>
            <a:br>
              <a:rPr lang="en-US" altLang="de-DE" sz="1000" dirty="0" smtClean="0">
                <a:hlinkClick r:id="rId4"/>
              </a:rPr>
            </a:br>
            <a:r>
              <a:rPr lang="en-US" altLang="de-DE" sz="1000" dirty="0" smtClean="0">
                <a:hlinkClick r:id="rId4"/>
              </a:rPr>
              <a:t>Web Service</a:t>
            </a:r>
            <a:endParaRPr lang="en-US" altLang="de-DE" sz="1000" dirty="0" smtClean="0"/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>
                <a:hlinkClick r:id="rId5"/>
              </a:rPr>
              <a:t>Permissions</a:t>
            </a:r>
            <a:endParaRPr lang="en-US" altLang="de-DE" sz="1000" dirty="0"/>
          </a:p>
          <a:p>
            <a:pPr marL="0" indent="0">
              <a:spcBef>
                <a:spcPts val="1200"/>
              </a:spcBef>
              <a:buClr>
                <a:srgbClr val="C00000"/>
              </a:buClr>
              <a:buSzPct val="100000"/>
            </a:pPr>
            <a:endParaRPr lang="en-US" altLang="de-DE" sz="1000" dirty="0" smtClean="0"/>
          </a:p>
          <a:p>
            <a:pPr marL="0" indent="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altLang="de-DE" sz="1000" b="1" dirty="0"/>
              <a:t>JOC Cockpit</a:t>
            </a:r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6"/>
              </a:rPr>
              <a:t>JOC Cockpit REST </a:t>
            </a:r>
            <a:br>
              <a:rPr lang="en-US" altLang="de-DE" sz="1000" dirty="0" smtClean="0">
                <a:hlinkClick r:id="rId6"/>
              </a:rPr>
            </a:br>
            <a:r>
              <a:rPr lang="en-US" altLang="de-DE" sz="1000" dirty="0" smtClean="0">
                <a:hlinkClick r:id="rId6"/>
              </a:rPr>
              <a:t>Web Service</a:t>
            </a:r>
            <a:endParaRPr lang="en-US" altLang="de-DE" sz="1000" dirty="0" smtClean="0"/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7"/>
              </a:rPr>
              <a:t>Permissions</a:t>
            </a:r>
            <a:endParaRPr lang="en-US" altLang="de-DE" sz="1000" dirty="0" smtClean="0"/>
          </a:p>
        </p:txBody>
      </p:sp>
    </p:spTree>
    <p:extLst>
      <p:ext uri="{BB962C8B-B14F-4D97-AF65-F5344CB8AC3E}">
        <p14:creationId xmlns="" xmlns:p14="http://schemas.microsoft.com/office/powerpoint/2010/main" val="2409461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de-DE" b="1" dirty="0" smtClean="0"/>
              <a:t>Areas of Operation</a:t>
            </a:r>
          </a:p>
          <a:p>
            <a:pPr lvl="1"/>
            <a:r>
              <a:rPr lang="en-US" dirty="0"/>
              <a:t>The JobScheduler comes with an extensive set of objects and methods for implementation with jobs and monitors. Such implementations often make use of the API Interface to check and </a:t>
            </a:r>
            <a:r>
              <a:rPr lang="en-US" dirty="0" smtClean="0"/>
              <a:t>manipulate JobScheduler objects</a:t>
            </a:r>
            <a:r>
              <a:rPr lang="en-US" dirty="0"/>
              <a:t>, e.g. to add orders, to modify the order and job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The API is available for jobs and monitor scripts that implement conditions for job execution</a:t>
            </a:r>
          </a:p>
          <a:p>
            <a:pPr lvl="1"/>
            <a:endParaRPr lang="en-US" dirty="0" smtClean="0"/>
          </a:p>
          <a:p>
            <a:r>
              <a:rPr lang="en-US" altLang="de-DE" b="1" dirty="0" smtClean="0"/>
              <a:t>Language Support</a:t>
            </a:r>
          </a:p>
          <a:p>
            <a:pPr lvl="1"/>
            <a:r>
              <a:rPr lang="en-US" altLang="de-DE" dirty="0" smtClean="0"/>
              <a:t>The API is available for scripted jobs, e.g. in the languages JavaScript, PowerShell, VBScript</a:t>
            </a:r>
          </a:p>
          <a:p>
            <a:pPr lvl="1"/>
            <a:r>
              <a:rPr lang="en-US" dirty="0" smtClean="0"/>
              <a:t>The API can be used from Java jobs</a:t>
            </a:r>
          </a:p>
          <a:p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Interfaces and Key Features: Programming Interfaces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Job Application Programming Interface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24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5" name="Inhaltsplatzhalter 9"/>
          <p:cNvSpPr>
            <a:spLocks noGrp="1"/>
          </p:cNvSpPr>
          <p:nvPr>
            <p:ph sz="quarter" idx="14"/>
          </p:nvPr>
        </p:nvSpPr>
        <p:spPr>
          <a:xfrm>
            <a:off x="252000" y="1508400"/>
            <a:ext cx="1507184" cy="50256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45691" rIns="72000" bIns="45691"/>
          <a:lstStyle/>
          <a:p>
            <a:pPr defTabSz="268103"/>
            <a:r>
              <a:rPr lang="de-DE" altLang="de-DE" sz="1000" b="1" dirty="0" smtClean="0"/>
              <a:t>More Information</a:t>
            </a:r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2"/>
              </a:rPr>
              <a:t>API Interface</a:t>
            </a:r>
            <a:endParaRPr lang="en-US" altLang="de-DE" sz="1000" dirty="0" smtClean="0"/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3"/>
              </a:rPr>
              <a:t>Reference </a:t>
            </a:r>
            <a:br>
              <a:rPr lang="en-US" altLang="de-DE" sz="1000" dirty="0" smtClean="0">
                <a:hlinkClick r:id="rId3"/>
              </a:rPr>
            </a:br>
            <a:r>
              <a:rPr lang="en-US" altLang="de-DE" sz="1000" dirty="0" smtClean="0">
                <a:hlinkClick r:id="rId3"/>
              </a:rPr>
              <a:t>Documentation</a:t>
            </a:r>
            <a:endParaRPr lang="en-US" altLang="de-DE" sz="1000" dirty="0" smtClean="0"/>
          </a:p>
        </p:txBody>
      </p:sp>
    </p:spTree>
    <p:extLst>
      <p:ext uri="{BB962C8B-B14F-4D97-AF65-F5344CB8AC3E}">
        <p14:creationId xmlns="" xmlns:p14="http://schemas.microsoft.com/office/powerpoint/2010/main" val="1562771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de-DE" b="1" dirty="0" smtClean="0"/>
              <a:t>Shell Command Line Operation</a:t>
            </a:r>
          </a:p>
          <a:p>
            <a:pPr lvl="1"/>
            <a:r>
              <a:rPr lang="en-US" dirty="0"/>
              <a:t>The JobScheduler can be operated from the command line, allowing a wide range of operations to be carried out by an external </a:t>
            </a:r>
            <a:r>
              <a:rPr lang="en-US" dirty="0" smtClean="0"/>
              <a:t>application:</a:t>
            </a:r>
          </a:p>
          <a:p>
            <a:pPr lvl="2"/>
            <a:r>
              <a:rPr lang="en-US" dirty="0" smtClean="0"/>
              <a:t>checking </a:t>
            </a:r>
            <a:r>
              <a:rPr lang="en-US" dirty="0"/>
              <a:t>the JobScheduler </a:t>
            </a:r>
            <a:r>
              <a:rPr lang="en-US" dirty="0" smtClean="0"/>
              <a:t>status</a:t>
            </a:r>
            <a:endParaRPr lang="en-US" dirty="0"/>
          </a:p>
          <a:p>
            <a:pPr lvl="2"/>
            <a:r>
              <a:rPr lang="en-US" dirty="0"/>
              <a:t>controlling the status of jobs, job chains and </a:t>
            </a:r>
            <a:r>
              <a:rPr lang="en-US" dirty="0" smtClean="0"/>
              <a:t>orders</a:t>
            </a:r>
            <a:endParaRPr lang="en-US" dirty="0"/>
          </a:p>
          <a:p>
            <a:pPr lvl="2"/>
            <a:r>
              <a:rPr lang="en-US" dirty="0"/>
              <a:t>adding orders to job </a:t>
            </a:r>
            <a:r>
              <a:rPr lang="en-US" dirty="0" smtClean="0"/>
              <a:t>chains</a:t>
            </a:r>
            <a:endParaRPr lang="en-US" dirty="0"/>
          </a:p>
          <a:p>
            <a:pPr lvl="2"/>
            <a:r>
              <a:rPr lang="en-US" dirty="0"/>
              <a:t>adding events for </a:t>
            </a:r>
            <a:r>
              <a:rPr lang="en-US" dirty="0" smtClean="0"/>
              <a:t>event handling</a:t>
            </a:r>
          </a:p>
          <a:p>
            <a:r>
              <a:rPr lang="en-US" altLang="de-DE" b="1" dirty="0" smtClean="0"/>
              <a:t>PowerShell Command Line Interface</a:t>
            </a:r>
          </a:p>
          <a:p>
            <a:pPr lvl="1"/>
            <a:r>
              <a:rPr lang="en-US" dirty="0"/>
              <a:t>The JobScheduler Command Line Interface (JCLI) can be used to control JobScheduler instances (start, stop, status) and job-related objects such as jobs, job chains, orders, </a:t>
            </a:r>
            <a:r>
              <a:rPr lang="en-US" dirty="0" smtClean="0"/>
              <a:t>tasks</a:t>
            </a:r>
            <a:endParaRPr lang="en-US" altLang="de-DE" dirty="0" smtClean="0"/>
          </a:p>
          <a:p>
            <a:pPr lvl="1"/>
            <a:r>
              <a:rPr lang="en-US" dirty="0" smtClean="0"/>
              <a:t>Areas of Operation include to</a:t>
            </a:r>
          </a:p>
          <a:p>
            <a:pPr lvl="2"/>
            <a:r>
              <a:rPr lang="en-US" dirty="0" smtClean="0"/>
              <a:t>work as a replacement for command scripts, e.g. to start JobScheduler and to raise events</a:t>
            </a:r>
          </a:p>
          <a:p>
            <a:pPr lvl="2"/>
            <a:r>
              <a:rPr lang="en-US" dirty="0" smtClean="0"/>
              <a:t>provide bulk operations on jobs, job chains and orders</a:t>
            </a:r>
          </a:p>
          <a:p>
            <a:pPr lvl="2"/>
            <a:r>
              <a:rPr lang="en-US" dirty="0" smtClean="0"/>
              <a:t>schedule jobs and orders</a:t>
            </a:r>
          </a:p>
          <a:p>
            <a:pPr lvl="2"/>
            <a:r>
              <a:rPr lang="en-US" dirty="0" smtClean="0"/>
              <a:t>manage Agents, e.g. to check the Agent status</a:t>
            </a:r>
          </a:p>
          <a:p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Interfaces and Key Features: Programming Interfaces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Command Line Interface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25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7" name="Inhaltsplatzhalter 8" descr="logo-hase-orange-transparent-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  <p:sp>
        <p:nvSpPr>
          <p:cNvPr id="15" name="Inhaltsplatzhalter 9"/>
          <p:cNvSpPr>
            <a:spLocks noGrp="1"/>
          </p:cNvSpPr>
          <p:nvPr>
            <p:ph sz="quarter" idx="14"/>
          </p:nvPr>
        </p:nvSpPr>
        <p:spPr>
          <a:xfrm>
            <a:off x="252000" y="1508400"/>
            <a:ext cx="1507184" cy="50256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45691" rIns="72000" bIns="45691"/>
          <a:lstStyle/>
          <a:p>
            <a:pPr defTabSz="268103"/>
            <a:r>
              <a:rPr lang="de-DE" altLang="de-DE" sz="1000" b="1" dirty="0" smtClean="0"/>
              <a:t>More Information</a:t>
            </a:r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3"/>
              </a:rPr>
              <a:t>Command Line </a:t>
            </a:r>
            <a:br>
              <a:rPr lang="en-US" altLang="de-DE" sz="1000" dirty="0" smtClean="0">
                <a:hlinkClick r:id="rId3"/>
              </a:rPr>
            </a:br>
            <a:r>
              <a:rPr lang="en-US" altLang="de-DE" sz="1000" dirty="0" smtClean="0">
                <a:hlinkClick r:id="rId3"/>
              </a:rPr>
              <a:t>Operation</a:t>
            </a:r>
            <a:endParaRPr lang="en-US" altLang="de-DE" sz="1000" dirty="0" smtClean="0"/>
          </a:p>
          <a:p>
            <a:pPr marL="84787" indent="-84787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4"/>
              </a:rPr>
              <a:t>PowerShell Command </a:t>
            </a:r>
            <a:br>
              <a:rPr lang="en-US" altLang="de-DE" sz="1000" dirty="0" smtClean="0">
                <a:hlinkClick r:id="rId4"/>
              </a:rPr>
            </a:br>
            <a:r>
              <a:rPr lang="en-US" altLang="de-DE" sz="1000" dirty="0" smtClean="0">
                <a:hlinkClick r:id="rId4"/>
              </a:rPr>
              <a:t>Line Interface</a:t>
            </a:r>
            <a:endParaRPr lang="en-US" altLang="de-DE" sz="1000" dirty="0" smtClean="0"/>
          </a:p>
        </p:txBody>
      </p:sp>
    </p:spTree>
    <p:extLst>
      <p:ext uri="{BB962C8B-B14F-4D97-AF65-F5344CB8AC3E}">
        <p14:creationId xmlns="" xmlns:p14="http://schemas.microsoft.com/office/powerpoint/2010/main" val="1782264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Start Times</a:t>
            </a:r>
          </a:p>
          <a:p>
            <a:pPr lvl="1"/>
            <a:r>
              <a:rPr lang="en-US" dirty="0" smtClean="0"/>
              <a:t>Time events are one way of starting jobs, job chains and orders, with Start Times being set for a predefined point in time such as time of day, weekday, day of month etc.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b="1" dirty="0" smtClean="0"/>
              <a:t>Logging</a:t>
            </a:r>
          </a:p>
          <a:p>
            <a:pPr lvl="1"/>
            <a:r>
              <a:rPr lang="en-US" dirty="0" smtClean="0"/>
              <a:t>The JobScheduler creates a number of logs to provide specific information about jobs, job chains, orders, tasks and JobScheduler installation and operation</a:t>
            </a:r>
          </a:p>
          <a:p>
            <a:pPr lvl="1"/>
            <a:endParaRPr lang="en-US" sz="1000" dirty="0" smtClean="0"/>
          </a:p>
          <a:p>
            <a:r>
              <a:rPr lang="en-US" b="1" dirty="0" smtClean="0"/>
              <a:t>Scripting</a:t>
            </a:r>
          </a:p>
          <a:p>
            <a:pPr lvl="1"/>
            <a:r>
              <a:rPr lang="en-US" dirty="0" smtClean="0"/>
              <a:t>Scripting interface that allows execution of scripts in languages such as JavaScript, etc.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Interfaces and Key Features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Key Features (1/4)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26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3" name="Inhaltsplatzhalter 32"/>
          <p:cNvSpPr>
            <a:spLocks noGrp="1"/>
          </p:cNvSpPr>
          <p:nvPr>
            <p:ph sz="quarter" idx="11"/>
          </p:nvPr>
        </p:nvSpPr>
        <p:spPr>
          <a:xfrm>
            <a:off x="251521" y="1484784"/>
            <a:ext cx="1548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More Information</a:t>
            </a:r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2"/>
              </a:rPr>
              <a:t>Start Times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3"/>
              </a:rPr>
              <a:t>Logging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4"/>
              </a:rPr>
              <a:t>Scripting</a:t>
            </a:r>
            <a:endParaRPr lang="en-US" altLang="de-DE" sz="1000" dirty="0" smtClean="0"/>
          </a:p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sz="1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de-DE" b="1" dirty="0" smtClean="0"/>
              <a:t>Jobs, Job Chains and Orders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JobScheduler's</a:t>
            </a:r>
            <a:r>
              <a:rPr lang="en-US" dirty="0" smtClean="0"/>
              <a:t> unique job and order concept includes the organization of jobs into job chains and the use of dependencies</a:t>
            </a:r>
          </a:p>
          <a:p>
            <a:pPr lvl="2"/>
            <a:r>
              <a:rPr lang="en-US" dirty="0" smtClean="0"/>
              <a:t>Jobs: basic unit for the processing of executable files</a:t>
            </a:r>
          </a:p>
          <a:p>
            <a:pPr lvl="2"/>
            <a:r>
              <a:rPr lang="en-US" dirty="0" smtClean="0"/>
              <a:t>Job Chains: assembly line on which job nodes are passed sequentially</a:t>
            </a:r>
          </a:p>
          <a:p>
            <a:pPr lvl="2"/>
            <a:r>
              <a:rPr lang="en-US" dirty="0" smtClean="0"/>
              <a:t>Orders: represent triggers that will cause a job chain to be started</a:t>
            </a:r>
          </a:p>
          <a:p>
            <a:pPr lvl="2">
              <a:buNone/>
            </a:pPr>
            <a:endParaRPr lang="en-US" sz="1000" dirty="0" smtClean="0"/>
          </a:p>
          <a:p>
            <a:r>
              <a:rPr lang="en-US" altLang="de-DE" b="1" dirty="0" smtClean="0"/>
              <a:t>Error Handling</a:t>
            </a:r>
          </a:p>
          <a:p>
            <a:pPr lvl="1"/>
            <a:r>
              <a:rPr lang="en-US" dirty="0" smtClean="0"/>
              <a:t>A number of methods for error handling are available, e.g. stop a job, suspend an order, setback an order and more</a:t>
            </a:r>
          </a:p>
          <a:p>
            <a:pPr lvl="1"/>
            <a:endParaRPr lang="en-US" sz="1000" dirty="0" smtClean="0"/>
          </a:p>
          <a:p>
            <a:r>
              <a:rPr lang="en-US" altLang="de-DE" b="1" dirty="0" smtClean="0"/>
              <a:t>Event Handling</a:t>
            </a:r>
          </a:p>
          <a:p>
            <a:pPr lvl="1"/>
            <a:r>
              <a:rPr lang="en-US" dirty="0" smtClean="0"/>
              <a:t>Mechanism for implementing complex dependencies between jobs or between jobs and external events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Interfaces and Key Features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Key Features (2/4)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27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5" name="Inhaltsplatzhalter 32"/>
          <p:cNvSpPr>
            <a:spLocks noGrp="1"/>
          </p:cNvSpPr>
          <p:nvPr>
            <p:ph sz="quarter" idx="11"/>
          </p:nvPr>
        </p:nvSpPr>
        <p:spPr>
          <a:xfrm>
            <a:off x="251521" y="1484784"/>
            <a:ext cx="1548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More Information</a:t>
            </a:r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2"/>
              </a:rPr>
              <a:t>Jobs, Job Chains and Orders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3"/>
              </a:rPr>
              <a:t>Error Handling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4"/>
              </a:rPr>
              <a:t>Event Handling</a:t>
            </a:r>
            <a:endParaRPr lang="en-US" altLang="de-DE" sz="1000" dirty="0" smtClean="0"/>
          </a:p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sz="1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de-DE" b="1" dirty="0" smtClean="0"/>
              <a:t>Central Configuration</a:t>
            </a:r>
          </a:p>
          <a:p>
            <a:pPr lvl="1"/>
            <a:r>
              <a:rPr lang="en-US" dirty="0" smtClean="0"/>
              <a:t>Central configuration allows the efficient distribution of configuration files from a central source to distributed JobScheduler instances by use of a Supervisor JobScheduler</a:t>
            </a:r>
          </a:p>
          <a:p>
            <a:pPr lvl="1">
              <a:buNone/>
            </a:pPr>
            <a:endParaRPr lang="en-US" altLang="de-DE" sz="1000" dirty="0" smtClean="0"/>
          </a:p>
          <a:p>
            <a:r>
              <a:rPr lang="en-US" altLang="de-DE" b="1" dirty="0" smtClean="0"/>
              <a:t>Directory Monitoring and File Watching</a:t>
            </a:r>
          </a:p>
          <a:p>
            <a:pPr lvl="1"/>
            <a:r>
              <a:rPr lang="en-US" dirty="0" smtClean="0"/>
              <a:t>Two methods to start jobs and job chains automatically based on the arrival of incoming files</a:t>
            </a:r>
          </a:p>
          <a:p>
            <a:pPr lvl="1">
              <a:buNone/>
            </a:pPr>
            <a:endParaRPr lang="en-US" altLang="de-DE" sz="1000" dirty="0" smtClean="0"/>
          </a:p>
          <a:p>
            <a:r>
              <a:rPr lang="en-US" altLang="de-DE" b="1" dirty="0" smtClean="0"/>
              <a:t>Resource Contention Manager</a:t>
            </a:r>
          </a:p>
          <a:p>
            <a:pPr lvl="1"/>
            <a:r>
              <a:rPr lang="en-US" dirty="0" smtClean="0"/>
              <a:t>Process classes and locks are used to manage the use of resources such as databases or printers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Interfaces and Key </a:t>
            </a:r>
            <a:r>
              <a:rPr lang="en-US" sz="1200" dirty="0"/>
              <a:t>Features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Key Features (3/4)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28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3" name="Inhaltsplatzhalter 32"/>
          <p:cNvSpPr>
            <a:spLocks noGrp="1"/>
          </p:cNvSpPr>
          <p:nvPr>
            <p:ph sz="quarter" idx="11"/>
          </p:nvPr>
        </p:nvSpPr>
        <p:spPr>
          <a:xfrm>
            <a:off x="251521" y="1484784"/>
            <a:ext cx="1548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More Information</a:t>
            </a:r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2"/>
              </a:rPr>
              <a:t>Central Configuration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3"/>
              </a:rPr>
              <a:t>Directory Monitoring and File Watching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4"/>
              </a:rPr>
              <a:t>Resource Contention Manager</a:t>
            </a:r>
            <a:endParaRPr lang="en-US" altLang="de-DE" sz="1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de-DE" b="1" dirty="0" smtClean="0"/>
              <a:t>Notifications</a:t>
            </a:r>
          </a:p>
          <a:p>
            <a:pPr lvl="1"/>
            <a:r>
              <a:rPr lang="en-US" dirty="0" smtClean="0"/>
              <a:t>JobScheduler comes with its own mail client which it can use to send notifying e-mails in the event of, for example, jobs ending in error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b="1" dirty="0" smtClean="0"/>
              <a:t>Monitoring</a:t>
            </a:r>
          </a:p>
          <a:p>
            <a:pPr lvl="1"/>
            <a:r>
              <a:rPr lang="de-DE" dirty="0" smtClean="0"/>
              <a:t>JobScheduler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monitored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System Monitors. Such </a:t>
            </a:r>
            <a:r>
              <a:rPr lang="de-DE" dirty="0" err="1" smtClean="0"/>
              <a:t>products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e.g. HP </a:t>
            </a:r>
            <a:r>
              <a:rPr lang="de-DE" dirty="0" err="1" smtClean="0"/>
              <a:t>OpenView</a:t>
            </a:r>
            <a:r>
              <a:rPr lang="de-DE" dirty="0" smtClean="0"/>
              <a:t>®, Microsoft SCOM®, </a:t>
            </a:r>
            <a:r>
              <a:rPr lang="de-DE" dirty="0" err="1" smtClean="0"/>
              <a:t>Nagios</a:t>
            </a:r>
            <a:r>
              <a:rPr lang="de-DE" dirty="0" smtClean="0"/>
              <a:t>®, op5®, </a:t>
            </a:r>
            <a:r>
              <a:rPr lang="de-DE" dirty="0" err="1" smtClean="0"/>
              <a:t>Opsview</a:t>
            </a:r>
            <a:r>
              <a:rPr lang="de-DE" dirty="0" smtClean="0"/>
              <a:t>®, </a:t>
            </a:r>
            <a:r>
              <a:rPr lang="de-DE" dirty="0" err="1" smtClean="0"/>
              <a:t>Zabbix</a:t>
            </a:r>
            <a:r>
              <a:rPr lang="de-DE" dirty="0" smtClean="0"/>
              <a:t>® etc.</a:t>
            </a:r>
          </a:p>
          <a:p>
            <a:pPr lvl="1"/>
            <a:endParaRPr lang="de-DE" sz="1000" dirty="0" smtClean="0"/>
          </a:p>
          <a:p>
            <a:r>
              <a:rPr lang="de-DE" b="1" dirty="0" err="1" smtClean="0"/>
              <a:t>Localization</a:t>
            </a:r>
            <a:endParaRPr lang="de-DE" b="1" dirty="0" smtClean="0"/>
          </a:p>
          <a:p>
            <a:pPr lvl="1"/>
            <a:r>
              <a:rPr lang="en-US" dirty="0" smtClean="0"/>
              <a:t>Language files are provided for the installation of JobScheduler and for most of its operating interfaces. The default language is English</a:t>
            </a:r>
          </a:p>
          <a:p>
            <a:pPr lvl="2"/>
            <a:r>
              <a:rPr lang="en-US" dirty="0" smtClean="0"/>
              <a:t>Installation Languages: English and German</a:t>
            </a:r>
          </a:p>
          <a:p>
            <a:pPr lvl="2"/>
            <a:r>
              <a:rPr lang="en-US" dirty="0" smtClean="0"/>
              <a:t>Interface Languages: English, French, German, Japanese</a:t>
            </a:r>
          </a:p>
          <a:p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Interfaces and Key Features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Key Features (4/4)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29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9" name="Inhaltsplatzhalter 8" descr="logo-hase-orange-transparent-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  <p:sp>
        <p:nvSpPr>
          <p:cNvPr id="17" name="Inhaltsplatzhalter 32"/>
          <p:cNvSpPr>
            <a:spLocks noGrp="1"/>
          </p:cNvSpPr>
          <p:nvPr>
            <p:ph sz="quarter" idx="11"/>
          </p:nvPr>
        </p:nvSpPr>
        <p:spPr>
          <a:xfrm>
            <a:off x="251521" y="1484784"/>
            <a:ext cx="1548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More Information</a:t>
            </a:r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3"/>
              </a:rPr>
              <a:t>Notifications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4"/>
              </a:rPr>
              <a:t>Monitoring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5"/>
              </a:rPr>
              <a:t>Localization</a:t>
            </a:r>
            <a:endParaRPr lang="en-US" altLang="de-DE" sz="1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992919" y="1507823"/>
            <a:ext cx="6878759" cy="4225433"/>
          </a:xfrm>
          <a:prstGeom prst="rect">
            <a:avLst/>
          </a:prstGeom>
        </p:spPr>
        <p:txBody>
          <a:bodyPr lIns="91386" tIns="45691" rIns="91386" bIns="45691"/>
          <a:lstStyle/>
          <a:p>
            <a:r>
              <a:rPr lang="en-US" dirty="0" smtClean="0"/>
              <a:t>Open source users in more than 100 countries</a:t>
            </a:r>
          </a:p>
          <a:p>
            <a:r>
              <a:rPr lang="en-US" smtClean="0"/>
              <a:t>191 commercial </a:t>
            </a:r>
            <a:r>
              <a:rPr lang="en-US" dirty="0" smtClean="0"/>
              <a:t>customers </a:t>
            </a:r>
            <a:r>
              <a:rPr lang="en-US" smtClean="0"/>
              <a:t>in </a:t>
            </a:r>
            <a:r>
              <a:rPr lang="en-US" smtClean="0"/>
              <a:t>27 countries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Users and Commercial Customers</a:t>
            </a:r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JobScheduler worldwide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3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1026" name="Picture 2" descr="C:\Users\Dagmar\Desktop\Originals\cluster-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36912"/>
            <a:ext cx="6762217" cy="3240366"/>
          </a:xfrm>
          <a:prstGeom prst="rect">
            <a:avLst/>
          </a:prstGeom>
          <a:noFill/>
        </p:spPr>
      </p:pic>
      <p:sp>
        <p:nvSpPr>
          <p:cNvPr id="10" name="Inhaltsplatzhalter 15"/>
          <p:cNvSpPr>
            <a:spLocks noGrp="1"/>
          </p:cNvSpPr>
          <p:nvPr>
            <p:ph sz="quarter" idx="15"/>
          </p:nvPr>
        </p:nvSpPr>
        <p:spPr>
          <a:xfrm>
            <a:off x="192882" y="1507823"/>
            <a:ext cx="1512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91386" tIns="45691" rIns="91386" bIns="45691"/>
          <a:lstStyle/>
          <a:p>
            <a:r>
              <a:rPr lang="de-DE" altLang="de-DE" b="1" dirty="0" err="1" smtClean="0"/>
              <a:t>About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us</a:t>
            </a:r>
            <a:r>
              <a:rPr lang="en-US" alt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de-DE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de-DE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de-DE" dirty="0" smtClean="0"/>
              <a:t>SOS GmbH was founded in 1983, we specialized in office automation, develop-</a:t>
            </a:r>
            <a:r>
              <a:rPr lang="en-US" altLang="de-DE" dirty="0" err="1" smtClean="0"/>
              <a:t>ment</a:t>
            </a:r>
            <a:r>
              <a:rPr lang="en-US" altLang="de-DE" dirty="0" smtClean="0"/>
              <a:t> </a:t>
            </a:r>
            <a:r>
              <a:rPr lang="en-US" altLang="de-DE" smtClean="0"/>
              <a:t>of heterogeneous </a:t>
            </a:r>
            <a:r>
              <a:rPr lang="en-US" altLang="de-DE" dirty="0" smtClean="0"/>
              <a:t>software programs and the provision of services and support.</a:t>
            </a:r>
          </a:p>
          <a:p>
            <a:r>
              <a:rPr lang="en-US" altLang="de-DE" dirty="0" smtClean="0"/>
              <a:t>In 2005 SOS GmbH introduced Dual </a:t>
            </a:r>
            <a:r>
              <a:rPr lang="en-US" altLang="de-DE" dirty="0" err="1" smtClean="0"/>
              <a:t>Licen</a:t>
            </a:r>
            <a:r>
              <a:rPr lang="en-US" altLang="de-DE" dirty="0" smtClean="0"/>
              <a:t>-sing (Open Source &amp; commercial licensing) for JobScheduler and in 2011 for YADE -Managed File Transfer.</a:t>
            </a:r>
          </a:p>
          <a:p>
            <a:r>
              <a:rPr lang="en-US" altLang="de-DE" dirty="0" smtClean="0"/>
              <a:t>Today SOS GmbH continues with the on-going development of its open source products, the delivery of services and support to their customers worldwide.</a:t>
            </a:r>
          </a:p>
          <a:p>
            <a:endParaRPr lang="de-DE" altLang="de-DE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de-DE" b="1" dirty="0" smtClean="0"/>
              <a:t>Cluster Operation</a:t>
            </a:r>
          </a:p>
          <a:p>
            <a:pPr lvl="1"/>
            <a:r>
              <a:rPr lang="en-US" altLang="de-DE" dirty="0"/>
              <a:t>Master and Agents are available for Active and Passive </a:t>
            </a:r>
            <a:r>
              <a:rPr lang="en-US" altLang="de-DE" dirty="0" smtClean="0"/>
              <a:t>Clusters</a:t>
            </a:r>
            <a:br>
              <a:rPr lang="en-US" altLang="de-DE" dirty="0" smtClean="0"/>
            </a:br>
            <a:endParaRPr lang="en-US" altLang="de-DE" dirty="0"/>
          </a:p>
          <a:p>
            <a:r>
              <a:rPr lang="en-US" altLang="de-DE" b="1" dirty="0" smtClean="0"/>
              <a:t>Fault Tolerance</a:t>
            </a:r>
          </a:p>
          <a:p>
            <a:pPr lvl="1"/>
            <a:r>
              <a:rPr lang="en-US" dirty="0" smtClean="0"/>
              <a:t>Resilience and Redundancy provide high availability of </a:t>
            </a:r>
            <a:br>
              <a:rPr lang="en-US" dirty="0" smtClean="0"/>
            </a:br>
            <a:r>
              <a:rPr lang="en-US" dirty="0" smtClean="0"/>
              <a:t>JobScheduler for a number of outage scenarios</a:t>
            </a:r>
            <a:br>
              <a:rPr lang="en-US" dirty="0" smtClean="0"/>
            </a:br>
            <a:endParaRPr lang="en-US" altLang="de-DE" dirty="0" smtClean="0"/>
          </a:p>
          <a:p>
            <a:r>
              <a:rPr lang="en-US" altLang="de-DE" b="1" dirty="0" smtClean="0"/>
              <a:t>Master / Agent Resilience</a:t>
            </a:r>
          </a:p>
          <a:p>
            <a:pPr lvl="1"/>
            <a:r>
              <a:rPr lang="en-US" dirty="0" smtClean="0"/>
              <a:t>measures for operational robustness, such as </a:t>
            </a:r>
            <a:r>
              <a:rPr lang="en-US" altLang="de-DE" dirty="0" smtClean="0"/>
              <a:t>Master/Agent </a:t>
            </a:r>
            <a:r>
              <a:rPr lang="de-DE" dirty="0" err="1" smtClean="0"/>
              <a:t>Reconciliation</a:t>
            </a:r>
            <a:r>
              <a:rPr lang="de-DE" dirty="0" smtClean="0"/>
              <a:t>, Master Service </a:t>
            </a:r>
            <a:r>
              <a:rPr lang="de-DE" dirty="0" err="1" smtClean="0"/>
              <a:t>Recovery</a:t>
            </a:r>
            <a:r>
              <a:rPr lang="de-DE" dirty="0" smtClean="0"/>
              <a:t>, Database Service </a:t>
            </a:r>
            <a:r>
              <a:rPr lang="de-DE" dirty="0" err="1" smtClean="0"/>
              <a:t>Recovery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altLang="de-DE" dirty="0" smtClean="0"/>
          </a:p>
          <a:p>
            <a:pPr marL="200825" lvl="1" indent="-200825">
              <a:buClr>
                <a:srgbClr val="CC0000"/>
              </a:buClr>
            </a:pPr>
            <a:r>
              <a:rPr lang="en-US" altLang="de-DE" sz="1900" b="1" dirty="0" smtClean="0"/>
              <a:t>Master / Agent Redundancy</a:t>
            </a:r>
          </a:p>
          <a:p>
            <a:pPr lvl="1"/>
            <a:r>
              <a:rPr lang="en-US" dirty="0" smtClean="0"/>
              <a:t>includes a number of architecture decisions f</a:t>
            </a:r>
            <a:r>
              <a:rPr lang="en-US" altLang="de-DE" dirty="0" smtClean="0"/>
              <a:t>or Master Clusters </a:t>
            </a:r>
            <a:br>
              <a:rPr lang="en-US" altLang="de-DE" dirty="0" smtClean="0"/>
            </a:br>
            <a:r>
              <a:rPr lang="en-US" altLang="de-DE" dirty="0" smtClean="0"/>
              <a:t>and Agent Clusters</a:t>
            </a:r>
            <a:br>
              <a:rPr lang="en-US" altLang="de-DE" dirty="0" smtClean="0"/>
            </a:br>
            <a:endParaRPr lang="en-US" altLang="de-DE" dirty="0" smtClean="0"/>
          </a:p>
          <a:p>
            <a:pPr marL="200825" lvl="1" indent="-200825">
              <a:buClr>
                <a:srgbClr val="CC0000"/>
              </a:buClr>
            </a:pPr>
            <a:r>
              <a:rPr lang="en-US" altLang="de-DE" sz="1900" b="1" dirty="0" smtClean="0"/>
              <a:t>Recovery Strategies</a:t>
            </a:r>
          </a:p>
          <a:p>
            <a:pPr lvl="1"/>
            <a:r>
              <a:rPr lang="en-US" dirty="0" smtClean="0"/>
              <a:t>provide an overview of means how to restore the scheduling service</a:t>
            </a:r>
            <a:endParaRPr lang="en-US" altLang="de-DE" dirty="0" smtClean="0"/>
          </a:p>
          <a:p>
            <a:pPr lvl="2"/>
            <a:endParaRPr lang="en-US" altLang="de-DE" dirty="0" smtClean="0"/>
          </a:p>
          <a:p>
            <a:pPr lvl="1">
              <a:buNone/>
            </a:pPr>
            <a:endParaRPr lang="en-US" altLang="de-DE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1200" dirty="0" smtClean="0"/>
              <a:t>High Availability: Overview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Implementation for High Availability and Fault Tolerance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30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3" name="Inhaltsplatzhalter 32"/>
          <p:cNvSpPr>
            <a:spLocks noGrp="1"/>
          </p:cNvSpPr>
          <p:nvPr>
            <p:ph sz="quarter" idx="11"/>
          </p:nvPr>
        </p:nvSpPr>
        <p:spPr>
          <a:xfrm>
            <a:off x="251521" y="1484784"/>
            <a:ext cx="1548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More Information</a:t>
            </a:r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2"/>
              </a:rPr>
              <a:t>Cluster Operation</a:t>
            </a:r>
            <a:endParaRPr lang="en-US" altLang="de-DE" sz="1000" dirty="0" smtClean="0">
              <a:hlinkClick r:id="rId3"/>
            </a:endParaRPr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3"/>
              </a:rPr>
              <a:t>Fault Tolerance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4"/>
              </a:rPr>
              <a:t>Master / Agent Resilience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5"/>
              </a:rPr>
              <a:t>Master / Agent Redundancy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>
                <a:hlinkClick r:id="rId6"/>
              </a:rPr>
              <a:t>Recovery Strategies</a:t>
            </a:r>
            <a:endParaRPr lang="en-US" altLang="de-DE" sz="1000" dirty="0" smtClean="0"/>
          </a:p>
          <a:p>
            <a:pPr marL="84735" indent="-84735" defTabSz="268024">
              <a:spcBef>
                <a:spcPts val="1200"/>
              </a:spcBef>
              <a:buClr>
                <a:srgbClr val="C00000"/>
              </a:buClr>
              <a:buSzPct val="100000"/>
              <a:buNone/>
            </a:pPr>
            <a:endParaRPr lang="en-US" altLang="de-DE" sz="1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smtClean="0"/>
              <a:t>High </a:t>
            </a:r>
            <a:r>
              <a:rPr lang="en-US" sz="1200" dirty="0" smtClean="0"/>
              <a:t>Availability</a:t>
            </a:r>
            <a:r>
              <a:rPr lang="de-DE" sz="1200" dirty="0" smtClean="0"/>
              <a:t>: Agent Cluster</a:t>
            </a:r>
            <a:endParaRPr lang="de-DE" sz="12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Agent Cluster: Fixed </a:t>
            </a:r>
            <a:r>
              <a:rPr lang="de-DE" dirty="0" err="1" smtClean="0"/>
              <a:t>Priority</a:t>
            </a:r>
            <a:r>
              <a:rPr lang="de-DE" dirty="0" smtClean="0"/>
              <a:t> and Round-Robin Scheduling</a:t>
            </a:r>
            <a:endParaRPr lang="de-DE" dirty="0"/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31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2574488" y="4458804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JobScheduler</a:t>
            </a:r>
          </a:p>
          <a:p>
            <a:pPr algn="ctr"/>
            <a:r>
              <a:rPr lang="de-DE" sz="1100" b="1" dirty="0" smtClean="0"/>
              <a:t>Agent</a:t>
            </a:r>
          </a:p>
          <a:p>
            <a:pPr algn="ctr"/>
            <a:r>
              <a:rPr lang="de-DE" sz="1100" b="1" dirty="0" smtClean="0"/>
              <a:t>... </a:t>
            </a:r>
            <a:r>
              <a:rPr lang="de-DE" sz="1100" b="1" dirty="0" err="1" smtClean="0"/>
              <a:t>any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platform</a:t>
            </a:r>
            <a:endParaRPr lang="de-DE" sz="1100" b="1" dirty="0"/>
          </a:p>
        </p:txBody>
      </p:sp>
      <p:sp>
        <p:nvSpPr>
          <p:cNvPr id="56" name="Abgerundetes Rechteck 55"/>
          <p:cNvSpPr/>
          <p:nvPr/>
        </p:nvSpPr>
        <p:spPr>
          <a:xfrm>
            <a:off x="4002966" y="4730251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JobScheduler</a:t>
            </a:r>
          </a:p>
          <a:p>
            <a:pPr algn="ctr"/>
            <a:r>
              <a:rPr lang="de-DE" sz="1100" b="1" dirty="0" smtClean="0"/>
              <a:t>Agent</a:t>
            </a:r>
          </a:p>
          <a:p>
            <a:pPr algn="ctr"/>
            <a:r>
              <a:rPr lang="de-DE" sz="1100" b="1" dirty="0" smtClean="0"/>
              <a:t>... </a:t>
            </a:r>
            <a:r>
              <a:rPr lang="de-DE" sz="1100" b="1" dirty="0" err="1" smtClean="0"/>
              <a:t>any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platform</a:t>
            </a:r>
            <a:endParaRPr lang="de-DE" sz="1100" b="1" dirty="0" smtClean="0"/>
          </a:p>
        </p:txBody>
      </p:sp>
      <p:sp>
        <p:nvSpPr>
          <p:cNvPr id="58" name="Abgerundetes Rechteck 57"/>
          <p:cNvSpPr/>
          <p:nvPr/>
        </p:nvSpPr>
        <p:spPr>
          <a:xfrm>
            <a:off x="3284749" y="2496607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Master</a:t>
            </a:r>
          </a:p>
          <a:p>
            <a:pPr algn="ctr"/>
            <a:r>
              <a:rPr lang="de-DE" sz="1100" b="1" dirty="0" smtClean="0"/>
              <a:t>Windows</a:t>
            </a:r>
            <a:endParaRPr lang="de-DE" sz="1100" b="1" dirty="0"/>
          </a:p>
        </p:txBody>
      </p:sp>
      <p:cxnSp>
        <p:nvCxnSpPr>
          <p:cNvPr id="77" name="Gerade Verbindung mit Pfeil 76"/>
          <p:cNvCxnSpPr>
            <a:stCxn id="58" idx="2"/>
            <a:endCxn id="2" idx="0"/>
          </p:cNvCxnSpPr>
          <p:nvPr/>
        </p:nvCxnSpPr>
        <p:spPr>
          <a:xfrm>
            <a:off x="3833336" y="3157177"/>
            <a:ext cx="1356" cy="1072229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Abgerundetes Rechteck 24"/>
          <p:cNvSpPr/>
          <p:nvPr/>
        </p:nvSpPr>
        <p:spPr>
          <a:xfrm>
            <a:off x="6301069" y="2496606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Master</a:t>
            </a:r>
          </a:p>
          <a:p>
            <a:pPr algn="ctr"/>
            <a:r>
              <a:rPr lang="de-DE" sz="1100" b="1" dirty="0" smtClean="0"/>
              <a:t>Linux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 flipH="1">
            <a:off x="6848638" y="3157176"/>
            <a:ext cx="0" cy="1063912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ylinder 13"/>
          <p:cNvSpPr/>
          <p:nvPr/>
        </p:nvSpPr>
        <p:spPr>
          <a:xfrm>
            <a:off x="7637351" y="1558405"/>
            <a:ext cx="814308" cy="93820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r>
              <a:rPr lang="de-DE" sz="1100" b="1" dirty="0" smtClean="0"/>
              <a:t>Database</a:t>
            </a:r>
            <a:endParaRPr lang="de-DE" sz="1100" b="1" dirty="0"/>
          </a:p>
        </p:txBody>
      </p:sp>
      <p:cxnSp>
        <p:nvCxnSpPr>
          <p:cNvPr id="39" name="Gewinkelte Verbindung 38"/>
          <p:cNvCxnSpPr>
            <a:stCxn id="58" idx="0"/>
            <a:endCxn id="14" idx="2"/>
          </p:cNvCxnSpPr>
          <p:nvPr/>
        </p:nvCxnSpPr>
        <p:spPr>
          <a:xfrm rot="5400000" flipH="1" flipV="1">
            <a:off x="5500793" y="360049"/>
            <a:ext cx="469101" cy="3804016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673040" y="1834166"/>
            <a:ext cx="878596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database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53" name="Gewinkelte Verbindung 52"/>
          <p:cNvCxnSpPr>
            <a:stCxn id="25" idx="0"/>
          </p:cNvCxnSpPr>
          <p:nvPr/>
        </p:nvCxnSpPr>
        <p:spPr>
          <a:xfrm rot="5400000" flipH="1" flipV="1">
            <a:off x="7111869" y="1971123"/>
            <a:ext cx="263269" cy="787698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3851920" y="3709582"/>
            <a:ext cx="2997735" cy="0"/>
          </a:xfrm>
          <a:prstGeom prst="line">
            <a:avLst/>
          </a:prstGeom>
          <a:ln w="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Box 85"/>
          <p:cNvSpPr txBox="1">
            <a:spLocks noChangeArrowheads="1"/>
          </p:cNvSpPr>
          <p:nvPr/>
        </p:nvSpPr>
        <p:spPr bwMode="auto">
          <a:xfrm>
            <a:off x="7704496" y="2623454"/>
            <a:ext cx="1043968" cy="13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40" tIns="26920" rIns="53840" bIns="2692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  <a:buClr>
                <a:srgbClr val="696969"/>
              </a:buClr>
              <a:buFont typeface="Wingdings" pitchFamily="2" charset="2"/>
              <a:buNone/>
            </a:pPr>
            <a:r>
              <a:rPr lang="en-US" altLang="de-DE" sz="800" dirty="0" smtClean="0"/>
              <a:t>Works with all supported databases:</a:t>
            </a:r>
          </a:p>
          <a:p>
            <a:pPr marL="100950" indent="-100950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/>
              <a:t>Oracle</a:t>
            </a:r>
          </a:p>
          <a:p>
            <a:pPr marL="100950" indent="-100950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/>
              <a:t>SQL Server</a:t>
            </a:r>
          </a:p>
          <a:p>
            <a:pPr marL="100950" indent="-100950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/>
              <a:t>DB2</a:t>
            </a:r>
          </a:p>
          <a:p>
            <a:pPr marL="100950" indent="-100950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err="1" smtClean="0"/>
              <a:t>MariaDB</a:t>
            </a:r>
            <a:endParaRPr lang="en-US" altLang="de-DE" sz="800" dirty="0" smtClean="0"/>
          </a:p>
          <a:p>
            <a:pPr marL="100950" indent="-100950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err="1" smtClean="0"/>
              <a:t>MySQL</a:t>
            </a:r>
            <a:endParaRPr lang="en-US" altLang="de-DE" sz="800" dirty="0" smtClean="0"/>
          </a:p>
          <a:p>
            <a:pPr marL="100950" indent="-100950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err="1" smtClean="0"/>
              <a:t>PostgreSQL</a:t>
            </a:r>
            <a:endParaRPr lang="en-US" altLang="de-DE" sz="800" dirty="0"/>
          </a:p>
        </p:txBody>
      </p:sp>
      <p:sp>
        <p:nvSpPr>
          <p:cNvPr id="41" name="Text Box 85"/>
          <p:cNvSpPr txBox="1">
            <a:spLocks noChangeArrowheads="1"/>
          </p:cNvSpPr>
          <p:nvPr/>
        </p:nvSpPr>
        <p:spPr bwMode="auto">
          <a:xfrm>
            <a:off x="4447459" y="2564904"/>
            <a:ext cx="1852733" cy="116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40" tIns="26920" rIns="53840" bIns="2692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  <a:buClr>
                <a:srgbClr val="696969"/>
              </a:buClr>
              <a:buFont typeface="Wingdings" pitchFamily="2" charset="2"/>
              <a:buNone/>
            </a:pPr>
            <a:r>
              <a:rPr lang="en-US" altLang="de-DE" sz="800" dirty="0" smtClean="0"/>
              <a:t>Works with the JobScheduler </a:t>
            </a:r>
            <a:br>
              <a:rPr lang="en-US" altLang="de-DE" sz="800" dirty="0" smtClean="0"/>
            </a:br>
            <a:r>
              <a:rPr lang="en-US" altLang="de-DE" sz="800" dirty="0" smtClean="0"/>
              <a:t>Master platforms:</a:t>
            </a:r>
          </a:p>
          <a:p>
            <a:pPr marL="100950" indent="-100950">
              <a:spcBef>
                <a:spcPts val="200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/>
              <a:t>Windows</a:t>
            </a:r>
          </a:p>
          <a:p>
            <a:pPr marL="100950" indent="-100950">
              <a:spcBef>
                <a:spcPts val="0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/>
              <a:t>Linux</a:t>
            </a:r>
          </a:p>
          <a:p>
            <a:pPr algn="l">
              <a:spcBef>
                <a:spcPts val="600"/>
              </a:spcBef>
              <a:buClr>
                <a:srgbClr val="696969"/>
              </a:buClr>
            </a:pPr>
            <a:r>
              <a:rPr lang="en-US" altLang="de-DE" sz="800" dirty="0" smtClean="0"/>
              <a:t>Enables job execution </a:t>
            </a:r>
          </a:p>
          <a:p>
            <a:pPr marL="100950" indent="-100950">
              <a:spcBef>
                <a:spcPts val="200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/>
              <a:t>on JobScheduler Master instances</a:t>
            </a:r>
          </a:p>
          <a:p>
            <a:pPr marL="100950" indent="-100950">
              <a:spcBef>
                <a:spcPts val="0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/>
              <a:t>on JobScheduler Agents for any platform</a:t>
            </a:r>
          </a:p>
        </p:txBody>
      </p:sp>
      <p:sp>
        <p:nvSpPr>
          <p:cNvPr id="52" name="Text Box 85"/>
          <p:cNvSpPr txBox="1">
            <a:spLocks noChangeArrowheads="1"/>
          </p:cNvSpPr>
          <p:nvPr/>
        </p:nvSpPr>
        <p:spPr bwMode="auto">
          <a:xfrm>
            <a:off x="4195705" y="5718414"/>
            <a:ext cx="904435" cy="54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40" tIns="26920" rIns="53840" bIns="2692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  <a:buClr>
                <a:srgbClr val="696969"/>
              </a:buClr>
              <a:buFont typeface="Wingdings" pitchFamily="2" charset="2"/>
              <a:buNone/>
            </a:pPr>
            <a:r>
              <a:rPr lang="en-US" altLang="de-DE" sz="800" dirty="0" smtClean="0"/>
              <a:t>Works with any platform that supports a Java Virtual Machine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2905794" y="5562134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JobScheduler</a:t>
            </a:r>
          </a:p>
          <a:p>
            <a:pPr algn="ctr"/>
            <a:r>
              <a:rPr lang="de-DE" sz="1100" b="1" dirty="0" smtClean="0"/>
              <a:t>Agent</a:t>
            </a:r>
          </a:p>
          <a:p>
            <a:pPr algn="ctr"/>
            <a:r>
              <a:rPr lang="de-DE" sz="1100" b="1" dirty="0" smtClean="0"/>
              <a:t>... </a:t>
            </a:r>
            <a:r>
              <a:rPr lang="de-DE" sz="1100" b="1" dirty="0" err="1" smtClean="0"/>
              <a:t>any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platform</a:t>
            </a:r>
            <a:endParaRPr lang="de-DE" sz="1100" b="1" dirty="0" smtClean="0"/>
          </a:p>
        </p:txBody>
      </p:sp>
      <p:sp>
        <p:nvSpPr>
          <p:cNvPr id="2" name="Rechteck 1"/>
          <p:cNvSpPr/>
          <p:nvPr/>
        </p:nvSpPr>
        <p:spPr>
          <a:xfrm>
            <a:off x="2436156" y="4229407"/>
            <a:ext cx="2797070" cy="2139475"/>
          </a:xfrm>
          <a:prstGeom prst="rect">
            <a:avLst/>
          </a:prstGeom>
          <a:ln w="508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53840" tIns="26920" rIns="53840" bIns="26920" rtlCol="0" anchor="ctr"/>
          <a:lstStyle/>
          <a:p>
            <a:pPr algn="ctr"/>
            <a:endParaRPr lang="de-DE"/>
          </a:p>
        </p:txBody>
      </p:sp>
      <p:sp>
        <p:nvSpPr>
          <p:cNvPr id="47" name="Abgerundetes Rechteck 46"/>
          <p:cNvSpPr/>
          <p:nvPr/>
        </p:nvSpPr>
        <p:spPr>
          <a:xfrm>
            <a:off x="5578886" y="4491386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JobScheduler</a:t>
            </a:r>
          </a:p>
          <a:p>
            <a:pPr algn="ctr"/>
            <a:r>
              <a:rPr lang="de-DE" sz="1100" b="1" dirty="0" smtClean="0"/>
              <a:t>Agent</a:t>
            </a:r>
          </a:p>
          <a:p>
            <a:pPr algn="ctr"/>
            <a:r>
              <a:rPr lang="de-DE" sz="1100" b="1" dirty="0" smtClean="0"/>
              <a:t>... </a:t>
            </a:r>
            <a:r>
              <a:rPr lang="de-DE" sz="1100" b="1" dirty="0" err="1" smtClean="0"/>
              <a:t>any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platform</a:t>
            </a:r>
            <a:endParaRPr lang="de-DE" sz="1100" b="1" dirty="0" smtClean="0"/>
          </a:p>
        </p:txBody>
      </p:sp>
      <p:sp>
        <p:nvSpPr>
          <p:cNvPr id="51" name="Abgerundetes Rechteck 50"/>
          <p:cNvSpPr/>
          <p:nvPr/>
        </p:nvSpPr>
        <p:spPr>
          <a:xfrm>
            <a:off x="7007365" y="4762833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JobScheduler</a:t>
            </a:r>
          </a:p>
          <a:p>
            <a:pPr algn="ctr"/>
            <a:r>
              <a:rPr lang="de-DE" sz="1100" b="1" dirty="0" smtClean="0"/>
              <a:t>Agent</a:t>
            </a:r>
          </a:p>
          <a:p>
            <a:pPr algn="ctr"/>
            <a:r>
              <a:rPr lang="de-DE" sz="1100" b="1" dirty="0" smtClean="0"/>
              <a:t>... </a:t>
            </a:r>
            <a:r>
              <a:rPr lang="de-DE" sz="1100" b="1" dirty="0" err="1" smtClean="0"/>
              <a:t>any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platform</a:t>
            </a:r>
            <a:endParaRPr lang="de-DE" sz="1100" b="1" dirty="0" smtClean="0"/>
          </a:p>
        </p:txBody>
      </p:sp>
      <p:sp>
        <p:nvSpPr>
          <p:cNvPr id="55" name="Abgerundetes Rechteck 54"/>
          <p:cNvSpPr/>
          <p:nvPr/>
        </p:nvSpPr>
        <p:spPr>
          <a:xfrm>
            <a:off x="5910192" y="5594717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JobScheduler</a:t>
            </a:r>
          </a:p>
          <a:p>
            <a:pPr algn="ctr"/>
            <a:r>
              <a:rPr lang="de-DE" sz="1100" b="1" dirty="0" smtClean="0"/>
              <a:t>Agent</a:t>
            </a:r>
          </a:p>
          <a:p>
            <a:pPr algn="ctr"/>
            <a:r>
              <a:rPr lang="de-DE" sz="1100" b="1" dirty="0" smtClean="0"/>
              <a:t>... </a:t>
            </a:r>
            <a:r>
              <a:rPr lang="de-DE" sz="1100" b="1" dirty="0" err="1" smtClean="0"/>
              <a:t>any</a:t>
            </a:r>
            <a:r>
              <a:rPr lang="de-DE" sz="1100" b="1" dirty="0" smtClean="0"/>
              <a:t> </a:t>
            </a:r>
            <a:r>
              <a:rPr lang="de-DE" sz="1100" b="1" dirty="0" err="1" smtClean="0"/>
              <a:t>platform</a:t>
            </a:r>
            <a:endParaRPr lang="de-DE" sz="1100" b="1" dirty="0" smtClean="0"/>
          </a:p>
        </p:txBody>
      </p:sp>
      <p:sp>
        <p:nvSpPr>
          <p:cNvPr id="60" name="Rechteck 59"/>
          <p:cNvSpPr/>
          <p:nvPr/>
        </p:nvSpPr>
        <p:spPr>
          <a:xfrm>
            <a:off x="5440555" y="4221088"/>
            <a:ext cx="2797070" cy="2139475"/>
          </a:xfrm>
          <a:prstGeom prst="rect">
            <a:avLst/>
          </a:prstGeom>
          <a:ln w="508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53840" tIns="26920" rIns="53840" bIns="26920" rtlCol="0" anchor="ctr"/>
          <a:lstStyle/>
          <a:p>
            <a:pPr algn="ctr"/>
            <a:endParaRPr lang="de-DE"/>
          </a:p>
        </p:txBody>
      </p:sp>
      <p:sp>
        <p:nvSpPr>
          <p:cNvPr id="61" name="Text Box 85"/>
          <p:cNvSpPr txBox="1">
            <a:spLocks noChangeArrowheads="1"/>
          </p:cNvSpPr>
          <p:nvPr/>
        </p:nvSpPr>
        <p:spPr bwMode="auto">
          <a:xfrm>
            <a:off x="7200103" y="5718414"/>
            <a:ext cx="904435" cy="54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40" tIns="26920" rIns="53840" bIns="2692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  <a:buClr>
                <a:srgbClr val="696969"/>
              </a:buClr>
              <a:buFont typeface="Wingdings" pitchFamily="2" charset="2"/>
              <a:buNone/>
            </a:pPr>
            <a:r>
              <a:rPr lang="en-US" altLang="de-DE" sz="800" dirty="0" smtClean="0"/>
              <a:t>Works with any platform that supports a Java Virtual Machine</a:t>
            </a:r>
          </a:p>
        </p:txBody>
      </p:sp>
      <p:sp>
        <p:nvSpPr>
          <p:cNvPr id="36" name="Inhaltsplatzhalter 3"/>
          <p:cNvSpPr>
            <a:spLocks noGrp="1"/>
          </p:cNvSpPr>
          <p:nvPr>
            <p:ph sz="quarter" idx="11"/>
          </p:nvPr>
        </p:nvSpPr>
        <p:spPr>
          <a:xfrm>
            <a:off x="180000" y="1507823"/>
            <a:ext cx="1656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 marL="0" indent="0" defTabSz="268024"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Master/Agent Platforms</a:t>
            </a:r>
          </a:p>
          <a:p>
            <a:pPr marL="88900" indent="-88900" defTabSz="268024">
              <a:spcBef>
                <a:spcPts val="3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JobScheduler Master is available for Windows </a:t>
            </a:r>
            <a:br>
              <a:rPr lang="en-US" altLang="de-DE" sz="1000" dirty="0" smtClean="0"/>
            </a:br>
            <a:r>
              <a:rPr lang="en-US" altLang="de-DE" sz="1000" dirty="0" smtClean="0"/>
              <a:t>and Linux</a:t>
            </a:r>
          </a:p>
          <a:p>
            <a:pPr marL="88900" indent="-88900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JobScheduler Agents are available for any platform that supports a Java Virtual Machine</a:t>
            </a:r>
          </a:p>
          <a:p>
            <a:pPr defTabSz="268024">
              <a:spcBef>
                <a:spcPts val="1200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Agent Cluster</a:t>
            </a:r>
          </a:p>
          <a:p>
            <a:pPr marL="88900" indent="-88900" defTabSz="268024">
              <a:spcBef>
                <a:spcPts val="3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Agents can be con-figured to work in a Cluster</a:t>
            </a:r>
          </a:p>
          <a:p>
            <a:pPr marL="0" indent="0" defTabSz="268024">
              <a:spcBef>
                <a:spcPts val="1200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Fixed Priority Scheduling</a:t>
            </a:r>
          </a:p>
          <a:p>
            <a:pPr marL="88900" indent="-88900" defTabSz="268024">
              <a:spcBef>
                <a:spcPts val="3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JobScheduler Master selects the first available Agent from a Cluster for job execution</a:t>
            </a:r>
          </a:p>
          <a:p>
            <a:pPr marL="88900" indent="-88900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Should an Agent not be available then the next available Agent is used</a:t>
            </a:r>
          </a:p>
          <a:p>
            <a:pPr marL="0" indent="0" defTabSz="268024">
              <a:spcBef>
                <a:spcPts val="1200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Round-Robin Scheduling</a:t>
            </a:r>
          </a:p>
          <a:p>
            <a:pPr marL="88900" indent="-88900" defTabSz="268024">
              <a:spcBef>
                <a:spcPts val="3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JobScheduler Master switches the Agent used for each job </a:t>
            </a:r>
            <a:r>
              <a:rPr lang="en-US" altLang="de-DE" sz="1050" dirty="0" smtClean="0"/>
              <a:t>execution</a:t>
            </a:r>
          </a:p>
          <a:p>
            <a:pPr marL="88900" indent="-88900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Should an Agent not be available the next available Agent is used</a:t>
            </a:r>
          </a:p>
          <a:p>
            <a:pPr defTabSz="268024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endParaRPr lang="en-US" alt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4200365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smtClean="0"/>
              <a:t>High </a:t>
            </a:r>
            <a:r>
              <a:rPr lang="de-DE" sz="1200" dirty="0" err="1" smtClean="0"/>
              <a:t>Availability</a:t>
            </a:r>
            <a:r>
              <a:rPr lang="de-DE" sz="1200" dirty="0" smtClean="0"/>
              <a:t>: Master Cluster</a:t>
            </a:r>
            <a:endParaRPr lang="de-DE" sz="12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JobScheduler Master Passive Cluster</a:t>
            </a:r>
            <a:endParaRPr lang="de-DE" dirty="0"/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32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4020110" y="1598770"/>
            <a:ext cx="1422896" cy="7180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Share </a:t>
            </a:r>
            <a:r>
              <a:rPr lang="de-DE" sz="1100" b="1" dirty="0" err="1" smtClean="0"/>
              <a:t>or</a:t>
            </a:r>
            <a:r>
              <a:rPr lang="de-DE" sz="1100" b="1" dirty="0" smtClean="0"/>
              <a:t> </a:t>
            </a:r>
            <a:r>
              <a:rPr lang="de-DE" sz="1100" b="1" dirty="0"/>
              <a:t>Supervisor </a:t>
            </a:r>
            <a:r>
              <a:rPr lang="de-DE" sz="1100" b="1" dirty="0" smtClean="0"/>
              <a:t>JobScheduler</a:t>
            </a:r>
            <a:endParaRPr lang="de-DE" sz="1100" b="1" dirty="0"/>
          </a:p>
        </p:txBody>
      </p:sp>
      <p:sp>
        <p:nvSpPr>
          <p:cNvPr id="58" name="Abgerundetes Rechteck 57"/>
          <p:cNvSpPr/>
          <p:nvPr/>
        </p:nvSpPr>
        <p:spPr>
          <a:xfrm>
            <a:off x="2922937" y="3312423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Primary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JS1</a:t>
            </a:r>
            <a:endParaRPr lang="de-DE" sz="1100" b="1" dirty="0"/>
          </a:p>
        </p:txBody>
      </p:sp>
      <p:sp>
        <p:nvSpPr>
          <p:cNvPr id="59" name="Abgerundetes Rechteck 58"/>
          <p:cNvSpPr/>
          <p:nvPr/>
        </p:nvSpPr>
        <p:spPr>
          <a:xfrm>
            <a:off x="5443006" y="3312423"/>
            <a:ext cx="1097173" cy="66057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Backup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JS2</a:t>
            </a:r>
            <a:endParaRPr lang="de-DE" sz="1100" b="1" dirty="0"/>
          </a:p>
        </p:txBody>
      </p:sp>
      <p:cxnSp>
        <p:nvCxnSpPr>
          <p:cNvPr id="61" name="Gerade Verbindung mit Pfeil 60"/>
          <p:cNvCxnSpPr>
            <a:stCxn id="59" idx="1"/>
            <a:endCxn id="58" idx="3"/>
          </p:cNvCxnSpPr>
          <p:nvPr/>
        </p:nvCxnSpPr>
        <p:spPr>
          <a:xfrm flipH="1">
            <a:off x="4020110" y="3642708"/>
            <a:ext cx="1422896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winkelte Verbindung 63"/>
          <p:cNvCxnSpPr/>
          <p:nvPr/>
        </p:nvCxnSpPr>
        <p:spPr>
          <a:xfrm rot="10800000" flipH="1">
            <a:off x="2915816" y="1916832"/>
            <a:ext cx="1097173" cy="1684932"/>
          </a:xfrm>
          <a:prstGeom prst="bentConnector3">
            <a:avLst>
              <a:gd name="adj1" fmla="val -11719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winkelte Verbindung 64"/>
          <p:cNvCxnSpPr>
            <a:stCxn id="59" idx="3"/>
            <a:endCxn id="55" idx="6"/>
          </p:cNvCxnSpPr>
          <p:nvPr/>
        </p:nvCxnSpPr>
        <p:spPr>
          <a:xfrm flipH="1" flipV="1">
            <a:off x="5443006" y="1957776"/>
            <a:ext cx="1097173" cy="1684932"/>
          </a:xfrm>
          <a:prstGeom prst="bentConnector3">
            <a:avLst>
              <a:gd name="adj1" fmla="val -11719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58" idx="2"/>
          </p:cNvCxnSpPr>
          <p:nvPr/>
        </p:nvCxnSpPr>
        <p:spPr>
          <a:xfrm>
            <a:off x="3471523" y="3972993"/>
            <a:ext cx="0" cy="107222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winkelte Verbindung 79"/>
          <p:cNvCxnSpPr>
            <a:stCxn id="58" idx="2"/>
          </p:cNvCxnSpPr>
          <p:nvPr/>
        </p:nvCxnSpPr>
        <p:spPr>
          <a:xfrm rot="16200000" flipH="1">
            <a:off x="3565426" y="3879090"/>
            <a:ext cx="1072229" cy="1260034"/>
          </a:xfrm>
          <a:prstGeom prst="bentConnector3">
            <a:avLst>
              <a:gd name="adj1" fmla="val 71429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winkelte Verbindung 82"/>
          <p:cNvCxnSpPr>
            <a:stCxn id="58" idx="2"/>
          </p:cNvCxnSpPr>
          <p:nvPr/>
        </p:nvCxnSpPr>
        <p:spPr>
          <a:xfrm rot="16200000" flipH="1">
            <a:off x="4195443" y="3249073"/>
            <a:ext cx="1072229" cy="2520069"/>
          </a:xfrm>
          <a:prstGeom prst="bentConnector3">
            <a:avLst>
              <a:gd name="adj1" fmla="val 37500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/>
        </p:nvSpPr>
        <p:spPr>
          <a:xfrm>
            <a:off x="4307261" y="3449368"/>
            <a:ext cx="878595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passive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stand-by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2820077" y="1736320"/>
            <a:ext cx="1088601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configuration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5537294" y="1782192"/>
            <a:ext cx="1088601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configuration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4392977" y="4196578"/>
            <a:ext cx="878595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connect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via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ssh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3690101" y="4569248"/>
            <a:ext cx="878595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connect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via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ssh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01" name="Zylinder 100"/>
          <p:cNvSpPr/>
          <p:nvPr/>
        </p:nvSpPr>
        <p:spPr>
          <a:xfrm>
            <a:off x="7637351" y="2374221"/>
            <a:ext cx="814308" cy="93820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Database</a:t>
            </a:r>
            <a:endParaRPr lang="de-DE" sz="1100" b="1" dirty="0"/>
          </a:p>
        </p:txBody>
      </p:sp>
      <p:cxnSp>
        <p:nvCxnSpPr>
          <p:cNvPr id="102" name="Gewinkelte Verbindung 101"/>
          <p:cNvCxnSpPr/>
          <p:nvPr/>
        </p:nvCxnSpPr>
        <p:spPr>
          <a:xfrm rot="5400000" flipH="1" flipV="1">
            <a:off x="5311316" y="986387"/>
            <a:ext cx="469101" cy="4182971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feld 102"/>
          <p:cNvSpPr txBox="1"/>
          <p:nvPr/>
        </p:nvSpPr>
        <p:spPr>
          <a:xfrm>
            <a:off x="6673040" y="2649982"/>
            <a:ext cx="878596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database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104" name="Gewinkelte Verbindung 103"/>
          <p:cNvCxnSpPr>
            <a:stCxn id="59" idx="0"/>
          </p:cNvCxnSpPr>
          <p:nvPr/>
        </p:nvCxnSpPr>
        <p:spPr>
          <a:xfrm rot="5400000" flipH="1" flipV="1">
            <a:off x="6632576" y="2307647"/>
            <a:ext cx="363792" cy="1645761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2905794" y="5045222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SVR1</a:t>
            </a:r>
            <a:endParaRPr lang="de-DE" sz="1100" b="1" dirty="0"/>
          </a:p>
        </p:txBody>
      </p:sp>
      <p:sp>
        <p:nvSpPr>
          <p:cNvPr id="31" name="Abgerundetes Rechteck 30"/>
          <p:cNvSpPr/>
          <p:nvPr/>
        </p:nvSpPr>
        <p:spPr>
          <a:xfrm>
            <a:off x="4165828" y="5045222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SVR2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5425862" y="5045222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SVR3</a:t>
            </a:r>
          </a:p>
        </p:txBody>
      </p:sp>
      <p:sp>
        <p:nvSpPr>
          <p:cNvPr id="34" name="Inhaltsplatzhalter 3"/>
          <p:cNvSpPr>
            <a:spLocks noGrp="1"/>
          </p:cNvSpPr>
          <p:nvPr>
            <p:ph sz="quarter" idx="11"/>
          </p:nvPr>
        </p:nvSpPr>
        <p:spPr>
          <a:xfrm>
            <a:off x="192882" y="1507823"/>
            <a:ext cx="1620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 defTabSz="268024"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Passive Cluster</a:t>
            </a:r>
          </a:p>
          <a:p>
            <a:pPr marL="84787" indent="-84787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Primary and Backup JobScheduler Master use the same database</a:t>
            </a:r>
          </a:p>
          <a:p>
            <a:pPr marL="84787" indent="-84787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Primary JobScheduler Master is monitored by its failover instance</a:t>
            </a:r>
          </a:p>
          <a:p>
            <a:pPr marL="84787" indent="-84787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Failover instance operates in stand-by mode</a:t>
            </a:r>
          </a:p>
          <a:p>
            <a:pPr marL="84787" indent="-84787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All connections to servers use the SSH protocol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sz="1000" b="1" dirty="0" smtClean="0"/>
          </a:p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SSH Connections</a:t>
            </a:r>
          </a:p>
          <a:p>
            <a:pPr defTabSz="268024"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i="1" dirty="0" smtClean="0"/>
              <a:t>JITL</a:t>
            </a:r>
            <a:r>
              <a:rPr lang="en-US" altLang="de-DE" sz="1000" b="1" i="1" dirty="0" smtClean="0"/>
              <a:t> </a:t>
            </a:r>
            <a:r>
              <a:rPr lang="en-US" altLang="de-DE" sz="1000" i="1" dirty="0" smtClean="0"/>
              <a:t>Jobs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Requires a JVM per task</a:t>
            </a:r>
          </a:p>
          <a:p>
            <a:pPr marL="84787" indent="-84787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Memory resources</a:t>
            </a:r>
          </a:p>
          <a:p>
            <a:pPr defTabSz="268024">
              <a:spcBef>
                <a:spcPts val="1200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i="1" dirty="0" smtClean="0"/>
              <a:t>SSH Client</a:t>
            </a:r>
          </a:p>
          <a:p>
            <a:pPr marL="84787" indent="-84787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No pre- and post-processing</a:t>
            </a:r>
          </a:p>
          <a:p>
            <a:pPr marL="84787" indent="-84787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No substitution of parameters in script files</a:t>
            </a:r>
          </a:p>
          <a:p>
            <a:pPr marL="84787" indent="-84787" defTabSz="268024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Script files have to be provided on the target system</a:t>
            </a:r>
            <a:endParaRPr lang="en-US" altLang="de-DE" sz="1000" dirty="0"/>
          </a:p>
        </p:txBody>
      </p:sp>
    </p:spTree>
    <p:extLst>
      <p:ext uri="{BB962C8B-B14F-4D97-AF65-F5344CB8AC3E}">
        <p14:creationId xmlns="" xmlns:p14="http://schemas.microsoft.com/office/powerpoint/2010/main" val="1609514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180000" y="1508400"/>
            <a:ext cx="1512168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36000" bIns="36000"/>
          <a:lstStyle/>
          <a:p>
            <a:pPr marL="0" indent="0" defTabSz="268024"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Master/Agent</a:t>
            </a:r>
            <a:br>
              <a:rPr lang="en-US" altLang="de-DE" sz="1000" b="1" dirty="0" smtClean="0"/>
            </a:br>
            <a:r>
              <a:rPr lang="en-US" altLang="de-DE" sz="1000" b="1" dirty="0" smtClean="0"/>
              <a:t>Active Cluster</a:t>
            </a:r>
          </a:p>
          <a:p>
            <a:pPr marL="84787" indent="-84787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JobScheduler Cluster members use the same database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err="1" smtClean="0"/>
              <a:t>JobSchedulers</a:t>
            </a:r>
            <a:r>
              <a:rPr lang="en-US" altLang="de-DE" sz="1000" dirty="0" smtClean="0"/>
              <a:t> Cluster members share the workload of jobs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All instances operate in active mode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All Cluster instances use Agents to execute jobs on remote servers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sz="1000" dirty="0" smtClean="0"/>
          </a:p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Job Execution</a:t>
            </a:r>
          </a:p>
          <a:p>
            <a:pPr marL="84787" indent="-84787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Jobs are executed locally with the JobScheduler Agent.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No central resources required for job execution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Pre-/post-processing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Use of JITL Jobs or script files with parameter substitution</a:t>
            </a:r>
            <a:endParaRPr lang="en-US" altLang="de-DE" sz="100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/>
              <a:t>High </a:t>
            </a:r>
            <a:r>
              <a:rPr lang="de-DE" sz="1200" dirty="0" err="1"/>
              <a:t>Availability</a:t>
            </a:r>
            <a:r>
              <a:rPr lang="de-DE" sz="1200" dirty="0"/>
              <a:t>: Master Cluster</a:t>
            </a:r>
            <a:endParaRPr lang="de-DE" sz="1200" b="1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JobScheduler Master Active Cluster</a:t>
            </a:r>
          </a:p>
        </p:txBody>
      </p:sp>
      <p:sp>
        <p:nvSpPr>
          <p:cNvPr id="35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33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2905794" y="5045222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SVR1</a:t>
            </a:r>
            <a:endParaRPr lang="de-DE" sz="1100" b="1" dirty="0"/>
          </a:p>
        </p:txBody>
      </p:sp>
      <p:sp>
        <p:nvSpPr>
          <p:cNvPr id="55" name="Ellipse 54"/>
          <p:cNvSpPr/>
          <p:nvPr/>
        </p:nvSpPr>
        <p:spPr>
          <a:xfrm>
            <a:off x="4002966" y="1598770"/>
            <a:ext cx="1422896" cy="7180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Share </a:t>
            </a:r>
            <a:r>
              <a:rPr lang="de-DE" sz="1100" b="1" dirty="0" err="1" smtClean="0"/>
              <a:t>or</a:t>
            </a:r>
            <a:r>
              <a:rPr lang="de-DE" sz="1100" b="1" dirty="0" smtClean="0"/>
              <a:t> </a:t>
            </a:r>
            <a:r>
              <a:rPr lang="de-DE" sz="1100" b="1" dirty="0"/>
              <a:t>Supervisor </a:t>
            </a:r>
            <a:r>
              <a:rPr lang="de-DE" sz="1100" b="1" dirty="0" smtClean="0"/>
              <a:t>JobScheduler</a:t>
            </a:r>
            <a:endParaRPr lang="de-DE" sz="1100" b="1" dirty="0"/>
          </a:p>
        </p:txBody>
      </p:sp>
      <p:sp>
        <p:nvSpPr>
          <p:cNvPr id="56" name="Abgerundetes Rechteck 55"/>
          <p:cNvSpPr/>
          <p:nvPr/>
        </p:nvSpPr>
        <p:spPr>
          <a:xfrm>
            <a:off x="4165828" y="5045222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SVR2</a:t>
            </a:r>
          </a:p>
        </p:txBody>
      </p:sp>
      <p:sp>
        <p:nvSpPr>
          <p:cNvPr id="57" name="Abgerundetes Rechteck 56"/>
          <p:cNvSpPr/>
          <p:nvPr/>
        </p:nvSpPr>
        <p:spPr>
          <a:xfrm>
            <a:off x="5425862" y="5045222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SVR3</a:t>
            </a:r>
          </a:p>
        </p:txBody>
      </p:sp>
      <p:sp>
        <p:nvSpPr>
          <p:cNvPr id="58" name="Abgerundetes Rechteck 57"/>
          <p:cNvSpPr/>
          <p:nvPr/>
        </p:nvSpPr>
        <p:spPr>
          <a:xfrm>
            <a:off x="2905794" y="3312423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Active Cluster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JS1</a:t>
            </a:r>
            <a:endParaRPr lang="de-DE" sz="1100" b="1" dirty="0"/>
          </a:p>
        </p:txBody>
      </p:sp>
      <p:cxnSp>
        <p:nvCxnSpPr>
          <p:cNvPr id="64" name="Gewinkelte Verbindung 63"/>
          <p:cNvCxnSpPr>
            <a:stCxn id="58" idx="1"/>
            <a:endCxn id="55" idx="2"/>
          </p:cNvCxnSpPr>
          <p:nvPr/>
        </p:nvCxnSpPr>
        <p:spPr>
          <a:xfrm rot="10800000" flipH="1">
            <a:off x="2905794" y="1957776"/>
            <a:ext cx="1097173" cy="1684932"/>
          </a:xfrm>
          <a:prstGeom prst="bentConnector3">
            <a:avLst>
              <a:gd name="adj1" fmla="val -11719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winkelte Verbindung 64"/>
          <p:cNvCxnSpPr>
            <a:stCxn id="25" idx="3"/>
            <a:endCxn id="55" idx="6"/>
          </p:cNvCxnSpPr>
          <p:nvPr/>
        </p:nvCxnSpPr>
        <p:spPr>
          <a:xfrm flipH="1" flipV="1">
            <a:off x="5425862" y="1957776"/>
            <a:ext cx="1097173" cy="1684931"/>
          </a:xfrm>
          <a:prstGeom prst="bentConnector3">
            <a:avLst>
              <a:gd name="adj1" fmla="val -11719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58" idx="2"/>
            <a:endCxn id="54" idx="0"/>
          </p:cNvCxnSpPr>
          <p:nvPr/>
        </p:nvCxnSpPr>
        <p:spPr>
          <a:xfrm>
            <a:off x="3454380" y="3972993"/>
            <a:ext cx="0" cy="1072229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2802934" y="1764436"/>
            <a:ext cx="1088601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configuration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5520151" y="1764436"/>
            <a:ext cx="1088601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configuration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4710129" y="4063940"/>
            <a:ext cx="878595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connect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via JobScheduler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3458666" y="4063940"/>
            <a:ext cx="878595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connect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via JobScheduler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165828" y="3312422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Active Cluster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JS2</a:t>
            </a:r>
            <a:endParaRPr lang="de-DE" sz="1100" b="1" dirty="0"/>
          </a:p>
        </p:txBody>
      </p:sp>
      <p:sp>
        <p:nvSpPr>
          <p:cNvPr id="25" name="Abgerundetes Rechteck 24"/>
          <p:cNvSpPr/>
          <p:nvPr/>
        </p:nvSpPr>
        <p:spPr>
          <a:xfrm>
            <a:off x="5425862" y="3312422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Active Cluster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JS3</a:t>
            </a:r>
          </a:p>
        </p:txBody>
      </p:sp>
      <p:cxnSp>
        <p:nvCxnSpPr>
          <p:cNvPr id="26" name="Gerade Verbindung mit Pfeil 25"/>
          <p:cNvCxnSpPr>
            <a:stCxn id="24" idx="0"/>
            <a:endCxn id="55" idx="4"/>
          </p:cNvCxnSpPr>
          <p:nvPr/>
        </p:nvCxnSpPr>
        <p:spPr>
          <a:xfrm flipV="1">
            <a:off x="4714414" y="2316782"/>
            <a:ext cx="0" cy="995641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718700" y="2495872"/>
            <a:ext cx="1088601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configuration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31" name="Gerade Verbindung mit Pfeil 30"/>
          <p:cNvCxnSpPr>
            <a:stCxn id="24" idx="2"/>
            <a:endCxn id="56" idx="0"/>
          </p:cNvCxnSpPr>
          <p:nvPr/>
        </p:nvCxnSpPr>
        <p:spPr>
          <a:xfrm>
            <a:off x="4714414" y="3972992"/>
            <a:ext cx="0" cy="1072230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5" idx="2"/>
            <a:endCxn id="57" idx="0"/>
          </p:cNvCxnSpPr>
          <p:nvPr/>
        </p:nvCxnSpPr>
        <p:spPr>
          <a:xfrm>
            <a:off x="5974449" y="3972992"/>
            <a:ext cx="0" cy="1072230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970163" y="4073513"/>
            <a:ext cx="878595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connect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via JobScheduler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4" name="Zylinder 13"/>
          <p:cNvSpPr/>
          <p:nvPr/>
        </p:nvSpPr>
        <p:spPr>
          <a:xfrm>
            <a:off x="7637351" y="2374221"/>
            <a:ext cx="814308" cy="93820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r>
              <a:rPr lang="de-DE" sz="1100" b="1" dirty="0" smtClean="0"/>
              <a:t>Database</a:t>
            </a:r>
            <a:endParaRPr lang="de-DE" sz="1100" b="1" dirty="0"/>
          </a:p>
        </p:txBody>
      </p:sp>
      <p:cxnSp>
        <p:nvCxnSpPr>
          <p:cNvPr id="39" name="Gewinkelte Verbindung 38"/>
          <p:cNvCxnSpPr>
            <a:stCxn id="58" idx="0"/>
            <a:endCxn id="14" idx="2"/>
          </p:cNvCxnSpPr>
          <p:nvPr/>
        </p:nvCxnSpPr>
        <p:spPr>
          <a:xfrm rot="5400000" flipH="1" flipV="1">
            <a:off x="5311316" y="986387"/>
            <a:ext cx="469101" cy="4182971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673040" y="2649982"/>
            <a:ext cx="878596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database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47" name="Gewinkelte Verbindung 46"/>
          <p:cNvCxnSpPr/>
          <p:nvPr/>
        </p:nvCxnSpPr>
        <p:spPr>
          <a:xfrm flipV="1">
            <a:off x="4834419" y="2948631"/>
            <a:ext cx="2802933" cy="363792"/>
          </a:xfrm>
          <a:prstGeom prst="bentConnector3">
            <a:avLst>
              <a:gd name="adj1" fmla="val -153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25" idx="0"/>
          </p:cNvCxnSpPr>
          <p:nvPr/>
        </p:nvCxnSpPr>
        <p:spPr>
          <a:xfrm rot="5400000" flipH="1" flipV="1">
            <a:off x="6674266" y="2349337"/>
            <a:ext cx="263269" cy="1662903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3458666" y="4509107"/>
            <a:ext cx="1260034" cy="0"/>
          </a:xfrm>
          <a:prstGeom prst="line">
            <a:avLst/>
          </a:prstGeom>
          <a:ln w="508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4718700" y="4509107"/>
            <a:ext cx="1260034" cy="0"/>
          </a:xfrm>
          <a:prstGeom prst="line">
            <a:avLst/>
          </a:prstGeom>
          <a:ln w="508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241577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200" dirty="0" smtClean="0"/>
              <a:t>High </a:t>
            </a:r>
            <a:r>
              <a:rPr lang="de-DE" sz="1200" dirty="0" err="1" smtClean="0"/>
              <a:t>Availability</a:t>
            </a:r>
            <a:r>
              <a:rPr lang="de-DE" sz="1200" dirty="0" smtClean="0"/>
              <a:t>: Supervisor JobScheduler</a:t>
            </a:r>
            <a:endParaRPr lang="de-DE" sz="12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JobScheduler Supervisor </a:t>
            </a:r>
            <a:r>
              <a:rPr lang="de-DE" dirty="0" err="1" smtClean="0"/>
              <a:t>for</a:t>
            </a:r>
            <a:r>
              <a:rPr lang="de-DE" dirty="0" smtClean="0"/>
              <a:t> Passive and Active Cluster</a:t>
            </a:r>
            <a:endParaRPr lang="de-DE" dirty="0"/>
          </a:p>
        </p:txBody>
      </p:sp>
      <p:sp>
        <p:nvSpPr>
          <p:cNvPr id="38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34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2905794" y="5274985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SVR1</a:t>
            </a:r>
            <a:endParaRPr lang="de-DE" sz="1100" b="1" dirty="0"/>
          </a:p>
        </p:txBody>
      </p:sp>
      <p:sp>
        <p:nvSpPr>
          <p:cNvPr id="56" name="Abgerundetes Rechteck 55"/>
          <p:cNvSpPr/>
          <p:nvPr/>
        </p:nvSpPr>
        <p:spPr>
          <a:xfrm>
            <a:off x="4165828" y="5274985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SVR2</a:t>
            </a:r>
          </a:p>
        </p:txBody>
      </p:sp>
      <p:sp>
        <p:nvSpPr>
          <p:cNvPr id="57" name="Abgerundetes Rechteck 56"/>
          <p:cNvSpPr/>
          <p:nvPr/>
        </p:nvSpPr>
        <p:spPr>
          <a:xfrm>
            <a:off x="5425862" y="5274985"/>
            <a:ext cx="1097173" cy="66057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Agent JobScheduler</a:t>
            </a:r>
            <a:br>
              <a:rPr lang="de-DE" sz="1100" b="1" dirty="0" smtClean="0"/>
            </a:br>
            <a:r>
              <a:rPr lang="de-DE" sz="1100" b="1" dirty="0" smtClean="0"/>
              <a:t>SVR3</a:t>
            </a:r>
          </a:p>
        </p:txBody>
      </p:sp>
      <p:sp>
        <p:nvSpPr>
          <p:cNvPr id="58" name="Abgerundetes Rechteck 57"/>
          <p:cNvSpPr/>
          <p:nvPr/>
        </p:nvSpPr>
        <p:spPr>
          <a:xfrm>
            <a:off x="2905794" y="3542186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Active Cluster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JS1</a:t>
            </a:r>
          </a:p>
        </p:txBody>
      </p:sp>
      <p:cxnSp>
        <p:nvCxnSpPr>
          <p:cNvPr id="64" name="Gewinkelte Verbindung 63"/>
          <p:cNvCxnSpPr>
            <a:stCxn id="58" idx="1"/>
            <a:endCxn id="45" idx="1"/>
          </p:cNvCxnSpPr>
          <p:nvPr/>
        </p:nvCxnSpPr>
        <p:spPr>
          <a:xfrm rot="10800000" flipH="1">
            <a:off x="2905794" y="2187539"/>
            <a:ext cx="1292178" cy="1684932"/>
          </a:xfrm>
          <a:prstGeom prst="bentConnector3">
            <a:avLst>
              <a:gd name="adj1" fmla="val -9950"/>
            </a:avLst>
          </a:prstGeom>
          <a:ln w="127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winkelte Verbindung 64"/>
          <p:cNvCxnSpPr>
            <a:stCxn id="25" idx="3"/>
            <a:endCxn id="45" idx="3"/>
          </p:cNvCxnSpPr>
          <p:nvPr/>
        </p:nvCxnSpPr>
        <p:spPr>
          <a:xfrm flipH="1" flipV="1">
            <a:off x="5295144" y="2187540"/>
            <a:ext cx="1227891" cy="1684931"/>
          </a:xfrm>
          <a:prstGeom prst="bentConnector3">
            <a:avLst>
              <a:gd name="adj1" fmla="val -10471"/>
            </a:avLst>
          </a:prstGeom>
          <a:ln w="127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58" idx="2"/>
            <a:endCxn id="54" idx="0"/>
          </p:cNvCxnSpPr>
          <p:nvPr/>
        </p:nvCxnSpPr>
        <p:spPr>
          <a:xfrm>
            <a:off x="3454380" y="4202756"/>
            <a:ext cx="0" cy="1072229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2802934" y="1994200"/>
            <a:ext cx="1200033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distribute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configuration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5425863" y="1994200"/>
            <a:ext cx="1182889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distribute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configuration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4710129" y="4331997"/>
            <a:ext cx="878595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connect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via JobScheduler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3458666" y="4331997"/>
            <a:ext cx="878595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connect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via JobScheduler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165828" y="3542186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Active Cluster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JS2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5425862" y="3542186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Active Cluster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JS3</a:t>
            </a:r>
          </a:p>
        </p:txBody>
      </p:sp>
      <p:cxnSp>
        <p:nvCxnSpPr>
          <p:cNvPr id="26" name="Gerade Verbindung mit Pfeil 25"/>
          <p:cNvCxnSpPr>
            <a:stCxn id="24" idx="0"/>
          </p:cNvCxnSpPr>
          <p:nvPr/>
        </p:nvCxnSpPr>
        <p:spPr>
          <a:xfrm flipV="1">
            <a:off x="4714414" y="2546545"/>
            <a:ext cx="0" cy="995641"/>
          </a:xfrm>
          <a:prstGeom prst="straightConnector1">
            <a:avLst/>
          </a:prstGeom>
          <a:ln w="508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3518667" y="2696915"/>
            <a:ext cx="1190390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distribute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configuration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31" name="Gerade Verbindung mit Pfeil 30"/>
          <p:cNvCxnSpPr>
            <a:stCxn id="24" idx="2"/>
            <a:endCxn id="56" idx="0"/>
          </p:cNvCxnSpPr>
          <p:nvPr/>
        </p:nvCxnSpPr>
        <p:spPr>
          <a:xfrm>
            <a:off x="4714414" y="4202756"/>
            <a:ext cx="0" cy="1072230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5" idx="2"/>
            <a:endCxn id="57" idx="0"/>
          </p:cNvCxnSpPr>
          <p:nvPr/>
        </p:nvCxnSpPr>
        <p:spPr>
          <a:xfrm>
            <a:off x="5974449" y="4202756"/>
            <a:ext cx="0" cy="1072230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970163" y="4322424"/>
            <a:ext cx="878595" cy="423698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connect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via JobScheduler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4" name="Zylinder 13"/>
          <p:cNvSpPr/>
          <p:nvPr/>
        </p:nvSpPr>
        <p:spPr>
          <a:xfrm>
            <a:off x="7637351" y="2603985"/>
            <a:ext cx="814308" cy="93820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Database</a:t>
            </a:r>
            <a:endParaRPr lang="de-DE" sz="1100" b="1" dirty="0"/>
          </a:p>
        </p:txBody>
      </p:sp>
      <p:cxnSp>
        <p:nvCxnSpPr>
          <p:cNvPr id="39" name="Gewinkelte Verbindung 38"/>
          <p:cNvCxnSpPr>
            <a:stCxn id="58" idx="0"/>
            <a:endCxn id="14" idx="2"/>
          </p:cNvCxnSpPr>
          <p:nvPr/>
        </p:nvCxnSpPr>
        <p:spPr>
          <a:xfrm rot="5400000" flipH="1" flipV="1">
            <a:off x="5311316" y="1216151"/>
            <a:ext cx="469101" cy="4182971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673040" y="2879746"/>
            <a:ext cx="878596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/>
          <a:p>
            <a:pPr marL="124532" indent="-124532" defTabSz="166042">
              <a:spcBef>
                <a:spcPct val="20000"/>
              </a:spcBef>
            </a:pP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access</a:t>
            </a:r>
            <a:r>
              <a:rPr lang="de-DE" sz="800" dirty="0" smtClean="0"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latin typeface="Arial"/>
                <a:ea typeface="ヒラギノ角ゴ Pro W3" pitchFamily="-109" charset="-128"/>
                <a:cs typeface="Arial"/>
              </a:rPr>
              <a:t>database</a:t>
            </a:r>
            <a:endParaRPr lang="de-DE" sz="800" dirty="0" smtClean="0"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47" name="Gewinkelte Verbindung 46"/>
          <p:cNvCxnSpPr/>
          <p:nvPr/>
        </p:nvCxnSpPr>
        <p:spPr>
          <a:xfrm flipV="1">
            <a:off x="4834419" y="3178395"/>
            <a:ext cx="2802933" cy="363792"/>
          </a:xfrm>
          <a:prstGeom prst="bentConnector3">
            <a:avLst>
              <a:gd name="adj1" fmla="val -153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25" idx="0"/>
          </p:cNvCxnSpPr>
          <p:nvPr/>
        </p:nvCxnSpPr>
        <p:spPr>
          <a:xfrm rot="5400000" flipH="1" flipV="1">
            <a:off x="6674266" y="2579100"/>
            <a:ext cx="263269" cy="1662903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Abgerundetes Rechteck 44"/>
          <p:cNvSpPr/>
          <p:nvPr/>
        </p:nvSpPr>
        <p:spPr>
          <a:xfrm>
            <a:off x="4197972" y="1857254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20" rIns="0" bIns="26920" rtlCol="0" anchor="ctr"/>
          <a:lstStyle/>
          <a:p>
            <a:pPr algn="ctr"/>
            <a:r>
              <a:rPr lang="de-DE" sz="1100" b="1" dirty="0" smtClean="0"/>
              <a:t>Supervisor</a:t>
            </a:r>
            <a:br>
              <a:rPr lang="de-DE" sz="1100" b="1" dirty="0" smtClean="0"/>
            </a:br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JS4</a:t>
            </a:r>
            <a:endParaRPr lang="de-DE" sz="1100" b="1" dirty="0"/>
          </a:p>
        </p:txBody>
      </p:sp>
      <p:sp>
        <p:nvSpPr>
          <p:cNvPr id="46" name="Ellipse 45"/>
          <p:cNvSpPr/>
          <p:nvPr/>
        </p:nvSpPr>
        <p:spPr>
          <a:xfrm>
            <a:off x="7232340" y="1799813"/>
            <a:ext cx="1422896" cy="6210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Share </a:t>
            </a:r>
            <a:r>
              <a:rPr lang="de-DE" sz="1100" b="1" dirty="0" err="1" smtClean="0"/>
              <a:t>or</a:t>
            </a:r>
            <a:r>
              <a:rPr lang="de-DE" sz="1100" b="1" dirty="0" smtClean="0"/>
              <a:t> </a:t>
            </a:r>
            <a:br>
              <a:rPr lang="de-DE" sz="1100" b="1" dirty="0" smtClean="0"/>
            </a:br>
            <a:r>
              <a:rPr lang="de-DE" sz="1100" b="1" dirty="0" smtClean="0"/>
              <a:t>File System</a:t>
            </a:r>
            <a:endParaRPr lang="de-DE" sz="1100" b="1" dirty="0"/>
          </a:p>
        </p:txBody>
      </p:sp>
      <p:cxnSp>
        <p:nvCxnSpPr>
          <p:cNvPr id="48" name="Gewinkelte Verbindung 47"/>
          <p:cNvCxnSpPr>
            <a:stCxn id="45" idx="0"/>
            <a:endCxn id="46" idx="0"/>
          </p:cNvCxnSpPr>
          <p:nvPr/>
        </p:nvCxnSpPr>
        <p:spPr>
          <a:xfrm rot="5400000" flipH="1" flipV="1">
            <a:off x="6316453" y="229920"/>
            <a:ext cx="57441" cy="3197229"/>
          </a:xfrm>
          <a:prstGeom prst="bentConnector3">
            <a:avLst>
              <a:gd name="adj1" fmla="val 497974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winkelte Verbindung 48"/>
          <p:cNvCxnSpPr/>
          <p:nvPr/>
        </p:nvCxnSpPr>
        <p:spPr>
          <a:xfrm rot="16200000" flipH="1">
            <a:off x="6053471" y="1277938"/>
            <a:ext cx="316603" cy="2810425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3458666" y="4805885"/>
            <a:ext cx="1260034" cy="0"/>
          </a:xfrm>
          <a:prstGeom prst="line">
            <a:avLst/>
          </a:prstGeom>
          <a:ln w="508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4718700" y="4805885"/>
            <a:ext cx="1260034" cy="0"/>
          </a:xfrm>
          <a:prstGeom prst="line">
            <a:avLst/>
          </a:prstGeom>
          <a:ln w="508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Inhaltsplatzhalter 3"/>
          <p:cNvSpPr>
            <a:spLocks noGrp="1"/>
          </p:cNvSpPr>
          <p:nvPr>
            <p:ph sz="quarter" idx="11"/>
          </p:nvPr>
        </p:nvSpPr>
        <p:spPr>
          <a:xfrm>
            <a:off x="180000" y="1508400"/>
            <a:ext cx="1512000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 marL="0" indent="0" defTabSz="268024"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Master/Agent</a:t>
            </a:r>
            <a:br>
              <a:rPr lang="en-US" altLang="de-DE" sz="1000" b="1" dirty="0" smtClean="0"/>
            </a:br>
            <a:r>
              <a:rPr lang="en-US" altLang="de-DE" sz="1000" b="1" dirty="0" smtClean="0"/>
              <a:t>Active Cluster</a:t>
            </a:r>
          </a:p>
          <a:p>
            <a:pPr marL="84787" indent="-84787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JobScheduler Cluster members use the same database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JobScheduler Cluster members share the workload of jobs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All instances operate in active mode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All Cluster instances use Agents to execute jobs on remote servers</a:t>
            </a:r>
          </a:p>
          <a:p>
            <a:pPr marL="84787" indent="-84787" defTabSz="268024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endParaRPr lang="en-US" altLang="de-DE" sz="1000" dirty="0" smtClean="0"/>
          </a:p>
          <a:p>
            <a:pPr marL="0" indent="0" defTabSz="268024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Supervisor JobScheduler</a:t>
            </a:r>
          </a:p>
          <a:p>
            <a:pPr marL="84787" indent="-84787" defTabSz="268024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Distribute configuration to Cluster JobScheduler instances</a:t>
            </a:r>
          </a:p>
          <a:p>
            <a:pPr defTabSz="268024">
              <a:spcBef>
                <a:spcPts val="177"/>
              </a:spcBef>
              <a:buClr>
                <a:srgbClr val="C00000"/>
              </a:buClr>
              <a:buSzPct val="100000"/>
            </a:pPr>
            <a:endParaRPr lang="en-US" altLang="de-DE" sz="1000" dirty="0"/>
          </a:p>
        </p:txBody>
      </p:sp>
    </p:spTree>
    <p:extLst>
      <p:ext uri="{BB962C8B-B14F-4D97-AF65-F5344CB8AC3E}">
        <p14:creationId xmlns="" xmlns:p14="http://schemas.microsoft.com/office/powerpoint/2010/main" val="14636686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JobScheduler in a Nutshell</a:t>
            </a:r>
            <a:endParaRPr lang="en-US" sz="1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Open Source JobScheduler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35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2" name="Inhaltsplatzhalter 9"/>
          <p:cNvSpPr txBox="1">
            <a:spLocks/>
          </p:cNvSpPr>
          <p:nvPr/>
        </p:nvSpPr>
        <p:spPr>
          <a:xfrm>
            <a:off x="192881" y="1844824"/>
            <a:ext cx="2800319" cy="289705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/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r>
              <a:rPr lang="de-CH" sz="1400" dirty="0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Software- und</a:t>
            </a:r>
          </a:p>
          <a:p>
            <a:pPr marL="201866" indent="-201866" defTabSz="269155">
              <a:spcBef>
                <a:spcPts val="0"/>
              </a:spcBef>
              <a:defRPr/>
            </a:pPr>
            <a:r>
              <a:rPr lang="de-CH" sz="1400" dirty="0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Organisations-</a:t>
            </a:r>
          </a:p>
          <a:p>
            <a:pPr marL="201866" indent="-201866" defTabSz="269155">
              <a:spcBef>
                <a:spcPts val="0"/>
              </a:spcBef>
              <a:defRPr/>
            </a:pPr>
            <a:r>
              <a:rPr lang="de-CH" sz="1400" dirty="0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Service GmbH</a:t>
            </a:r>
          </a:p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r>
              <a:rPr lang="de-CH" sz="1400" dirty="0" err="1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Giesebrechtstr</a:t>
            </a:r>
            <a:r>
              <a:rPr lang="de-CH" sz="1400" dirty="0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. 15</a:t>
            </a:r>
          </a:p>
          <a:p>
            <a:pPr marL="201866" indent="-201866" defTabSz="269155">
              <a:spcBef>
                <a:spcPts val="0"/>
              </a:spcBef>
              <a:defRPr/>
            </a:pPr>
            <a:r>
              <a:rPr lang="de-CH" sz="1400" dirty="0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D-10629 Berlin</a:t>
            </a:r>
          </a:p>
          <a:p>
            <a:pPr marL="201866" indent="-201866" defTabSz="269155">
              <a:spcBef>
                <a:spcPts val="0"/>
              </a:spcBef>
              <a:defRPr/>
            </a:pPr>
            <a:r>
              <a:rPr lang="de-CH" sz="1400" dirty="0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Germany</a:t>
            </a:r>
          </a:p>
          <a:p>
            <a:pPr marL="201866" indent="-201866" defTabSz="269155">
              <a:spcBef>
                <a:spcPts val="0"/>
              </a:spcBef>
              <a:defRPr/>
            </a:pPr>
            <a:endParaRPr lang="de-CH" sz="1400" dirty="0" smtClean="0">
              <a:solidFill>
                <a:srgbClr val="7FA4DD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201866" indent="-201866" defTabSz="269155">
              <a:spcBef>
                <a:spcPts val="0"/>
              </a:spcBef>
              <a:defRPr/>
            </a:pPr>
            <a:r>
              <a:rPr lang="de-CH" sz="1400" dirty="0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sales@sos-berlin.com</a:t>
            </a:r>
          </a:p>
          <a:p>
            <a:pPr marL="201866" indent="-201866" defTabSz="269155">
              <a:spcBef>
                <a:spcPts val="0"/>
              </a:spcBef>
              <a:defRPr/>
            </a:pPr>
            <a:r>
              <a:rPr lang="de-CH" sz="1400" dirty="0" smtClean="0">
                <a:solidFill>
                  <a:srgbClr val="7FA4DD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www.sos-berlin.com</a:t>
            </a:r>
            <a:endParaRPr lang="de-DE" sz="1400" dirty="0">
              <a:solidFill>
                <a:prstClr val="black"/>
              </a:solidFill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</p:txBody>
      </p:sp>
      <p:pic>
        <p:nvPicPr>
          <p:cNvPr id="13" name="Inhaltsplatzhalter 8" descr="logo-hase-orange-transparent-backgrou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  <p:sp>
        <p:nvSpPr>
          <p:cNvPr id="8" name="Inhaltsplatzhalter 11"/>
          <p:cNvSpPr txBox="1">
            <a:spLocks/>
          </p:cNvSpPr>
          <p:nvPr/>
        </p:nvSpPr>
        <p:spPr>
          <a:xfrm>
            <a:off x="2555776" y="1988840"/>
            <a:ext cx="4896545" cy="3231991"/>
          </a:xfrm>
          <a:prstGeom prst="rect">
            <a:avLst/>
          </a:prstGeom>
        </p:spPr>
        <p:txBody>
          <a:bodyPr lIns="0" tIns="0" rIns="0" bIns="0" anchor="ctr" anchorCtr="0"/>
          <a:lstStyle/>
          <a:p>
            <a:pPr marL="342843" marR="0" lvl="0" indent="-342843" algn="ctr" defTabSz="45712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07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6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A4CC"/>
                </a:solidFill>
                <a:effectLst/>
                <a:uLnTx/>
                <a:uFillTx/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Questions</a:t>
            </a:r>
            <a:r>
              <a:rPr kumimoji="0" lang="de-DE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A4CC"/>
                </a:solidFill>
                <a:effectLst/>
                <a:uLnTx/>
                <a:uFillTx/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?</a:t>
            </a:r>
          </a:p>
          <a:p>
            <a:pPr marL="342843" marR="0" lvl="0" indent="-342843" algn="ctr" defTabSz="45712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07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A4CC"/>
                </a:solidFill>
                <a:effectLst/>
                <a:uLnTx/>
                <a:uFillTx/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Comments?</a:t>
            </a:r>
          </a:p>
          <a:p>
            <a:pPr marL="342843" marR="0" lvl="0" indent="-342843" algn="ctr" defTabSz="45712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07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A4CC"/>
                </a:solidFill>
                <a:effectLst/>
                <a:uLnTx/>
                <a:uFillTx/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Feedback?</a:t>
            </a:r>
          </a:p>
          <a:p>
            <a:pPr marL="342843" marR="0" lvl="0" indent="-342843" algn="l" defTabSz="457124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107F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300" b="0" i="0" u="none" strike="noStrike" kern="1200" cap="none" spc="0" normalizeH="0" baseline="0" noProof="0" dirty="0" smtClean="0">
              <a:ln>
                <a:noFill/>
              </a:ln>
              <a:solidFill>
                <a:srgbClr val="7FA4DD"/>
              </a:solidFill>
              <a:effectLst/>
              <a:uLnTx/>
              <a:uFillTx/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  <a:p>
            <a:pPr marL="342843" marR="0" lvl="0" indent="-342843" algn="l" defTabSz="45712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07F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2300" b="1" i="0" u="none" strike="noStrike" kern="1200" cap="none" spc="0" normalizeH="0" baseline="0" noProof="0" dirty="0" smtClean="0">
              <a:ln>
                <a:noFill/>
              </a:ln>
              <a:solidFill>
                <a:srgbClr val="7FA4CC"/>
              </a:solidFill>
              <a:effectLst/>
              <a:uLnTx/>
              <a:uFillTx/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Architecture</a:t>
            </a:r>
          </a:p>
          <a:p>
            <a:pPr lvl="1"/>
            <a:r>
              <a:rPr lang="en-US" dirty="0" smtClean="0"/>
              <a:t>Components</a:t>
            </a:r>
          </a:p>
          <a:p>
            <a:pPr lvl="1"/>
            <a:r>
              <a:rPr lang="en-US" dirty="0"/>
              <a:t>Platforms</a:t>
            </a:r>
          </a:p>
          <a:p>
            <a:pPr lvl="1"/>
            <a:r>
              <a:rPr lang="en-US" dirty="0" smtClean="0"/>
              <a:t>Security</a:t>
            </a:r>
          </a:p>
          <a:p>
            <a:endParaRPr lang="en-US" sz="1000" b="1" dirty="0" smtClean="0"/>
          </a:p>
          <a:p>
            <a:r>
              <a:rPr lang="en-US" b="1" dirty="0" smtClean="0"/>
              <a:t>Use Cases</a:t>
            </a:r>
          </a:p>
          <a:p>
            <a:pPr lvl="1"/>
            <a:r>
              <a:rPr lang="en-US" dirty="0" smtClean="0"/>
              <a:t>Cross-Platform Scheduling</a:t>
            </a:r>
          </a:p>
          <a:p>
            <a:pPr lvl="1"/>
            <a:r>
              <a:rPr lang="en-US" dirty="0" smtClean="0"/>
              <a:t>File Watching</a:t>
            </a:r>
          </a:p>
          <a:p>
            <a:pPr lvl="1"/>
            <a:r>
              <a:rPr lang="en-US" dirty="0" smtClean="0"/>
              <a:t>File Transfer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b="1" dirty="0" smtClean="0"/>
              <a:t>Features</a:t>
            </a:r>
          </a:p>
          <a:p>
            <a:pPr lvl="1"/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Key Features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b="1" dirty="0" smtClean="0"/>
              <a:t>High Availability</a:t>
            </a:r>
          </a:p>
          <a:p>
            <a:pPr lvl="1"/>
            <a:r>
              <a:rPr lang="en-US" dirty="0" smtClean="0"/>
              <a:t>Agent Cluster</a:t>
            </a:r>
          </a:p>
          <a:p>
            <a:pPr lvl="1"/>
            <a:r>
              <a:rPr lang="en-US" dirty="0" smtClean="0"/>
              <a:t>Master Cluster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Topics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4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8" name="Inhaltsplatzhalter 8" descr="logo-hase-orange-transparent-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JobScheduler Master</a:t>
            </a:r>
          </a:p>
          <a:p>
            <a:pPr lvl="1"/>
            <a:r>
              <a:rPr lang="en-US" dirty="0" smtClean="0"/>
              <a:t>processes objects, such as jobs, job chains, orders and schedules</a:t>
            </a:r>
            <a:br>
              <a:rPr lang="en-US" dirty="0" smtClean="0"/>
            </a:br>
            <a:endParaRPr lang="en-US" sz="1000" dirty="0" smtClean="0"/>
          </a:p>
          <a:p>
            <a:r>
              <a:rPr lang="en-US" b="1" dirty="0" smtClean="0"/>
              <a:t>Job Scheduler Universal Agent</a:t>
            </a:r>
          </a:p>
          <a:p>
            <a:pPr lvl="1"/>
            <a:r>
              <a:rPr lang="en-US" dirty="0" smtClean="0"/>
              <a:t>execute jobs on any machines in the network</a:t>
            </a:r>
            <a:br>
              <a:rPr lang="en-US" dirty="0" smtClean="0"/>
            </a:br>
            <a:endParaRPr lang="en-US" sz="1000" dirty="0" smtClean="0"/>
          </a:p>
          <a:p>
            <a:r>
              <a:rPr lang="en-US" b="1" dirty="0" smtClean="0"/>
              <a:t>User Interfaces</a:t>
            </a:r>
          </a:p>
          <a:p>
            <a:pPr lvl="1"/>
            <a:r>
              <a:rPr lang="en-US" dirty="0" smtClean="0"/>
              <a:t>JOC Cockpit: web-based interface for operating and monitoring JobScheduler in near real-time</a:t>
            </a:r>
          </a:p>
          <a:p>
            <a:pPr lvl="1"/>
            <a:r>
              <a:rPr lang="en-US" dirty="0" smtClean="0"/>
              <a:t>JOE: graphical editor for JobScheduler objects such as jobs, job chains, orders and schedules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JobScheduler Components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5"/>
          </p:nvPr>
        </p:nvSpPr>
        <p:spPr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91386" tIns="45691" rIns="91386" bIns="45691"/>
          <a:lstStyle/>
          <a:p>
            <a:r>
              <a:rPr lang="de-DE" altLang="de-DE" b="1" dirty="0" smtClean="0"/>
              <a:t>More Information</a:t>
            </a:r>
            <a:endParaRPr lang="de-DE" altLang="de-DE" dirty="0" smtClean="0">
              <a:hlinkClick r:id="rId2" action="ppaction://hlinkfile"/>
            </a:endParaRPr>
          </a:p>
          <a:p>
            <a:pPr>
              <a:buFont typeface="Wingdings" pitchFamily="2" charset="2"/>
              <a:buChar char="§"/>
            </a:pPr>
            <a:r>
              <a:rPr lang="de-DE" altLang="de-DE" sz="1200" b="1" dirty="0" smtClean="0"/>
              <a:t> </a:t>
            </a:r>
            <a:r>
              <a:rPr lang="de-DE" altLang="de-DE" dirty="0" smtClean="0">
                <a:hlinkClick r:id="rId3"/>
              </a:rPr>
              <a:t>JobScheduler Master</a:t>
            </a:r>
            <a:endParaRPr lang="de-DE" altLang="de-DE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de-DE" altLang="de-DE" smtClean="0"/>
              <a:t> </a:t>
            </a:r>
            <a:r>
              <a:rPr lang="de-DE" altLang="de-DE" smtClean="0">
                <a:hlinkClick r:id="rId4"/>
              </a:rPr>
              <a:t>JobScheduler Universal Agent</a:t>
            </a:r>
            <a:r>
              <a:rPr lang="de-DE" altLang="de-DE" smtClean="0"/>
              <a:t/>
            </a:r>
            <a:br>
              <a:rPr lang="de-DE" altLang="de-DE" smtClean="0"/>
            </a:br>
            <a:endParaRPr lang="de-DE" altLang="de-DE" smtClean="0"/>
          </a:p>
          <a:p>
            <a:pPr>
              <a:spcBef>
                <a:spcPts val="1200"/>
              </a:spcBef>
            </a:pPr>
            <a:endParaRPr lang="de-DE" altLang="de-DE" dirty="0" smtClean="0"/>
          </a:p>
          <a:p>
            <a:pPr>
              <a:spcBef>
                <a:spcPts val="1200"/>
              </a:spcBef>
            </a:pPr>
            <a:r>
              <a:rPr lang="de-DE" altLang="de-DE" b="1" smtClean="0"/>
              <a:t>User Interfaces: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e-DE" altLang="de-DE" smtClean="0"/>
              <a:t> </a:t>
            </a:r>
            <a:r>
              <a:rPr lang="de-DE" altLang="de-DE" smtClean="0">
                <a:hlinkClick r:id="rId5"/>
              </a:rPr>
              <a:t>JOC Cockpit</a:t>
            </a:r>
            <a:endParaRPr lang="de-DE" altLang="de-DE" smtClean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e-DE" altLang="de-DE" smtClean="0"/>
              <a:t> </a:t>
            </a:r>
            <a:r>
              <a:rPr lang="de-DE" altLang="de-DE" smtClean="0">
                <a:hlinkClick r:id="rId6"/>
              </a:rPr>
              <a:t>JOE Graphical Editor</a:t>
            </a:r>
            <a:endParaRPr lang="de-DE" altLang="de-DE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de-DE" altLang="de-DE" dirty="0" smtClean="0">
              <a:hlinkClick r:id="rId2" action="ppaction://hlinkfile"/>
            </a:endParaRPr>
          </a:p>
          <a:p>
            <a:endParaRPr lang="de-DE" altLang="de-DE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5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nhaltsplatzhalter 15"/>
          <p:cNvSpPr>
            <a:spLocks noGrp="1"/>
          </p:cNvSpPr>
          <p:nvPr>
            <p:ph sz="quarter" idx="11"/>
          </p:nvPr>
        </p:nvSpPr>
        <p:spPr>
          <a:xfrm>
            <a:off x="192882" y="1508400"/>
            <a:ext cx="1656000" cy="50112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 marL="0" indent="0">
              <a:buClr>
                <a:srgbClr val="002060"/>
              </a:buClr>
              <a:buNone/>
            </a:pPr>
            <a:r>
              <a:rPr lang="en-US" altLang="de-DE" sz="1000" b="1" dirty="0" smtClean="0"/>
              <a:t>JOC Cockpit </a:t>
            </a:r>
          </a:p>
          <a:p>
            <a:pPr marL="84787" indent="-84787">
              <a:spcBef>
                <a:spcPts val="300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The JOC Cockpit is a user interface for job control with browsers</a:t>
            </a:r>
          </a:p>
          <a:p>
            <a:pPr marL="84787" indent="-84787">
              <a:spcBef>
                <a:spcPts val="177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Users access the Master using a Web Service that performs authentication and authorization – optionally against an LDAP directory</a:t>
            </a:r>
          </a:p>
          <a:p>
            <a:pPr>
              <a:spcBef>
                <a:spcPts val="1200"/>
              </a:spcBef>
              <a:buClr>
                <a:srgbClr val="002060"/>
              </a:buClr>
              <a:buSzPct val="100000"/>
              <a:buNone/>
            </a:pPr>
            <a:r>
              <a:rPr lang="en-US" altLang="de-DE" sz="1000" b="1" dirty="0" smtClean="0"/>
              <a:t>Interfaces</a:t>
            </a:r>
          </a:p>
          <a:p>
            <a:pPr marL="84787" indent="-84787">
              <a:spcBef>
                <a:spcPts val="300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The </a:t>
            </a:r>
            <a:r>
              <a:rPr lang="en-US" altLang="de-DE" sz="1000" dirty="0" err="1" smtClean="0"/>
              <a:t>PowerShell</a:t>
            </a:r>
            <a:r>
              <a:rPr lang="en-US" altLang="de-DE" sz="1000" dirty="0" smtClean="0"/>
              <a:t> Command Line Interface and External Applications use the same Web Service for access to a JobScheduler Master</a:t>
            </a:r>
          </a:p>
          <a:p>
            <a:pPr marL="84787" indent="-84787">
              <a:spcBef>
                <a:spcPts val="177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Authorization is available for individual requests to the JobScheduler Master</a:t>
            </a:r>
          </a:p>
          <a:p>
            <a:pPr>
              <a:spcBef>
                <a:spcPts val="1200"/>
              </a:spcBef>
              <a:buClr>
                <a:srgbClr val="002060"/>
              </a:buClr>
              <a:buSzPct val="100000"/>
              <a:buNone/>
            </a:pPr>
            <a:r>
              <a:rPr lang="en-US" altLang="de-DE" sz="1000" b="1" dirty="0" smtClean="0"/>
              <a:t>Master / Agent</a:t>
            </a:r>
          </a:p>
          <a:p>
            <a:pPr marL="84787" indent="-84787">
              <a:spcBef>
                <a:spcPts val="300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The JobScheduler Master executes tasks and orchestrates Agents</a:t>
            </a:r>
          </a:p>
          <a:p>
            <a:pPr marL="84787" indent="-84787">
              <a:spcBef>
                <a:spcPts val="177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Agents are deployed on top of existing servers running the programs and scripts that should be scheduled</a:t>
            </a:r>
          </a:p>
          <a:p>
            <a:pPr marL="84787" indent="-84787">
              <a:spcBef>
                <a:spcPts val="177"/>
              </a:spcBef>
              <a:buClr>
                <a:srgbClr val="002060"/>
              </a:buClr>
              <a:buSzPct val="100000"/>
            </a:pPr>
            <a:endParaRPr lang="de-DE" altLang="de-DE" sz="1000" b="1" dirty="0" smtClean="0"/>
          </a:p>
          <a:p>
            <a:pPr marL="84787" indent="-84787">
              <a:spcBef>
                <a:spcPts val="177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de-DE" altLang="de-DE" sz="1000" b="1" dirty="0" smtClean="0"/>
          </a:p>
          <a:p>
            <a:pPr marL="84787" indent="-84787">
              <a:spcBef>
                <a:spcPts val="177"/>
              </a:spcBef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de-DE" altLang="de-DE" sz="1000" b="1" dirty="0" smtClean="0"/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de-DE" altLang="de-DE" sz="1000" b="1" dirty="0" smtClean="0">
              <a:hlinkClick r:id="rId3" action="ppaction://hlinkfile"/>
            </a:endParaRPr>
          </a:p>
          <a:p>
            <a:pPr>
              <a:buClr>
                <a:srgbClr val="002060"/>
              </a:buClr>
            </a:pPr>
            <a:endParaRPr lang="de-DE" altLang="de-DE" sz="1000" b="1" dirty="0" smtClean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Architecture: Components</a:t>
            </a:r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JOC Cockpit / Web Service / Master / Agent</a:t>
            </a:r>
            <a:endParaRPr lang="en-US" dirty="0" smtClean="0"/>
          </a:p>
        </p:txBody>
      </p:sp>
      <p:sp>
        <p:nvSpPr>
          <p:cNvPr id="4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338290F6-9EEA-4939-92A4-98C369575716}" type="slidenum">
              <a:rPr lang="de-DE" smtClean="0"/>
              <a:pPr algn="l"/>
              <a:t>6</a:t>
            </a:fld>
            <a:endParaRPr lang="de-DE" dirty="0"/>
          </a:p>
        </p:txBody>
      </p:sp>
      <p:sp>
        <p:nvSpPr>
          <p:cNvPr id="98" name="Zylinder 97"/>
          <p:cNvSpPr/>
          <p:nvPr/>
        </p:nvSpPr>
        <p:spPr>
          <a:xfrm>
            <a:off x="5346606" y="5392295"/>
            <a:ext cx="714755" cy="737233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r>
              <a:rPr lang="de-DE" sz="1100" b="1" dirty="0"/>
              <a:t>Database</a:t>
            </a:r>
          </a:p>
        </p:txBody>
      </p:sp>
      <p:sp>
        <p:nvSpPr>
          <p:cNvPr id="99" name="Abgerundetes Rechteck 98"/>
          <p:cNvSpPr/>
          <p:nvPr/>
        </p:nvSpPr>
        <p:spPr>
          <a:xfrm>
            <a:off x="5148030" y="4201328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pPr eaLnBrk="1" hangingPunct="1"/>
            <a:r>
              <a:rPr lang="de-DE" sz="1100" b="1" dirty="0">
                <a:solidFill>
                  <a:prstClr val="white"/>
                </a:solidFill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</a:rPr>
            </a:br>
            <a:r>
              <a:rPr lang="de-DE" sz="1100" b="1" dirty="0">
                <a:solidFill>
                  <a:prstClr val="white"/>
                </a:solidFill>
              </a:rPr>
              <a:t>Master</a:t>
            </a:r>
          </a:p>
        </p:txBody>
      </p:sp>
      <p:sp>
        <p:nvSpPr>
          <p:cNvPr id="100" name="Abgerundetes Rechteck 99"/>
          <p:cNvSpPr/>
          <p:nvPr/>
        </p:nvSpPr>
        <p:spPr>
          <a:xfrm>
            <a:off x="7333920" y="4201328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pPr eaLnBrk="1" hangingPunct="1"/>
            <a:r>
              <a:rPr lang="de-DE" sz="1100" b="1" dirty="0">
                <a:solidFill>
                  <a:prstClr val="white"/>
                </a:solidFill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</a:rPr>
            </a:br>
            <a:r>
              <a:rPr lang="de-DE" sz="1100" b="1" dirty="0">
                <a:solidFill>
                  <a:prstClr val="white"/>
                </a:solidFill>
              </a:rPr>
              <a:t>Master</a:t>
            </a:r>
          </a:p>
        </p:txBody>
      </p:sp>
      <p:sp>
        <p:nvSpPr>
          <p:cNvPr id="101" name="Abgerundetes Rechteck 100"/>
          <p:cNvSpPr/>
          <p:nvPr/>
        </p:nvSpPr>
        <p:spPr>
          <a:xfrm>
            <a:off x="2842713" y="4201328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pPr eaLnBrk="1" hangingPunct="1"/>
            <a:r>
              <a:rPr lang="de-DE" sz="1100" b="1" dirty="0">
                <a:solidFill>
                  <a:prstClr val="white"/>
                </a:solidFill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</a:rPr>
            </a:br>
            <a:r>
              <a:rPr lang="de-DE" sz="1100" b="1" dirty="0">
                <a:solidFill>
                  <a:prstClr val="white"/>
                </a:solidFill>
              </a:rPr>
              <a:t>Master</a:t>
            </a:r>
          </a:p>
        </p:txBody>
      </p:sp>
      <p:cxnSp>
        <p:nvCxnSpPr>
          <p:cNvPr id="160" name="Gewinkelte Verbindung 159"/>
          <p:cNvCxnSpPr>
            <a:stCxn id="101" idx="2"/>
            <a:endCxn id="98" idx="2"/>
          </p:cNvCxnSpPr>
          <p:nvPr/>
        </p:nvCxnSpPr>
        <p:spPr>
          <a:xfrm rot="16200000" flipH="1">
            <a:off x="3919446" y="4333751"/>
            <a:ext cx="899014" cy="1955307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Textfeld 41"/>
          <p:cNvSpPr txBox="1"/>
          <p:nvPr/>
        </p:nvSpPr>
        <p:spPr>
          <a:xfrm>
            <a:off x="7744509" y="6216340"/>
            <a:ext cx="878596" cy="177476"/>
          </a:xfrm>
          <a:prstGeom prst="rect">
            <a:avLst/>
          </a:prstGeom>
        </p:spPr>
        <p:txBody>
          <a:bodyPr wrap="square" lIns="0" tIns="26920" rIns="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marL="124532" indent="-124532" defTabSz="166042">
              <a:spcBef>
                <a:spcPct val="20000"/>
              </a:spcBef>
            </a:pP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Database Access</a:t>
            </a:r>
          </a:p>
        </p:txBody>
      </p:sp>
      <p:sp>
        <p:nvSpPr>
          <p:cNvPr id="220" name="Textfeld 41"/>
          <p:cNvSpPr txBox="1"/>
          <p:nvPr/>
        </p:nvSpPr>
        <p:spPr>
          <a:xfrm>
            <a:off x="3477380" y="5558158"/>
            <a:ext cx="878596" cy="177476"/>
          </a:xfrm>
          <a:prstGeom prst="rect">
            <a:avLst/>
          </a:prstGeom>
        </p:spPr>
        <p:txBody>
          <a:bodyPr wrap="square" lIns="0" tIns="26920" rIns="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marL="124532" indent="-124532" algn="l" defTabSz="166042">
              <a:spcBef>
                <a:spcPct val="20000"/>
              </a:spcBef>
            </a:pP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Database Access</a:t>
            </a:r>
          </a:p>
        </p:txBody>
      </p:sp>
      <p:cxnSp>
        <p:nvCxnSpPr>
          <p:cNvPr id="21" name="Gewinkelte Verbindung 20493"/>
          <p:cNvCxnSpPr>
            <a:stCxn id="100" idx="2"/>
            <a:endCxn id="98" idx="4"/>
          </p:cNvCxnSpPr>
          <p:nvPr/>
        </p:nvCxnSpPr>
        <p:spPr>
          <a:xfrm rot="5400000">
            <a:off x="6522427" y="4400832"/>
            <a:ext cx="899014" cy="1821145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41"/>
          <p:cNvSpPr txBox="1"/>
          <p:nvPr/>
        </p:nvSpPr>
        <p:spPr>
          <a:xfrm>
            <a:off x="6995807" y="5552050"/>
            <a:ext cx="878596" cy="177476"/>
          </a:xfrm>
          <a:prstGeom prst="rect">
            <a:avLst/>
          </a:prstGeom>
        </p:spPr>
        <p:txBody>
          <a:bodyPr wrap="square" lIns="0" tIns="26920" rIns="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marL="124532" indent="-124532" defTabSz="166042">
              <a:spcBef>
                <a:spcPct val="20000"/>
              </a:spcBef>
            </a:pP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Database Access</a:t>
            </a:r>
          </a:p>
        </p:txBody>
      </p:sp>
      <p:sp>
        <p:nvSpPr>
          <p:cNvPr id="24" name="Abgerundetes Rechteck 99"/>
          <p:cNvSpPr/>
          <p:nvPr/>
        </p:nvSpPr>
        <p:spPr>
          <a:xfrm>
            <a:off x="5148030" y="1449153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JOC Cockpit</a:t>
            </a:r>
          </a:p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User Interface</a:t>
            </a:r>
          </a:p>
        </p:txBody>
      </p:sp>
      <p:cxnSp>
        <p:nvCxnSpPr>
          <p:cNvPr id="22" name="Elbow Connector 21"/>
          <p:cNvCxnSpPr>
            <a:stCxn id="12" idx="6"/>
            <a:endCxn id="98" idx="3"/>
          </p:cNvCxnSpPr>
          <p:nvPr/>
        </p:nvCxnSpPr>
        <p:spPr>
          <a:xfrm flipH="1">
            <a:off x="5703984" y="3248257"/>
            <a:ext cx="668791" cy="2881272"/>
          </a:xfrm>
          <a:prstGeom prst="bentConnector4">
            <a:avLst>
              <a:gd name="adj1" fmla="val -336590"/>
              <a:gd name="adj2" fmla="val 109731"/>
            </a:avLst>
          </a:prstGeom>
          <a:ln w="127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020460" y="2845148"/>
            <a:ext cx="1352315" cy="806217"/>
          </a:xfrm>
          <a:prstGeom prst="ellipse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 Web Service</a:t>
            </a:r>
          </a:p>
        </p:txBody>
      </p:sp>
      <p:cxnSp>
        <p:nvCxnSpPr>
          <p:cNvPr id="16" name="Gerade Verbindung mit Pfeil 15"/>
          <p:cNvCxnSpPr>
            <a:stCxn id="24" idx="2"/>
            <a:endCxn id="12" idx="0"/>
          </p:cNvCxnSpPr>
          <p:nvPr/>
        </p:nvCxnSpPr>
        <p:spPr>
          <a:xfrm>
            <a:off x="5696617" y="2109723"/>
            <a:ext cx="1" cy="73542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99" idx="2"/>
            <a:endCxn id="98" idx="1"/>
          </p:cNvCxnSpPr>
          <p:nvPr/>
        </p:nvCxnSpPr>
        <p:spPr>
          <a:xfrm>
            <a:off x="5696617" y="4861898"/>
            <a:ext cx="7367" cy="53039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feld 41"/>
          <p:cNvSpPr txBox="1"/>
          <p:nvPr/>
        </p:nvSpPr>
        <p:spPr>
          <a:xfrm>
            <a:off x="3048915" y="3046193"/>
            <a:ext cx="1926583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Authentication and </a:t>
            </a:r>
            <a:r>
              <a:rPr lang="de-DE" sz="800" dirty="0" err="1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Authorization</a:t>
            </a:r>
            <a:endParaRPr lang="de-DE" sz="800" dirty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08" name="Zylinder 107"/>
          <p:cNvSpPr/>
          <p:nvPr/>
        </p:nvSpPr>
        <p:spPr>
          <a:xfrm>
            <a:off x="2176497" y="2879924"/>
            <a:ext cx="715296" cy="736665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r>
              <a:rPr lang="de-DE" sz="1100" b="1" dirty="0" err="1" smtClean="0"/>
              <a:t>LDAP</a:t>
            </a:r>
          </a:p>
          <a:p>
            <a:r>
              <a:rPr lang="de-DE" sz="1100" b="1" dirty="0" err="1" smtClean="0"/>
              <a:t>Directory</a:t>
            </a:r>
          </a:p>
        </p:txBody>
      </p:sp>
      <p:cxnSp>
        <p:nvCxnSpPr>
          <p:cNvPr id="102" name="Gerade Verbindung mit Pfeil 101"/>
          <p:cNvCxnSpPr>
            <a:stCxn id="12" idx="2"/>
            <a:endCxn id="108" idx="4"/>
          </p:cNvCxnSpPr>
          <p:nvPr/>
        </p:nvCxnSpPr>
        <p:spPr>
          <a:xfrm flipH="1">
            <a:off x="2891793" y="3248257"/>
            <a:ext cx="2128667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7214936" y="2247740"/>
            <a:ext cx="1245496" cy="57631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err="1" smtClean="0">
                <a:sym typeface="Gill Sans" pitchFamily="-109" charset="0"/>
              </a:rPr>
              <a:t>External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Applications</a:t>
            </a:r>
          </a:p>
        </p:txBody>
      </p:sp>
      <p:cxnSp>
        <p:nvCxnSpPr>
          <p:cNvPr id="117" name="Gewinkelte Verbindung 116"/>
          <p:cNvCxnSpPr>
            <a:stCxn id="113" idx="2"/>
            <a:endCxn id="12" idx="7"/>
          </p:cNvCxnSpPr>
          <p:nvPr/>
        </p:nvCxnSpPr>
        <p:spPr>
          <a:xfrm rot="10800000" flipV="1">
            <a:off x="6174734" y="2535898"/>
            <a:ext cx="1040203" cy="427317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:\backup\sales\SOS-Web-Site\2016-JOE-Cockpit\us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0660" y="1550455"/>
            <a:ext cx="341278" cy="457967"/>
          </a:xfrm>
          <a:prstGeom prst="rect">
            <a:avLst/>
          </a:prstGeom>
          <a:noFill/>
        </p:spPr>
      </p:pic>
      <p:grpSp>
        <p:nvGrpSpPr>
          <p:cNvPr id="87" name="Gruppieren 86"/>
          <p:cNvGrpSpPr/>
          <p:nvPr/>
        </p:nvGrpSpPr>
        <p:grpSpPr>
          <a:xfrm>
            <a:off x="6554488" y="4778265"/>
            <a:ext cx="725399" cy="445814"/>
            <a:chOff x="4444610" y="8136336"/>
            <a:chExt cx="1289724" cy="709690"/>
          </a:xfrm>
        </p:grpSpPr>
        <p:sp>
          <p:nvSpPr>
            <p:cNvPr id="86" name="Abgerundetes Rechteck 85"/>
            <p:cNvSpPr/>
            <p:nvPr/>
          </p:nvSpPr>
          <p:spPr>
            <a:xfrm>
              <a:off x="4649325" y="8136336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endParaRPr lang="de-DE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4551517" y="8229600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endParaRPr lang="de-DE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85" name="Abgerundetes Rechteck 84"/>
            <p:cNvSpPr/>
            <p:nvPr/>
          </p:nvSpPr>
          <p:spPr>
            <a:xfrm>
              <a:off x="4444610" y="8327411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r>
                <a:rPr lang="de-DE" sz="1100" b="1" dirty="0" err="1">
                  <a:solidFill>
                    <a:prstClr val="white"/>
                  </a:solidFill>
                </a:rPr>
                <a:t>Agents</a:t>
              </a:r>
              <a:r>
                <a:rPr lang="de-DE" sz="1100" b="1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grpSp>
        <p:nvGrpSpPr>
          <p:cNvPr id="88" name="Gruppieren 87"/>
          <p:cNvGrpSpPr/>
          <p:nvPr/>
        </p:nvGrpSpPr>
        <p:grpSpPr>
          <a:xfrm>
            <a:off x="4286647" y="4779695"/>
            <a:ext cx="725399" cy="445814"/>
            <a:chOff x="4444610" y="8136336"/>
            <a:chExt cx="1289724" cy="709690"/>
          </a:xfrm>
        </p:grpSpPr>
        <p:sp>
          <p:nvSpPr>
            <p:cNvPr id="89" name="Abgerundetes Rechteck 88"/>
            <p:cNvSpPr/>
            <p:nvPr/>
          </p:nvSpPr>
          <p:spPr>
            <a:xfrm>
              <a:off x="4649325" y="8136336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endParaRPr lang="de-DE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4551517" y="8229600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endParaRPr lang="de-DE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4444610" y="8327411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r>
                <a:rPr lang="de-DE" sz="1100" b="1" dirty="0" err="1">
                  <a:solidFill>
                    <a:prstClr val="white"/>
                  </a:solidFill>
                </a:rPr>
                <a:t>Agents</a:t>
              </a:r>
              <a:r>
                <a:rPr lang="de-DE" sz="1100" b="1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2058925" y="4777933"/>
            <a:ext cx="725399" cy="445814"/>
            <a:chOff x="4444610" y="8136336"/>
            <a:chExt cx="1289724" cy="709690"/>
          </a:xfrm>
        </p:grpSpPr>
        <p:sp>
          <p:nvSpPr>
            <p:cNvPr id="94" name="Abgerundetes Rechteck 93"/>
            <p:cNvSpPr/>
            <p:nvPr/>
          </p:nvSpPr>
          <p:spPr>
            <a:xfrm>
              <a:off x="4649325" y="8136336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endParaRPr lang="de-DE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95" name="Abgerundetes Rechteck 94"/>
            <p:cNvSpPr/>
            <p:nvPr/>
          </p:nvSpPr>
          <p:spPr>
            <a:xfrm>
              <a:off x="4551517" y="8229600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endParaRPr lang="de-DE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97" name="Abgerundetes Rechteck 96"/>
            <p:cNvSpPr/>
            <p:nvPr/>
          </p:nvSpPr>
          <p:spPr>
            <a:xfrm>
              <a:off x="4444610" y="8327411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26909" rIns="0" bIns="26909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pPr eaLnBrk="1" hangingPunct="1"/>
              <a:r>
                <a:rPr lang="de-DE" sz="1100" b="1" dirty="0" err="1">
                  <a:solidFill>
                    <a:prstClr val="white"/>
                  </a:solidFill>
                </a:rPr>
                <a:t>Agents</a:t>
              </a:r>
              <a:r>
                <a:rPr lang="de-DE" sz="1100" b="1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cxnSp>
        <p:nvCxnSpPr>
          <p:cNvPr id="105" name="Gewinkelte Verbindung 104"/>
          <p:cNvCxnSpPr>
            <a:stCxn id="101" idx="1"/>
            <a:endCxn id="94" idx="0"/>
          </p:cNvCxnSpPr>
          <p:nvPr/>
        </p:nvCxnSpPr>
        <p:spPr>
          <a:xfrm rot="10800000" flipV="1">
            <a:off x="2479196" y="4531613"/>
            <a:ext cx="363518" cy="246321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winkelte Verbindung 104"/>
          <p:cNvCxnSpPr>
            <a:stCxn id="99" idx="1"/>
            <a:endCxn id="89" idx="0"/>
          </p:cNvCxnSpPr>
          <p:nvPr/>
        </p:nvCxnSpPr>
        <p:spPr>
          <a:xfrm rot="10800000" flipV="1">
            <a:off x="4706918" y="4531613"/>
            <a:ext cx="441113" cy="248082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Gewinkelte Verbindung 104"/>
          <p:cNvCxnSpPr>
            <a:stCxn id="100" idx="1"/>
            <a:endCxn id="86" idx="0"/>
          </p:cNvCxnSpPr>
          <p:nvPr/>
        </p:nvCxnSpPr>
        <p:spPr>
          <a:xfrm rot="10800000" flipV="1">
            <a:off x="6974758" y="4531612"/>
            <a:ext cx="359162" cy="246653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Gewinkelte Verbindung 127"/>
          <p:cNvCxnSpPr>
            <a:stCxn id="101" idx="0"/>
            <a:endCxn id="100" idx="0"/>
          </p:cNvCxnSpPr>
          <p:nvPr/>
        </p:nvCxnSpPr>
        <p:spPr>
          <a:xfrm rot="5400000" flipH="1" flipV="1">
            <a:off x="5636485" y="1955724"/>
            <a:ext cx="7978" cy="4491208"/>
          </a:xfrm>
          <a:prstGeom prst="bentConnector3">
            <a:avLst>
              <a:gd name="adj1" fmla="val 3057142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/>
          <p:cNvCxnSpPr>
            <a:stCxn id="12" idx="4"/>
            <a:endCxn id="99" idx="0"/>
          </p:cNvCxnSpPr>
          <p:nvPr/>
        </p:nvCxnSpPr>
        <p:spPr>
          <a:xfrm flipH="1">
            <a:off x="5696617" y="3651365"/>
            <a:ext cx="1" cy="54996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026" idx="3"/>
            <a:endCxn id="24" idx="1"/>
          </p:cNvCxnSpPr>
          <p:nvPr/>
        </p:nvCxnSpPr>
        <p:spPr>
          <a:xfrm flipV="1">
            <a:off x="3561939" y="1779438"/>
            <a:ext cx="1586092" cy="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41"/>
          <p:cNvSpPr txBox="1"/>
          <p:nvPr/>
        </p:nvSpPr>
        <p:spPr>
          <a:xfrm>
            <a:off x="5931591" y="2355983"/>
            <a:ext cx="1305119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r" defTabSz="166042">
              <a:spcBef>
                <a:spcPct val="20000"/>
              </a:spcBef>
            </a:pPr>
            <a:r>
              <a:rPr lang="de-DE" sz="800" dirty="0" err="1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Programming</a:t>
            </a: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Interface</a:t>
            </a:r>
          </a:p>
        </p:txBody>
      </p:sp>
      <p:sp>
        <p:nvSpPr>
          <p:cNvPr id="71" name="Textfeld 41"/>
          <p:cNvSpPr txBox="1"/>
          <p:nvPr/>
        </p:nvSpPr>
        <p:spPr>
          <a:xfrm>
            <a:off x="3563888" y="1586924"/>
            <a:ext cx="1468543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r" defTabSz="166042">
              <a:spcBef>
                <a:spcPct val="20000"/>
              </a:spcBef>
            </a:pP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User Interface </a:t>
            </a:r>
            <a:r>
              <a:rPr lang="de-DE" sz="800" dirty="0" err="1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for</a:t>
            </a: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job</a:t>
            </a: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control</a:t>
            </a:r>
            <a:endParaRPr lang="de-DE" sz="800" dirty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3236142" y="2303607"/>
            <a:ext cx="1110234" cy="576318"/>
          </a:xfrm>
          <a:prstGeom prst="ellipse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PowerShell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CLI</a:t>
            </a:r>
          </a:p>
        </p:txBody>
      </p:sp>
      <p:cxnSp>
        <p:nvCxnSpPr>
          <p:cNvPr id="48" name="Gewinkelte Verbindung 47"/>
          <p:cNvCxnSpPr>
            <a:stCxn id="47" idx="6"/>
            <a:endCxn id="12" idx="1"/>
          </p:cNvCxnSpPr>
          <p:nvPr/>
        </p:nvCxnSpPr>
        <p:spPr>
          <a:xfrm>
            <a:off x="4346376" y="2591766"/>
            <a:ext cx="872125" cy="371450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41"/>
          <p:cNvSpPr txBox="1"/>
          <p:nvPr/>
        </p:nvSpPr>
        <p:spPr>
          <a:xfrm>
            <a:off x="4369051" y="2380765"/>
            <a:ext cx="1305119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Scripting Interface</a:t>
            </a:r>
          </a:p>
        </p:txBody>
      </p:sp>
    </p:spTree>
    <p:extLst>
      <p:ext uri="{BB962C8B-B14F-4D97-AF65-F5344CB8AC3E}">
        <p14:creationId xmlns="" xmlns:p14="http://schemas.microsoft.com/office/powerpoint/2010/main" val="20154919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/>
              <a:t>Supported Platforms and Databases</a:t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JOC Cockpit &amp; Web Service</a:t>
            </a:r>
          </a:p>
          <a:p>
            <a:pPr lvl="2"/>
            <a:r>
              <a:rPr lang="en-US" dirty="0" smtClean="0"/>
              <a:t>Windows and Linux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b="1" dirty="0" smtClean="0"/>
              <a:t>JobScheduler Master</a:t>
            </a:r>
          </a:p>
          <a:p>
            <a:pPr lvl="2"/>
            <a:r>
              <a:rPr lang="en-US" dirty="0" smtClean="0"/>
              <a:t>Windows and Linux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b="1" dirty="0" smtClean="0"/>
              <a:t>JobScheduler Universal Agent</a:t>
            </a:r>
          </a:p>
          <a:p>
            <a:pPr lvl="2"/>
            <a:r>
              <a:rPr lang="en-US" dirty="0" smtClean="0"/>
              <a:t>Windows and Linux</a:t>
            </a:r>
          </a:p>
          <a:p>
            <a:pPr lvl="2"/>
            <a:r>
              <a:rPr lang="en-US" dirty="0" smtClean="0"/>
              <a:t>Solaris, AIX, HP-UX, Mac OS</a:t>
            </a:r>
          </a:p>
          <a:p>
            <a:pPr lvl="2"/>
            <a:r>
              <a:rPr lang="en-US" dirty="0" smtClean="0"/>
              <a:t>and any other platform that supports a Java Virtual Machine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b="1" dirty="0" smtClean="0"/>
              <a:t>Databases</a:t>
            </a:r>
          </a:p>
          <a:p>
            <a:pPr lvl="2"/>
            <a:r>
              <a:rPr lang="en-US" dirty="0" smtClean="0"/>
              <a:t>Oracle, SQL Server</a:t>
            </a:r>
          </a:p>
          <a:p>
            <a:pPr lvl="2"/>
            <a:r>
              <a:rPr lang="en-US" dirty="0" err="1" smtClean="0"/>
              <a:t>MariaDB</a:t>
            </a:r>
            <a:r>
              <a:rPr lang="en-US" dirty="0" smtClean="0"/>
              <a:t>, </a:t>
            </a:r>
            <a:r>
              <a:rPr lang="en-US" dirty="0" err="1" smtClean="0"/>
              <a:t>MySQL</a:t>
            </a:r>
            <a:r>
              <a:rPr lang="en-US" dirty="0" smtClean="0"/>
              <a:t> and </a:t>
            </a:r>
            <a:r>
              <a:rPr lang="en-US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r>
              <a:rPr lang="de-DE" dirty="0" smtClean="0"/>
              <a:t>: Platforms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Platforms and Databases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7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pic>
        <p:nvPicPr>
          <p:cNvPr id="9" name="Inhaltsplatzhalter 8" descr="logo-hase-orange-transparent-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5" y="6093296"/>
            <a:ext cx="975333" cy="455513"/>
          </a:xfrm>
          <a:prstGeom prst="rect">
            <a:avLst/>
          </a:prstGeom>
        </p:spPr>
      </p:pic>
      <p:sp>
        <p:nvSpPr>
          <p:cNvPr id="8" name="Inhaltsplatzhalter 15"/>
          <p:cNvSpPr txBox="1">
            <a:spLocks/>
          </p:cNvSpPr>
          <p:nvPr/>
        </p:nvSpPr>
        <p:spPr>
          <a:xfrm>
            <a:off x="251520" y="1508400"/>
            <a:ext cx="1507184" cy="5025600"/>
          </a:xfrm>
          <a:prstGeom prst="rect">
            <a:avLst/>
          </a:prstGeo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36000" rIns="72000" bIns="36000"/>
          <a:lstStyle/>
          <a:p>
            <a:pPr marR="0" lvl="0" defTabSz="268103" latinLnBrk="0">
              <a:lnSpc>
                <a:spcPct val="100000"/>
              </a:lnSpc>
              <a:spcBef>
                <a:spcPts val="1354"/>
              </a:spcBef>
              <a:buClr>
                <a:srgbClr val="00206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de-DE" sz="1000" b="1" dirty="0" smtClean="0"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More</a:t>
            </a:r>
            <a:r>
              <a:rPr lang="en-US" altLang="de-DE" sz="1200" b="1" dirty="0" smtClean="0"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 </a:t>
            </a:r>
            <a:r>
              <a:rPr lang="en-US" altLang="de-DE" sz="1000" b="1" dirty="0" smtClean="0">
                <a:latin typeface="Arial" pitchFamily="34" charset="0"/>
                <a:ea typeface="ヒラギノ角ゴ Pro W3" pitchFamily="-109" charset="-128"/>
                <a:cs typeface="Arial" pitchFamily="34" charset="0"/>
              </a:rPr>
              <a:t>Information</a:t>
            </a:r>
            <a:endParaRPr lang="en-US" altLang="de-DE" sz="1000" dirty="0" smtClean="0">
              <a:latin typeface="Arial" pitchFamily="34" charset="0"/>
              <a:ea typeface="ヒラギノ角ゴ Pro W3" pitchFamily="-109" charset="-128"/>
              <a:cs typeface="Arial" pitchFamily="34" charset="0"/>
              <a:hlinkClick r:id="rId3" action="ppaction://hlinkfile"/>
            </a:endParaRPr>
          </a:p>
          <a:p>
            <a:pPr defTabSz="268103">
              <a:spcBef>
                <a:spcPts val="1354"/>
              </a:spcBef>
              <a:buClr>
                <a:srgbClr val="002060"/>
              </a:buClr>
              <a:buFont typeface="Wingdings" pitchFamily="2" charset="2"/>
              <a:buChar char="§"/>
            </a:pPr>
            <a:r>
              <a:rPr lang="en-US" altLang="de-DE" sz="1200" b="1" dirty="0" smtClean="0"/>
              <a:t> </a:t>
            </a:r>
            <a:r>
              <a:rPr lang="en-US" altLang="de-DE" sz="1000" dirty="0" smtClean="0">
                <a:hlinkClick r:id="rId4"/>
              </a:rPr>
              <a:t>Supported Platforms</a:t>
            </a:r>
            <a:endParaRPr lang="en-US" altLang="de-DE" sz="1000" dirty="0" smtClean="0"/>
          </a:p>
          <a:p>
            <a:pPr defTabSz="268103"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§"/>
            </a:pPr>
            <a:r>
              <a:rPr lang="en-US" altLang="de-DE" sz="1200" b="1" dirty="0" smtClean="0"/>
              <a:t> </a:t>
            </a:r>
            <a:r>
              <a:rPr lang="en-US" altLang="de-DE" sz="1000" dirty="0" smtClean="0">
                <a:hlinkClick r:id="rId5"/>
              </a:rPr>
              <a:t>Supported Databases</a:t>
            </a:r>
            <a:endParaRPr lang="en-US" altLang="de-DE" sz="1000" dirty="0" smtClean="0"/>
          </a:p>
          <a:p>
            <a:pPr defTabSz="268103">
              <a:spcBef>
                <a:spcPts val="1354"/>
              </a:spcBef>
              <a:buClr>
                <a:srgbClr val="002060"/>
              </a:buClr>
              <a:buFont typeface="Wingdings" pitchFamily="2" charset="2"/>
              <a:buChar char="§"/>
            </a:pPr>
            <a:endParaRPr lang="en-US" altLang="de-DE" sz="1000" dirty="0" smtClean="0"/>
          </a:p>
          <a:p>
            <a:pPr defTabSz="268103">
              <a:spcBef>
                <a:spcPts val="1354"/>
              </a:spcBef>
              <a:buClr>
                <a:srgbClr val="002060"/>
              </a:buClr>
            </a:pPr>
            <a:endParaRPr lang="en-US" altLang="de-DE" sz="1000" dirty="0" smtClean="0"/>
          </a:p>
          <a:p>
            <a:pPr marR="0" lvl="0" defTabSz="268103" latinLnBrk="0">
              <a:lnSpc>
                <a:spcPct val="100000"/>
              </a:lnSpc>
              <a:spcBef>
                <a:spcPts val="1354"/>
              </a:spcBef>
              <a:buClr>
                <a:srgbClr val="002060"/>
              </a:buClr>
              <a:buSzTx/>
              <a:buFont typeface="Wingdings" pitchFamily="2" charset="2"/>
              <a:buChar char="§"/>
              <a:tabLst/>
              <a:defRPr/>
            </a:pPr>
            <a:endParaRPr lang="en-US" altLang="de-DE" sz="1000" dirty="0" smtClean="0">
              <a:latin typeface="Arial" pitchFamily="34" charset="0"/>
              <a:ea typeface="ヒラギノ角ゴ Pro W3" pitchFamily="-109" charset="-128"/>
              <a:cs typeface="Arial" pitchFamily="34" charset="0"/>
              <a:hlinkClick r:id="rId3" action="ppaction://hlinkfile"/>
            </a:endParaRPr>
          </a:p>
          <a:p>
            <a:pPr marR="0" lvl="0" defTabSz="268103" latinLnBrk="0">
              <a:lnSpc>
                <a:spcPct val="100000"/>
              </a:lnSpc>
              <a:spcBef>
                <a:spcPts val="1354"/>
              </a:spcBef>
              <a:buClr>
                <a:srgbClr val="002060"/>
              </a:buClr>
              <a:buSzTx/>
              <a:buFont typeface="Wingdings" pitchFamily="2" charset="2"/>
              <a:buNone/>
              <a:tabLst/>
              <a:defRPr/>
            </a:pPr>
            <a:endParaRPr lang="en-US" altLang="de-DE" sz="1200" b="1" dirty="0">
              <a:latin typeface="Arial" pitchFamily="34" charset="0"/>
              <a:ea typeface="ヒラギノ角ゴ Pro W3" pitchFamily="-109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bgerundetes Rechteck 51"/>
          <p:cNvSpPr/>
          <p:nvPr/>
        </p:nvSpPr>
        <p:spPr>
          <a:xfrm>
            <a:off x="3755884" y="4934815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Agent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 smtClean="0">
                <a:solidFill>
                  <a:prstClr val="white"/>
                </a:solidFill>
                <a:sym typeface="Gill Sans" pitchFamily="-109" charset="0"/>
              </a:rPr>
              <a:t>Linux</a:t>
            </a:r>
            <a:endParaRPr lang="de-DE" sz="1100" b="1" dirty="0">
              <a:solidFill>
                <a:prstClr val="white"/>
              </a:solidFill>
              <a:sym typeface="Gill Sans" pitchFamily="-109" charset="0"/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2495850" y="4934815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ym typeface="Gill Sans" pitchFamily="-109" charset="0"/>
              </a:rPr>
              <a:t>Agent</a:t>
            </a:r>
            <a:br>
              <a:rPr lang="de-DE" sz="1100" b="1" dirty="0">
                <a:sym typeface="Gill Sans" pitchFamily="-109" charset="0"/>
              </a:rPr>
            </a:br>
            <a:r>
              <a:rPr lang="de-DE" sz="1100" b="1" dirty="0">
                <a:sym typeface="Gill Sans" pitchFamily="-109" charset="0"/>
              </a:rPr>
              <a:t>Windows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altLang="de-DE" sz="10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Architecture: Platforms</a:t>
            </a:r>
            <a:endParaRPr lang="en-US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Supported Platforms</a:t>
            </a:r>
            <a:endParaRPr lang="en-US"/>
          </a:p>
        </p:txBody>
      </p:sp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179512" y="1484784"/>
            <a:ext cx="1507184" cy="5026075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91386" tIns="45691" rIns="91386" bIns="45691"/>
          <a:lstStyle/>
          <a:p>
            <a:r>
              <a:rPr lang="en-US" altLang="de-DE" sz="1000" b="1" dirty="0" smtClean="0">
                <a:latin typeface="Arial" charset="0"/>
                <a:ea typeface="+mn-ea"/>
                <a:cs typeface="+mn-cs"/>
              </a:rPr>
              <a:t>Cockpit / Web Service</a:t>
            </a:r>
          </a:p>
          <a:p>
            <a:pPr marL="84752" indent="-84752"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The JOC Cockpit and </a:t>
            </a:r>
            <a:br>
              <a:rPr lang="en-US" altLang="de-DE" sz="1000" dirty="0" smtClean="0">
                <a:latin typeface="Arial" charset="0"/>
                <a:ea typeface="+mn-ea"/>
                <a:cs typeface="+mn-cs"/>
              </a:rPr>
            </a:b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REST Web Service are </a:t>
            </a:r>
            <a:br>
              <a:rPr lang="en-US" altLang="de-DE" sz="1000" dirty="0" smtClean="0">
                <a:latin typeface="Arial" charset="0"/>
                <a:ea typeface="+mn-ea"/>
                <a:cs typeface="+mn-cs"/>
              </a:rPr>
            </a:b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available for Windows </a:t>
            </a:r>
            <a:br>
              <a:rPr lang="en-US" altLang="de-DE" sz="1000" dirty="0" smtClean="0">
                <a:latin typeface="Arial" charset="0"/>
                <a:ea typeface="+mn-ea"/>
                <a:cs typeface="+mn-cs"/>
              </a:rPr>
            </a:b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and Linux</a:t>
            </a:r>
          </a:p>
          <a:p>
            <a:pPr>
              <a:spcBef>
                <a:spcPts val="1200"/>
              </a:spcBef>
            </a:pPr>
            <a:r>
              <a:rPr lang="en-US" altLang="de-DE" sz="1000" b="1" dirty="0" smtClean="0">
                <a:latin typeface="Arial" charset="0"/>
                <a:ea typeface="+mn-ea"/>
                <a:cs typeface="+mn-cs"/>
              </a:rPr>
              <a:t>Master / Agent</a:t>
            </a:r>
          </a:p>
          <a:p>
            <a:pPr marL="84752" indent="-84752"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+mn-lt"/>
                <a:ea typeface="+mn-ea"/>
                <a:cs typeface="+mn-cs"/>
              </a:rPr>
              <a:t>JobScheduler Master </a:t>
            </a:r>
            <a:br>
              <a:rPr lang="en-US" altLang="de-DE" sz="1000" dirty="0" smtClean="0">
                <a:latin typeface="+mn-lt"/>
                <a:ea typeface="+mn-ea"/>
                <a:cs typeface="+mn-cs"/>
              </a:rPr>
            </a:br>
            <a:r>
              <a:rPr lang="en-US" altLang="de-DE" sz="1000" dirty="0" smtClean="0">
                <a:latin typeface="+mn-lt"/>
                <a:ea typeface="+mn-ea"/>
                <a:cs typeface="+mn-cs"/>
              </a:rPr>
              <a:t>is available for Windows </a:t>
            </a:r>
            <a:br>
              <a:rPr lang="en-US" altLang="de-DE" sz="1000" dirty="0" smtClean="0">
                <a:latin typeface="+mn-lt"/>
                <a:ea typeface="+mn-ea"/>
                <a:cs typeface="+mn-cs"/>
              </a:rPr>
            </a:br>
            <a:r>
              <a:rPr lang="en-US" altLang="de-DE" sz="1000" dirty="0" smtClean="0">
                <a:latin typeface="+mn-lt"/>
                <a:ea typeface="+mn-ea"/>
                <a:cs typeface="+mn-cs"/>
              </a:rPr>
              <a:t>and Linux</a:t>
            </a:r>
          </a:p>
          <a:p>
            <a:pPr marL="84752" indent="-84752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+mn-lt"/>
                <a:ea typeface="+mn-ea"/>
                <a:cs typeface="+mn-cs"/>
              </a:rPr>
              <a:t>JobScheduler Agents </a:t>
            </a:r>
            <a:br>
              <a:rPr lang="en-US" altLang="de-DE" sz="1000" dirty="0" smtClean="0">
                <a:latin typeface="+mn-lt"/>
                <a:ea typeface="+mn-ea"/>
                <a:cs typeface="+mn-cs"/>
              </a:rPr>
            </a:br>
            <a:r>
              <a:rPr lang="en-US" altLang="de-DE" sz="1000" dirty="0" smtClean="0">
                <a:latin typeface="+mn-lt"/>
                <a:ea typeface="+mn-ea"/>
                <a:cs typeface="+mn-cs"/>
              </a:rPr>
              <a:t>are available for any </a:t>
            </a:r>
            <a:br>
              <a:rPr lang="en-US" altLang="de-DE" sz="1000" dirty="0" smtClean="0">
                <a:latin typeface="+mn-lt"/>
                <a:ea typeface="+mn-ea"/>
                <a:cs typeface="+mn-cs"/>
              </a:rPr>
            </a:br>
            <a:r>
              <a:rPr lang="en-US" altLang="de-DE" sz="1000" dirty="0" smtClean="0">
                <a:latin typeface="+mn-lt"/>
                <a:ea typeface="+mn-ea"/>
                <a:cs typeface="+mn-cs"/>
              </a:rPr>
              <a:t>platform that supports </a:t>
            </a:r>
            <a:br>
              <a:rPr lang="en-US" altLang="de-DE" sz="1000" dirty="0" smtClean="0">
                <a:latin typeface="+mn-lt"/>
                <a:ea typeface="+mn-ea"/>
                <a:cs typeface="+mn-cs"/>
              </a:rPr>
            </a:br>
            <a:r>
              <a:rPr lang="en-US" altLang="de-DE" sz="1000" dirty="0" smtClean="0">
                <a:latin typeface="+mn-lt"/>
                <a:ea typeface="+mn-ea"/>
                <a:cs typeface="+mn-cs"/>
              </a:rPr>
              <a:t>a Java Virtual Machine</a:t>
            </a:r>
            <a:endParaRPr lang="en-US" sz="1000" dirty="0" smtClean="0">
              <a:latin typeface="+mn-lt"/>
            </a:endParaRPr>
          </a:p>
          <a:p>
            <a:pPr>
              <a:spcBef>
                <a:spcPts val="1200"/>
              </a:spcBef>
              <a:buSzPct val="100000"/>
            </a:pPr>
            <a:r>
              <a:rPr lang="en-US" altLang="de-DE" sz="1000" b="1" dirty="0" smtClean="0">
                <a:latin typeface="Arial" charset="0"/>
                <a:ea typeface="+mn-ea"/>
                <a:cs typeface="+mn-cs"/>
              </a:rPr>
              <a:t>Database</a:t>
            </a:r>
          </a:p>
          <a:p>
            <a:pPr marL="84752" indent="-84752"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+mn-lt"/>
                <a:ea typeface="+mn-ea"/>
                <a:cs typeface="+mn-cs"/>
              </a:rPr>
              <a:t>The</a:t>
            </a: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 </a:t>
            </a:r>
            <a:r>
              <a:rPr lang="en-US" altLang="de-DE" sz="1000" dirty="0" smtClean="0">
                <a:latin typeface="+mn-lt"/>
                <a:ea typeface="+mn-ea"/>
                <a:cs typeface="+mn-cs"/>
              </a:rPr>
              <a:t>JobScheduler </a:t>
            </a:r>
            <a:br>
              <a:rPr lang="en-US" altLang="de-DE" sz="1000" dirty="0" smtClean="0">
                <a:latin typeface="+mn-lt"/>
                <a:ea typeface="+mn-ea"/>
                <a:cs typeface="+mn-cs"/>
              </a:rPr>
            </a:br>
            <a:r>
              <a:rPr lang="en-US" altLang="de-DE" sz="1000" dirty="0" smtClean="0">
                <a:latin typeface="+mn-lt"/>
                <a:ea typeface="+mn-ea"/>
                <a:cs typeface="+mn-cs"/>
              </a:rPr>
              <a:t>REST Web Service</a:t>
            </a: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 </a:t>
            </a:r>
            <a:br>
              <a:rPr lang="en-US" altLang="de-DE" sz="1000" dirty="0" smtClean="0">
                <a:latin typeface="Arial" charset="0"/>
                <a:ea typeface="+mn-ea"/>
                <a:cs typeface="+mn-cs"/>
              </a:rPr>
            </a:b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and Master use a data-</a:t>
            </a:r>
            <a:br>
              <a:rPr lang="en-US" altLang="de-DE" sz="1000" dirty="0" smtClean="0">
                <a:latin typeface="Arial" charset="0"/>
                <a:ea typeface="+mn-ea"/>
                <a:cs typeface="+mn-cs"/>
              </a:rPr>
            </a:b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base on any platform</a:t>
            </a:r>
            <a:endParaRPr lang="en-US" sz="1000" b="1" dirty="0" smtClean="0"/>
          </a:p>
          <a:p>
            <a:pPr>
              <a:spcBef>
                <a:spcPts val="1200"/>
              </a:spcBef>
              <a:buSzPct val="100000"/>
            </a:pPr>
            <a:r>
              <a:rPr lang="en-US" altLang="de-DE" sz="1000" b="1" dirty="0" smtClean="0">
                <a:latin typeface="Arial" charset="0"/>
                <a:ea typeface="+mn-ea"/>
                <a:cs typeface="+mn-cs"/>
              </a:rPr>
              <a:t>Jobs</a:t>
            </a:r>
            <a:endParaRPr lang="en-US" altLang="de-DE" sz="1000" dirty="0" smtClean="0">
              <a:latin typeface="+mn-lt"/>
              <a:ea typeface="+mn-ea"/>
              <a:cs typeface="+mn-cs"/>
            </a:endParaRPr>
          </a:p>
          <a:p>
            <a:pPr marL="84752" indent="-84752"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Jobs can be executed </a:t>
            </a:r>
            <a:br>
              <a:rPr lang="en-US" altLang="de-DE" sz="1000" dirty="0" smtClean="0">
                <a:latin typeface="Arial" charset="0"/>
                <a:ea typeface="+mn-ea"/>
                <a:cs typeface="+mn-cs"/>
              </a:rPr>
            </a:b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locally on the Master</a:t>
            </a:r>
          </a:p>
          <a:p>
            <a:pPr marL="84752" indent="-84752">
              <a:spcBef>
                <a:spcPts val="177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Jobs can be executed </a:t>
            </a:r>
            <a:br>
              <a:rPr lang="en-US" altLang="de-DE" sz="1000" dirty="0" smtClean="0">
                <a:latin typeface="Arial" charset="0"/>
                <a:ea typeface="+mn-ea"/>
                <a:cs typeface="+mn-cs"/>
              </a:rPr>
            </a:b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on any JobScheduler </a:t>
            </a:r>
            <a:br>
              <a:rPr lang="en-US" altLang="de-DE" sz="1000" dirty="0" smtClean="0">
                <a:latin typeface="Arial" charset="0"/>
                <a:ea typeface="+mn-ea"/>
                <a:cs typeface="+mn-cs"/>
              </a:rPr>
            </a:br>
            <a:r>
              <a:rPr lang="en-US" altLang="de-DE" sz="1000" dirty="0" smtClean="0">
                <a:latin typeface="Arial" charset="0"/>
                <a:ea typeface="+mn-ea"/>
                <a:cs typeface="+mn-cs"/>
              </a:rPr>
              <a:t>Universal Agent</a:t>
            </a:r>
          </a:p>
          <a:p>
            <a:endParaRPr lang="de-DE" altLang="de-D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altLang="de-D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8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53" name="Abgerundetes Rechteck 52"/>
          <p:cNvSpPr/>
          <p:nvPr/>
        </p:nvSpPr>
        <p:spPr>
          <a:xfrm>
            <a:off x="5015919" y="4934815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Agent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Solaris</a:t>
            </a:r>
          </a:p>
        </p:txBody>
      </p:sp>
      <p:sp>
        <p:nvSpPr>
          <p:cNvPr id="54" name="Abgerundetes Rechteck 53"/>
          <p:cNvSpPr/>
          <p:nvPr/>
        </p:nvSpPr>
        <p:spPr>
          <a:xfrm>
            <a:off x="3128125" y="3202016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Master</a:t>
            </a:r>
          </a:p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Windows</a:t>
            </a:r>
          </a:p>
        </p:txBody>
      </p:sp>
      <p:cxnSp>
        <p:nvCxnSpPr>
          <p:cNvPr id="55" name="Gerade Verbindung mit Pfeil 54"/>
          <p:cNvCxnSpPr>
            <a:stCxn id="54" idx="2"/>
          </p:cNvCxnSpPr>
          <p:nvPr/>
        </p:nvCxnSpPr>
        <p:spPr>
          <a:xfrm>
            <a:off x="3676710" y="3862586"/>
            <a:ext cx="2030" cy="539312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Abgerundetes Rechteck 55"/>
          <p:cNvSpPr/>
          <p:nvPr/>
        </p:nvSpPr>
        <p:spPr>
          <a:xfrm>
            <a:off x="5666408" y="3202017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Master</a:t>
            </a:r>
          </a:p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Linux</a:t>
            </a:r>
          </a:p>
        </p:txBody>
      </p:sp>
      <p:cxnSp>
        <p:nvCxnSpPr>
          <p:cNvPr id="57" name="Gerade Verbindung mit Pfeil 56"/>
          <p:cNvCxnSpPr>
            <a:stCxn id="56" idx="2"/>
          </p:cNvCxnSpPr>
          <p:nvPr/>
        </p:nvCxnSpPr>
        <p:spPr>
          <a:xfrm>
            <a:off x="6214997" y="3862591"/>
            <a:ext cx="4173" cy="536113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Zylinder 57"/>
          <p:cNvSpPr/>
          <p:nvPr/>
        </p:nvSpPr>
        <p:spPr>
          <a:xfrm>
            <a:off x="7734247" y="2263819"/>
            <a:ext cx="814308" cy="938201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ym typeface="Gill Sans" pitchFamily="-109" charset="0"/>
              </a:rPr>
              <a:t>Database</a:t>
            </a:r>
          </a:p>
        </p:txBody>
      </p:sp>
      <p:cxnSp>
        <p:nvCxnSpPr>
          <p:cNvPr id="59" name="Gewinkelte Verbindung 38"/>
          <p:cNvCxnSpPr>
            <a:stCxn id="54" idx="0"/>
          </p:cNvCxnSpPr>
          <p:nvPr/>
        </p:nvCxnSpPr>
        <p:spPr>
          <a:xfrm rot="5400000" flipH="1" flipV="1">
            <a:off x="5547972" y="1015740"/>
            <a:ext cx="315015" cy="4057538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6263097" y="2671212"/>
            <a:ext cx="1247176" cy="177454"/>
          </a:xfrm>
          <a:prstGeom prst="rect">
            <a:avLst/>
          </a:prstGeom>
        </p:spPr>
        <p:txBody>
          <a:bodyPr wrap="square" lIns="53820" tIns="26909" rIns="53820" bIns="26909" rtlCol="0">
            <a:spAutoFit/>
          </a:bodyPr>
          <a:lstStyle/>
          <a:p>
            <a:pPr marL="124482" indent="-124482" algn="ctr" defTabSz="165976">
              <a:spcBef>
                <a:spcPct val="20000"/>
              </a:spcBef>
            </a:pPr>
            <a:r>
              <a:rPr lang="de-DE" sz="800" dirty="0">
                <a:solidFill>
                  <a:prstClr val="black"/>
                </a:solidFill>
                <a:latin typeface="Arial"/>
                <a:ea typeface="ヒラギノ角ゴ Pro W3" pitchFamily="-109" charset="-128"/>
                <a:cs typeface="Arial"/>
                <a:sym typeface="Gill Sans" pitchFamily="-109" charset="0"/>
              </a:rPr>
              <a:t>Database </a:t>
            </a:r>
            <a:r>
              <a:rPr lang="de-DE" sz="800" dirty="0" err="1">
                <a:solidFill>
                  <a:prstClr val="black"/>
                </a:solidFill>
                <a:latin typeface="Arial"/>
                <a:ea typeface="ヒラギノ角ゴ Pro W3" pitchFamily="-109" charset="-128"/>
                <a:cs typeface="Arial"/>
                <a:sym typeface="Gill Sans" pitchFamily="-109" charset="0"/>
              </a:rPr>
              <a:t>access</a:t>
            </a:r>
            <a:endParaRPr lang="de-DE" sz="800" dirty="0">
              <a:solidFill>
                <a:prstClr val="black"/>
              </a:solidFill>
              <a:latin typeface="Arial"/>
              <a:ea typeface="ヒラギノ角ゴ Pro W3" pitchFamily="-109" charset="-128"/>
              <a:cs typeface="Arial"/>
              <a:sym typeface="Gill Sans" pitchFamily="-109" charset="0"/>
            </a:endParaRPr>
          </a:p>
        </p:txBody>
      </p:sp>
      <p:cxnSp>
        <p:nvCxnSpPr>
          <p:cNvPr id="61" name="Gewinkelte Verbindung 52"/>
          <p:cNvCxnSpPr>
            <a:stCxn id="56" idx="0"/>
          </p:cNvCxnSpPr>
          <p:nvPr/>
        </p:nvCxnSpPr>
        <p:spPr>
          <a:xfrm rot="5400000" flipH="1" flipV="1">
            <a:off x="6895867" y="2363636"/>
            <a:ext cx="157508" cy="1519255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2409066" y="4398700"/>
            <a:ext cx="1899695" cy="0"/>
          </a:xfrm>
          <a:prstGeom prst="line">
            <a:avLst/>
          </a:prstGeom>
          <a:ln w="508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4308758" y="4398701"/>
            <a:ext cx="3200445" cy="3198"/>
          </a:xfrm>
          <a:prstGeom prst="line">
            <a:avLst/>
          </a:prstGeom>
          <a:ln w="508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 Box 85"/>
          <p:cNvSpPr txBox="1">
            <a:spLocks noChangeArrowheads="1"/>
          </p:cNvSpPr>
          <p:nvPr/>
        </p:nvSpPr>
        <p:spPr bwMode="auto">
          <a:xfrm>
            <a:off x="7734253" y="3280322"/>
            <a:ext cx="1158227" cy="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20" tIns="26909" rIns="53820" bIns="269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696969"/>
              </a:buClr>
              <a:buFont typeface="Wingdings" pitchFamily="2" charset="2"/>
              <a:buNone/>
            </a:pP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Works </a:t>
            </a:r>
            <a:r>
              <a:rPr lang="de-DE" altLang="de-DE" sz="800" dirty="0" err="1" smtClean="0">
                <a:ea typeface="ヒラギノ角ゴ ProN W3" pitchFamily="-109" charset="-128"/>
                <a:sym typeface="Gill Sans" pitchFamily="-109" charset="0"/>
              </a:rPr>
              <a:t>with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 </a:t>
            </a:r>
            <a:r>
              <a:rPr lang="de-DE" altLang="de-DE" sz="800" dirty="0" err="1" smtClean="0">
                <a:ea typeface="ヒラギノ角ゴ ProN W3" pitchFamily="-109" charset="-128"/>
                <a:sym typeface="Gill Sans" pitchFamily="-109" charset="0"/>
              </a:rPr>
              <a:t>supported</a:t>
            </a:r>
            <a:r>
              <a:rPr lang="de-DE" altLang="de-DE" sz="800" dirty="0" smtClean="0">
                <a:ea typeface="ヒラギノ角ゴ ProN W3" pitchFamily="-109" charset="-128"/>
                <a:sym typeface="Gill Sans" pitchFamily="-109" charset="0"/>
              </a:rPr>
              <a:t> </a:t>
            </a:r>
            <a:r>
              <a:rPr lang="de-DE" altLang="de-DE" sz="800" dirty="0" err="1">
                <a:ea typeface="ヒラギノ角ゴ ProN W3" pitchFamily="-109" charset="-128"/>
                <a:sym typeface="Gill Sans" pitchFamily="-109" charset="0"/>
              </a:rPr>
              <a:t>databases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 </a:t>
            </a:r>
            <a:r>
              <a:rPr lang="de-DE" altLang="de-DE" sz="800" dirty="0" err="1">
                <a:ea typeface="ヒラギノ角ゴ ProN W3" pitchFamily="-109" charset="-128"/>
                <a:sym typeface="Gill Sans" pitchFamily="-109" charset="0"/>
              </a:rPr>
              <a:t>including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:</a:t>
            </a:r>
          </a:p>
          <a:p>
            <a:pPr marL="100910" indent="-100910" eaLnBrk="1" hangingPunct="1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Oracle</a:t>
            </a:r>
          </a:p>
          <a:p>
            <a:pPr marL="100910" indent="-100910" eaLnBrk="1" hangingPunct="1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SQL Server</a:t>
            </a:r>
          </a:p>
          <a:p>
            <a:pPr marL="100910" indent="-100910" eaLnBrk="1" hangingPunct="1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de-DE" altLang="de-DE" sz="800" dirty="0" err="1">
                <a:ea typeface="ヒラギノ角ゴ ProN W3" pitchFamily="-109" charset="-128"/>
                <a:sym typeface="Gill Sans" pitchFamily="-109" charset="0"/>
              </a:rPr>
              <a:t>MariaDB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/MySQL</a:t>
            </a:r>
          </a:p>
          <a:p>
            <a:pPr marL="100910" indent="-100910" eaLnBrk="1" hangingPunct="1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de-DE" altLang="de-DE" sz="800" dirty="0" err="1">
                <a:ea typeface="ヒラギノ角ゴ ProN W3" pitchFamily="-109" charset="-128"/>
                <a:sym typeface="Gill Sans" pitchFamily="-109" charset="0"/>
              </a:rPr>
              <a:t>PostgreSQL</a:t>
            </a:r>
            <a:endParaRPr lang="de-DE" altLang="de-DE" sz="800" dirty="0"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65" name="Text Box 85"/>
          <p:cNvSpPr txBox="1">
            <a:spLocks noChangeArrowheads="1"/>
          </p:cNvSpPr>
          <p:nvPr/>
        </p:nvSpPr>
        <p:spPr bwMode="auto">
          <a:xfrm>
            <a:off x="4275500" y="3229857"/>
            <a:ext cx="1337179" cy="7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20" tIns="26909" rIns="53820" bIns="269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696969"/>
              </a:buClr>
            </a:pPr>
            <a:r>
              <a:rPr lang="en-US" altLang="de-DE" sz="800" dirty="0" smtClean="0">
                <a:ea typeface="ヒラギノ角ゴ ProN W3" pitchFamily="-109" charset="-128"/>
                <a:sym typeface="Gill Sans" pitchFamily="-109" charset="0"/>
              </a:rPr>
              <a:t>Enables job execution:</a:t>
            </a:r>
          </a:p>
          <a:p>
            <a:pPr marL="100910" indent="-100910" eaLnBrk="1" hangingPunct="1">
              <a:spcBef>
                <a:spcPct val="50000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>
                <a:ea typeface="ヒラギノ角ゴ ProN W3" pitchFamily="-109" charset="-128"/>
                <a:sym typeface="Gill Sans" pitchFamily="-109" charset="0"/>
              </a:rPr>
              <a:t>on JobScheduler </a:t>
            </a:r>
            <a:br>
              <a:rPr lang="en-US" altLang="de-DE" sz="800" dirty="0" smtClean="0">
                <a:ea typeface="ヒラギノ角ゴ ProN W3" pitchFamily="-109" charset="-128"/>
                <a:sym typeface="Gill Sans" pitchFamily="-109" charset="0"/>
              </a:rPr>
            </a:br>
            <a:r>
              <a:rPr lang="en-US" altLang="de-DE" sz="800" dirty="0" smtClean="0">
                <a:ea typeface="ヒラギノ角ゴ ProN W3" pitchFamily="-109" charset="-128"/>
                <a:sym typeface="Gill Sans" pitchFamily="-109" charset="0"/>
              </a:rPr>
              <a:t>Master instances</a:t>
            </a:r>
          </a:p>
          <a:p>
            <a:pPr marL="100910" indent="-100910" eaLnBrk="1" hangingPunct="1">
              <a:spcBef>
                <a:spcPts val="177"/>
              </a:spcBef>
              <a:buClr>
                <a:srgbClr val="696969"/>
              </a:buClr>
              <a:buFont typeface="Arial" panose="020B0604020202020204" pitchFamily="34" charset="0"/>
              <a:buChar char="•"/>
            </a:pPr>
            <a:r>
              <a:rPr lang="en-US" altLang="de-DE" sz="800" dirty="0" smtClean="0">
                <a:ea typeface="ヒラギノ角ゴ ProN W3" pitchFamily="-109" charset="-128"/>
                <a:sym typeface="Gill Sans" pitchFamily="-109" charset="0"/>
              </a:rPr>
              <a:t>on JobScheduler </a:t>
            </a:r>
            <a:br>
              <a:rPr lang="en-US" altLang="de-DE" sz="800" dirty="0" smtClean="0">
                <a:ea typeface="ヒラギノ角ゴ ProN W3" pitchFamily="-109" charset="-128"/>
                <a:sym typeface="Gill Sans" pitchFamily="-109" charset="0"/>
              </a:rPr>
            </a:br>
            <a:r>
              <a:rPr lang="en-US" altLang="de-DE" sz="800" dirty="0" smtClean="0">
                <a:ea typeface="ヒラギノ角ゴ ProN W3" pitchFamily="-109" charset="-128"/>
                <a:sym typeface="Gill Sans" pitchFamily="-109" charset="0"/>
              </a:rPr>
              <a:t>Agents for any platform</a:t>
            </a:r>
            <a:endParaRPr lang="en-US" altLang="de-DE" sz="800" dirty="0"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66" name="Abgerundetes Rechteck 65"/>
          <p:cNvSpPr/>
          <p:nvPr/>
        </p:nvSpPr>
        <p:spPr>
          <a:xfrm>
            <a:off x="6312384" y="4934815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Agent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AIX</a:t>
            </a:r>
          </a:p>
        </p:txBody>
      </p:sp>
      <p:sp>
        <p:nvSpPr>
          <p:cNvPr id="67" name="Abgerundetes Rechteck 66"/>
          <p:cNvSpPr/>
          <p:nvPr/>
        </p:nvSpPr>
        <p:spPr>
          <a:xfrm>
            <a:off x="3130153" y="5838312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Agent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Mac OS</a:t>
            </a:r>
          </a:p>
        </p:txBody>
      </p:sp>
      <p:sp>
        <p:nvSpPr>
          <p:cNvPr id="68" name="Abgerundetes Rechteck 67"/>
          <p:cNvSpPr/>
          <p:nvPr/>
        </p:nvSpPr>
        <p:spPr>
          <a:xfrm>
            <a:off x="5665223" y="5838312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Agent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 err="1">
                <a:solidFill>
                  <a:prstClr val="white"/>
                </a:solidFill>
                <a:sym typeface="Gill Sans" pitchFamily="-109" charset="0"/>
              </a:rPr>
              <a:t>Raspberry</a:t>
            </a: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 Pi</a:t>
            </a:r>
          </a:p>
        </p:txBody>
      </p:sp>
      <p:sp>
        <p:nvSpPr>
          <p:cNvPr id="69" name="Abgerundetes Rechteck 68"/>
          <p:cNvSpPr/>
          <p:nvPr/>
        </p:nvSpPr>
        <p:spPr>
          <a:xfrm>
            <a:off x="4390187" y="5838312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Agent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Docker</a:t>
            </a:r>
          </a:p>
        </p:txBody>
      </p:sp>
      <p:cxnSp>
        <p:nvCxnSpPr>
          <p:cNvPr id="70" name="Gerade Verbindung mit Pfeil 69"/>
          <p:cNvCxnSpPr>
            <a:endCxn id="67" idx="0"/>
          </p:cNvCxnSpPr>
          <p:nvPr/>
        </p:nvCxnSpPr>
        <p:spPr>
          <a:xfrm>
            <a:off x="3678739" y="4398701"/>
            <a:ext cx="0" cy="1439612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>
            <a:off x="4929131" y="4398701"/>
            <a:ext cx="0" cy="1439612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>
            <a:off x="6219166" y="4398700"/>
            <a:ext cx="0" cy="1439612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>
            <a:endCxn id="66" idx="0"/>
          </p:cNvCxnSpPr>
          <p:nvPr/>
        </p:nvCxnSpPr>
        <p:spPr>
          <a:xfrm>
            <a:off x="6860969" y="4398705"/>
            <a:ext cx="0" cy="536115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 Box 85"/>
          <p:cNvSpPr txBox="1">
            <a:spLocks noChangeArrowheads="1"/>
          </p:cNvSpPr>
          <p:nvPr/>
        </p:nvSpPr>
        <p:spPr bwMode="auto">
          <a:xfrm>
            <a:off x="7605153" y="4966079"/>
            <a:ext cx="1287327" cy="42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20" tIns="26909" rIns="53820" bIns="269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696969"/>
              </a:buClr>
              <a:buFont typeface="Wingdings" pitchFamily="2" charset="2"/>
              <a:buNone/>
            </a:pP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Works </a:t>
            </a:r>
            <a:r>
              <a:rPr lang="de-DE" altLang="de-DE" sz="800" dirty="0" err="1">
                <a:ea typeface="ヒラギノ角ゴ ProN W3" pitchFamily="-109" charset="-128"/>
                <a:sym typeface="Gill Sans" pitchFamily="-109" charset="0"/>
              </a:rPr>
              <a:t>with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 </a:t>
            </a:r>
            <a:r>
              <a:rPr lang="de-DE" altLang="de-DE" sz="800" dirty="0" err="1" smtClean="0">
                <a:ea typeface="ヒラギノ角ゴ ProN W3" pitchFamily="-109" charset="-128"/>
                <a:sym typeface="Gill Sans" pitchFamily="-109" charset="0"/>
              </a:rPr>
              <a:t>any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 </a:t>
            </a:r>
            <a:r>
              <a:rPr lang="de-DE" altLang="de-DE" sz="800" dirty="0" smtClean="0">
                <a:ea typeface="ヒラギノ角ゴ ProN W3" pitchFamily="-109" charset="-128"/>
                <a:sym typeface="Gill Sans" pitchFamily="-109" charset="0"/>
              </a:rPr>
              <a:t/>
            </a:r>
            <a:br>
              <a:rPr lang="de-DE" altLang="de-DE" sz="800" dirty="0" smtClean="0">
                <a:ea typeface="ヒラギノ角ゴ ProN W3" pitchFamily="-109" charset="-128"/>
                <a:sym typeface="Gill Sans" pitchFamily="-109" charset="0"/>
              </a:rPr>
            </a:br>
            <a:r>
              <a:rPr lang="de-DE" altLang="de-DE" sz="800" dirty="0" err="1" smtClean="0">
                <a:ea typeface="ヒラギノ角ゴ ProN W3" pitchFamily="-109" charset="-128"/>
                <a:sym typeface="Gill Sans" pitchFamily="-109" charset="0"/>
              </a:rPr>
              <a:t>platform</a:t>
            </a:r>
            <a:r>
              <a:rPr lang="de-DE" altLang="de-DE" sz="800" dirty="0" smtClean="0">
                <a:ea typeface="ヒラギノ角ゴ ProN W3" pitchFamily="-109" charset="-128"/>
                <a:sym typeface="Gill Sans" pitchFamily="-109" charset="0"/>
              </a:rPr>
              <a:t> </a:t>
            </a:r>
            <a:r>
              <a:rPr lang="de-DE" altLang="de-DE" sz="800" dirty="0" err="1">
                <a:ea typeface="ヒラギノ角ゴ ProN W3" pitchFamily="-109" charset="-128"/>
                <a:sym typeface="Gill Sans" pitchFamily="-109" charset="0"/>
              </a:rPr>
              <a:t>that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 </a:t>
            </a:r>
            <a:r>
              <a:rPr lang="de-DE" altLang="de-DE" sz="800" dirty="0" err="1">
                <a:ea typeface="ヒラギノ角ゴ ProN W3" pitchFamily="-109" charset="-128"/>
                <a:sym typeface="Gill Sans" pitchFamily="-109" charset="0"/>
              </a:rPr>
              <a:t>supports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 </a:t>
            </a:r>
            <a:r>
              <a:rPr lang="de-DE" altLang="de-DE" sz="800" dirty="0" smtClean="0">
                <a:ea typeface="ヒラギノ角ゴ ProN W3" pitchFamily="-109" charset="-128"/>
                <a:sym typeface="Gill Sans" pitchFamily="-109" charset="0"/>
              </a:rPr>
              <a:t/>
            </a:r>
            <a:br>
              <a:rPr lang="de-DE" altLang="de-DE" sz="800" dirty="0" smtClean="0">
                <a:ea typeface="ヒラギノ角ゴ ProN W3" pitchFamily="-109" charset="-128"/>
                <a:sym typeface="Gill Sans" pitchFamily="-109" charset="0"/>
              </a:rPr>
            </a:br>
            <a:r>
              <a:rPr lang="de-DE" altLang="de-DE" sz="800" dirty="0" smtClean="0">
                <a:ea typeface="ヒラギノ角ゴ ProN W3" pitchFamily="-109" charset="-128"/>
                <a:sym typeface="Gill Sans" pitchFamily="-109" charset="0"/>
              </a:rPr>
              <a:t>a </a:t>
            </a:r>
            <a:r>
              <a:rPr lang="de-DE" altLang="de-DE" sz="800" dirty="0">
                <a:ea typeface="ヒラギノ角ゴ ProN W3" pitchFamily="-109" charset="-128"/>
                <a:sym typeface="Gill Sans" pitchFamily="-109" charset="0"/>
              </a:rPr>
              <a:t>Java Virtual </a:t>
            </a:r>
            <a:r>
              <a:rPr lang="de-DE" altLang="de-DE" sz="800" dirty="0" err="1">
                <a:ea typeface="ヒラギノ角ゴ ProN W3" pitchFamily="-109" charset="-128"/>
                <a:sym typeface="Gill Sans" pitchFamily="-109" charset="0"/>
              </a:rPr>
              <a:t>Machine</a:t>
            </a:r>
            <a:endParaRPr lang="de-DE" altLang="de-DE" sz="800" dirty="0">
              <a:ea typeface="ヒラギノ角ゴ ProN W3" pitchFamily="-109" charset="-128"/>
              <a:sym typeface="Gill Sans" pitchFamily="-109" charset="0"/>
            </a:endParaRPr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4308757" y="4398705"/>
            <a:ext cx="0" cy="536115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Abgerundetes Rechteck 75"/>
          <p:cNvSpPr/>
          <p:nvPr/>
        </p:nvSpPr>
        <p:spPr>
          <a:xfrm>
            <a:off x="1860475" y="5844296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Agent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HP-UX</a:t>
            </a:r>
          </a:p>
        </p:txBody>
      </p:sp>
      <p:cxnSp>
        <p:nvCxnSpPr>
          <p:cNvPr id="77" name="Gerade Verbindung mit Pfeil 76"/>
          <p:cNvCxnSpPr/>
          <p:nvPr/>
        </p:nvCxnSpPr>
        <p:spPr>
          <a:xfrm>
            <a:off x="2403705" y="4404684"/>
            <a:ext cx="0" cy="1439612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Abgerundetes Rechteck 77"/>
          <p:cNvSpPr/>
          <p:nvPr/>
        </p:nvSpPr>
        <p:spPr>
          <a:xfrm>
            <a:off x="6961687" y="5844296"/>
            <a:ext cx="1097173" cy="660570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</a:p>
          <a:p>
            <a:pPr algn="ctr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Agent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... </a:t>
            </a:r>
            <a:r>
              <a:rPr lang="de-DE" sz="1100" b="1" dirty="0" err="1">
                <a:solidFill>
                  <a:prstClr val="white"/>
                </a:solidFill>
                <a:sym typeface="Gill Sans" pitchFamily="-109" charset="0"/>
              </a:rPr>
              <a:t>any</a:t>
            </a: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 </a:t>
            </a:r>
            <a:r>
              <a:rPr lang="de-DE" sz="1100" b="1" dirty="0" err="1">
                <a:solidFill>
                  <a:prstClr val="white"/>
                </a:solidFill>
                <a:sym typeface="Gill Sans" pitchFamily="-109" charset="0"/>
              </a:rPr>
              <a:t>platform</a:t>
            </a:r>
            <a:endParaRPr lang="de-DE" sz="1100" b="1" dirty="0">
              <a:solidFill>
                <a:prstClr val="white"/>
              </a:solidFill>
              <a:sym typeface="Gill Sans" pitchFamily="-109" charset="0"/>
            </a:endParaRPr>
          </a:p>
        </p:txBody>
      </p:sp>
      <p:cxnSp>
        <p:nvCxnSpPr>
          <p:cNvPr id="79" name="Gerade Verbindung mit Pfeil 78"/>
          <p:cNvCxnSpPr/>
          <p:nvPr/>
        </p:nvCxnSpPr>
        <p:spPr>
          <a:xfrm>
            <a:off x="7509201" y="4416651"/>
            <a:ext cx="0" cy="1421661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Abgerundetes Rechteck 79"/>
          <p:cNvSpPr/>
          <p:nvPr/>
        </p:nvSpPr>
        <p:spPr>
          <a:xfrm>
            <a:off x="2500362" y="1604768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JOC Cockpit</a:t>
            </a:r>
          </a:p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Windows</a:t>
            </a:r>
          </a:p>
        </p:txBody>
      </p:sp>
      <p:sp>
        <p:nvSpPr>
          <p:cNvPr id="81" name="Abgerundetes Rechteck 80"/>
          <p:cNvSpPr/>
          <p:nvPr/>
        </p:nvSpPr>
        <p:spPr>
          <a:xfrm>
            <a:off x="5020432" y="1604768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JOC Cockpit</a:t>
            </a:r>
          </a:p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Linux</a:t>
            </a:r>
          </a:p>
        </p:txBody>
      </p:sp>
      <p:cxnSp>
        <p:nvCxnSpPr>
          <p:cNvPr id="82" name="Gewinkelte Verbindung 54"/>
          <p:cNvCxnSpPr>
            <a:stCxn id="84" idx="2"/>
          </p:cNvCxnSpPr>
          <p:nvPr/>
        </p:nvCxnSpPr>
        <p:spPr>
          <a:xfrm rot="16200000" flipH="1">
            <a:off x="5837173" y="732636"/>
            <a:ext cx="364374" cy="3429778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winkelte Verbindung 60"/>
          <p:cNvCxnSpPr>
            <a:stCxn id="85" idx="2"/>
          </p:cNvCxnSpPr>
          <p:nvPr/>
        </p:nvCxnSpPr>
        <p:spPr>
          <a:xfrm rot="16200000" flipH="1">
            <a:off x="7182733" y="1943574"/>
            <a:ext cx="229750" cy="873278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Abgerundetes Rechteck 83"/>
          <p:cNvSpPr/>
          <p:nvPr/>
        </p:nvSpPr>
        <p:spPr>
          <a:xfrm>
            <a:off x="3755884" y="1604768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Web Service</a:t>
            </a:r>
          </a:p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Windows</a:t>
            </a:r>
          </a:p>
        </p:txBody>
      </p:sp>
      <p:sp>
        <p:nvSpPr>
          <p:cNvPr id="85" name="Abgerundetes Rechteck 84"/>
          <p:cNvSpPr/>
          <p:nvPr/>
        </p:nvSpPr>
        <p:spPr>
          <a:xfrm>
            <a:off x="6312384" y="1604768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6909" rIns="0" bIns="26909" rtlCol="0" anchor="ctr"/>
          <a:lstStyle/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JobScheduler</a:t>
            </a:r>
            <a:b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</a:br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Web Service</a:t>
            </a:r>
          </a:p>
          <a:p>
            <a:pPr algn="ctr" eaLnBrk="1" hangingPunct="1"/>
            <a:r>
              <a:rPr lang="de-DE" sz="1100" b="1" dirty="0">
                <a:solidFill>
                  <a:prstClr val="white"/>
                </a:solidFill>
                <a:sym typeface="Gill Sans" pitchFamily="-109" charset="0"/>
              </a:rPr>
              <a:t>Linux</a:t>
            </a:r>
          </a:p>
        </p:txBody>
      </p:sp>
      <p:cxnSp>
        <p:nvCxnSpPr>
          <p:cNvPr id="86" name="Gerade Verbindung mit Pfeil 85"/>
          <p:cNvCxnSpPr>
            <a:stCxn id="80" idx="3"/>
            <a:endCxn id="84" idx="1"/>
          </p:cNvCxnSpPr>
          <p:nvPr/>
        </p:nvCxnSpPr>
        <p:spPr>
          <a:xfrm>
            <a:off x="3597535" y="1935053"/>
            <a:ext cx="158350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81" idx="3"/>
            <a:endCxn id="85" idx="1"/>
          </p:cNvCxnSpPr>
          <p:nvPr/>
        </p:nvCxnSpPr>
        <p:spPr>
          <a:xfrm>
            <a:off x="6117605" y="1935053"/>
            <a:ext cx="194779" cy="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>
            <a:off x="5564505" y="4416654"/>
            <a:ext cx="0" cy="536115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>
            <a:off x="3034765" y="4416655"/>
            <a:ext cx="0" cy="536115"/>
          </a:xfrm>
          <a:prstGeom prst="straightConnector1">
            <a:avLst/>
          </a:prstGeom>
          <a:ln w="508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179512" y="1508400"/>
            <a:ext cx="1512000" cy="5025600"/>
          </a:xfrm>
          <a:solidFill>
            <a:srgbClr val="FFFFFF"/>
          </a:soli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lIns="72000" tIns="45691" rIns="72000" bIns="45691"/>
          <a:lstStyle/>
          <a:p>
            <a:pPr marL="0" indent="0">
              <a:spcBef>
                <a:spcPts val="177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Users</a:t>
            </a:r>
            <a:r>
              <a:rPr lang="en-US" altLang="de-DE" sz="1000" dirty="0" smtClean="0"/>
              <a:t> </a:t>
            </a:r>
            <a:r>
              <a:rPr lang="en-US" altLang="de-DE" sz="1000" b="1" dirty="0" smtClean="0"/>
              <a:t>Network Zone with restricted user access</a:t>
            </a:r>
          </a:p>
          <a:p>
            <a:pPr marL="84787" indent="-84787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Limited access that requires authentication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Any connection to a Master is </a:t>
            </a:r>
            <a:r>
              <a:rPr lang="en-US" altLang="de-DE" sz="1000" dirty="0" err="1" smtClean="0"/>
              <a:t>authenti-cated</a:t>
            </a:r>
            <a:r>
              <a:rPr lang="en-US" altLang="de-DE" sz="1000" dirty="0" smtClean="0"/>
              <a:t> by the Web Ser-vice that can be con-figured to use LDAP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Use of HTTPS for connections can be enforced</a:t>
            </a:r>
          </a:p>
          <a:p>
            <a:pPr marL="0" indent="0">
              <a:spcBef>
                <a:spcPts val="1200"/>
              </a:spcBef>
              <a:buClr>
                <a:srgbClr val="C00000"/>
              </a:buClr>
              <a:buSzPct val="100000"/>
              <a:buNone/>
            </a:pPr>
            <a:r>
              <a:rPr lang="en-US" altLang="de-DE" sz="1000" b="1" dirty="0" smtClean="0"/>
              <a:t>Network Zone without</a:t>
            </a:r>
            <a:br>
              <a:rPr lang="en-US" altLang="de-DE" sz="1000" b="1" dirty="0" smtClean="0"/>
            </a:br>
            <a:r>
              <a:rPr lang="en-US" altLang="de-DE" sz="1000" b="1" dirty="0" smtClean="0"/>
              <a:t>user access</a:t>
            </a:r>
          </a:p>
          <a:p>
            <a:pPr marL="84787" indent="-84787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Master and Agent instances are </a:t>
            </a:r>
            <a:r>
              <a:rPr lang="en-US" altLang="de-DE" sz="1000" dirty="0" err="1" smtClean="0"/>
              <a:t>oper-ated</a:t>
            </a:r>
            <a:r>
              <a:rPr lang="en-US" altLang="de-DE" sz="1000" dirty="0" smtClean="0"/>
              <a:t> in this zone with-out direct user access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The Master instances are accessed ex-</a:t>
            </a:r>
            <a:r>
              <a:rPr lang="en-US" altLang="de-DE" sz="1000" dirty="0" err="1" smtClean="0"/>
              <a:t>clusively</a:t>
            </a:r>
            <a:r>
              <a:rPr lang="en-US" altLang="de-DE" sz="1000" dirty="0" smtClean="0"/>
              <a:t> by the Web Service</a:t>
            </a:r>
          </a:p>
          <a:p>
            <a:pPr marL="84787" indent="-84787">
              <a:spcBef>
                <a:spcPts val="177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altLang="de-DE" sz="1000" dirty="0" smtClean="0"/>
              <a:t>Agent instances are exclusively accessed by Master instances</a:t>
            </a:r>
          </a:p>
          <a:p>
            <a:endParaRPr lang="de-DE" altLang="de-D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altLang="de-D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Architecture: Security 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JOC Cockpit / Web Service / Master / Agent</a:t>
            </a:r>
          </a:p>
        </p:txBody>
      </p:sp>
      <p:sp>
        <p:nvSpPr>
          <p:cNvPr id="56" name="Foliennummernplatzhalter 5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fld id="{338290F6-9EEA-4939-92A4-98C369575716}" type="slidenum">
              <a:rPr lang="de-DE" sz="2100" smtClean="0">
                <a:solidFill>
                  <a:schemeClr val="bg1"/>
                </a:solidFill>
                <a:latin typeface="+mj-lt"/>
                <a:ea typeface="ヒラギノ角ゴ ProN W3" pitchFamily="-109" charset="-128"/>
                <a:sym typeface="Gill Sans" pitchFamily="-109" charset="0"/>
              </a:rPr>
              <a:pPr/>
              <a:t>9</a:t>
            </a:fld>
            <a:endParaRPr lang="de-DE" sz="2100" dirty="0">
              <a:solidFill>
                <a:schemeClr val="bg1"/>
              </a:solidFill>
              <a:latin typeface="+mj-lt"/>
              <a:ea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137" name="Rechteck 136"/>
          <p:cNvSpPr/>
          <p:nvPr/>
        </p:nvSpPr>
        <p:spPr>
          <a:xfrm>
            <a:off x="1923034" y="1392620"/>
            <a:ext cx="6976588" cy="235352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1923034" y="3846040"/>
            <a:ext cx="6976588" cy="271387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840" tIns="26920" rIns="53840" bIns="26920" rtlCol="0" anchor="ctr"/>
          <a:lstStyle/>
          <a:p>
            <a:pPr algn="ctr"/>
            <a:endParaRPr lang="de-DE"/>
          </a:p>
        </p:txBody>
      </p:sp>
      <p:sp>
        <p:nvSpPr>
          <p:cNvPr id="139" name="Zylinder 138"/>
          <p:cNvSpPr/>
          <p:nvPr/>
        </p:nvSpPr>
        <p:spPr>
          <a:xfrm>
            <a:off x="5346606" y="5559055"/>
            <a:ext cx="714755" cy="737233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r>
              <a:rPr lang="de-DE" sz="1100" b="1" dirty="0" smtClean="0"/>
              <a:t>Database</a:t>
            </a:r>
            <a:endParaRPr lang="de-DE" sz="11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5148030" y="4368087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Master</a:t>
            </a:r>
          </a:p>
        </p:txBody>
      </p:sp>
      <p:sp>
        <p:nvSpPr>
          <p:cNvPr id="141" name="Abgerundetes Rechteck 140"/>
          <p:cNvSpPr/>
          <p:nvPr/>
        </p:nvSpPr>
        <p:spPr>
          <a:xfrm>
            <a:off x="7333920" y="4368087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Master</a:t>
            </a:r>
          </a:p>
        </p:txBody>
      </p:sp>
      <p:sp>
        <p:nvSpPr>
          <p:cNvPr id="142" name="Abgerundetes Rechteck 141"/>
          <p:cNvSpPr/>
          <p:nvPr/>
        </p:nvSpPr>
        <p:spPr>
          <a:xfrm>
            <a:off x="2842713" y="4368087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r>
              <a:rPr lang="de-DE" sz="1100" b="1" dirty="0" smtClean="0"/>
              <a:t>JobScheduler</a:t>
            </a:r>
            <a:br>
              <a:rPr lang="de-DE" sz="1100" b="1" dirty="0" smtClean="0"/>
            </a:br>
            <a:r>
              <a:rPr lang="de-DE" sz="1100" b="1" dirty="0" smtClean="0"/>
              <a:t>Master</a:t>
            </a:r>
          </a:p>
        </p:txBody>
      </p:sp>
      <p:cxnSp>
        <p:nvCxnSpPr>
          <p:cNvPr id="143" name="Gewinkelte Verbindung 159"/>
          <p:cNvCxnSpPr>
            <a:stCxn id="142" idx="2"/>
            <a:endCxn id="139" idx="2"/>
          </p:cNvCxnSpPr>
          <p:nvPr/>
        </p:nvCxnSpPr>
        <p:spPr>
          <a:xfrm rot="16200000" flipH="1">
            <a:off x="3919446" y="4500510"/>
            <a:ext cx="899014" cy="1955307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feld 41"/>
          <p:cNvSpPr txBox="1"/>
          <p:nvPr/>
        </p:nvSpPr>
        <p:spPr>
          <a:xfrm>
            <a:off x="6876207" y="6262662"/>
            <a:ext cx="1763488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marL="124532" indent="-124532" algn="r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Database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proprietary</a:t>
            </a: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45" name="Textfeld 41"/>
          <p:cNvSpPr txBox="1"/>
          <p:nvPr/>
        </p:nvSpPr>
        <p:spPr>
          <a:xfrm>
            <a:off x="3395100" y="5724918"/>
            <a:ext cx="1501805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marL="124532" indent="-124532" algn="l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Database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proprietary</a:t>
            </a: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cxnSp>
        <p:nvCxnSpPr>
          <p:cNvPr id="146" name="Gewinkelte Verbindung 20493"/>
          <p:cNvCxnSpPr>
            <a:stCxn id="141" idx="2"/>
            <a:endCxn id="139" idx="4"/>
          </p:cNvCxnSpPr>
          <p:nvPr/>
        </p:nvCxnSpPr>
        <p:spPr>
          <a:xfrm rot="5400000">
            <a:off x="6522427" y="4567591"/>
            <a:ext cx="899014" cy="1821145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feld 41"/>
          <p:cNvSpPr txBox="1"/>
          <p:nvPr/>
        </p:nvSpPr>
        <p:spPr>
          <a:xfrm>
            <a:off x="6305763" y="5727134"/>
            <a:ext cx="1561187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marL="124532" indent="-124532" algn="r" defTabSz="166042">
              <a:spcBef>
                <a:spcPct val="20000"/>
              </a:spcBef>
            </a:pPr>
            <a:r>
              <a:rPr lang="de-DE" sz="800" dirty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Database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proprietary</a:t>
            </a: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48" name="Abgerundetes Rechteck 99"/>
          <p:cNvSpPr/>
          <p:nvPr/>
        </p:nvSpPr>
        <p:spPr>
          <a:xfrm>
            <a:off x="5148030" y="1449153"/>
            <a:ext cx="1097173" cy="66057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/>
              <a:t>JOC </a:t>
            </a:r>
            <a:r>
              <a:rPr lang="de-DE" sz="1100" b="1" dirty="0" smtClean="0"/>
              <a:t>Cockpit</a:t>
            </a:r>
          </a:p>
          <a:p>
            <a:pPr algn="ctr"/>
            <a:r>
              <a:rPr lang="de-DE" sz="1100" b="1" dirty="0" smtClean="0"/>
              <a:t>User Interface</a:t>
            </a:r>
            <a:endParaRPr lang="de-DE" sz="1100" b="1" dirty="0"/>
          </a:p>
        </p:txBody>
      </p:sp>
      <p:cxnSp>
        <p:nvCxnSpPr>
          <p:cNvPr id="149" name="Elbow Connector 21"/>
          <p:cNvCxnSpPr>
            <a:stCxn id="150" idx="6"/>
            <a:endCxn id="139" idx="3"/>
          </p:cNvCxnSpPr>
          <p:nvPr/>
        </p:nvCxnSpPr>
        <p:spPr>
          <a:xfrm flipH="1">
            <a:off x="5703984" y="3248257"/>
            <a:ext cx="668791" cy="3048031"/>
          </a:xfrm>
          <a:prstGeom prst="bentConnector4">
            <a:avLst>
              <a:gd name="adj1" fmla="val -340468"/>
              <a:gd name="adj2" fmla="val 104711"/>
            </a:avLst>
          </a:prstGeom>
          <a:ln w="127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Ellipse 149"/>
          <p:cNvSpPr/>
          <p:nvPr/>
        </p:nvSpPr>
        <p:spPr>
          <a:xfrm>
            <a:off x="5020460" y="2845148"/>
            <a:ext cx="1352315" cy="806217"/>
          </a:xfrm>
          <a:prstGeom prst="ellipse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/>
              <a:t>JobScheduler </a:t>
            </a:r>
            <a:r>
              <a:rPr lang="de-DE" sz="1100" b="1" dirty="0" smtClean="0"/>
              <a:t>Web Service</a:t>
            </a:r>
            <a:endParaRPr lang="de-DE" sz="1100" b="1" dirty="0"/>
          </a:p>
        </p:txBody>
      </p:sp>
      <p:cxnSp>
        <p:nvCxnSpPr>
          <p:cNvPr id="151" name="Gerade Verbindung mit Pfeil 150"/>
          <p:cNvCxnSpPr>
            <a:stCxn id="148" idx="2"/>
            <a:endCxn id="150" idx="0"/>
          </p:cNvCxnSpPr>
          <p:nvPr/>
        </p:nvCxnSpPr>
        <p:spPr>
          <a:xfrm>
            <a:off x="5696617" y="2109723"/>
            <a:ext cx="1" cy="73542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mit Pfeil 151"/>
          <p:cNvCxnSpPr>
            <a:stCxn id="140" idx="2"/>
            <a:endCxn id="139" idx="1"/>
          </p:cNvCxnSpPr>
          <p:nvPr/>
        </p:nvCxnSpPr>
        <p:spPr>
          <a:xfrm>
            <a:off x="5696617" y="5028657"/>
            <a:ext cx="7367" cy="53039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feld 41"/>
          <p:cNvSpPr txBox="1"/>
          <p:nvPr/>
        </p:nvSpPr>
        <p:spPr>
          <a:xfrm>
            <a:off x="3048915" y="3046193"/>
            <a:ext cx="1926583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LDAP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proprietary</a:t>
            </a: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54" name="Zylinder 153"/>
          <p:cNvSpPr/>
          <p:nvPr/>
        </p:nvSpPr>
        <p:spPr>
          <a:xfrm>
            <a:off x="2176497" y="2879924"/>
            <a:ext cx="715296" cy="736665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 pitchFamily="-109" charset="0"/>
              </a:defRPr>
            </a:lvl9pPr>
          </a:lstStyle>
          <a:p>
            <a:r>
              <a:rPr lang="de-DE" sz="1100" b="1" dirty="0" smtClean="0"/>
              <a:t>LDAP</a:t>
            </a:r>
          </a:p>
          <a:p>
            <a:r>
              <a:rPr lang="de-DE" sz="1100" b="1" dirty="0" smtClean="0"/>
              <a:t>Directory</a:t>
            </a:r>
          </a:p>
        </p:txBody>
      </p:sp>
      <p:cxnSp>
        <p:nvCxnSpPr>
          <p:cNvPr id="155" name="Gerade Verbindung mit Pfeil 154"/>
          <p:cNvCxnSpPr>
            <a:stCxn id="150" idx="2"/>
            <a:endCxn id="154" idx="4"/>
          </p:cNvCxnSpPr>
          <p:nvPr/>
        </p:nvCxnSpPr>
        <p:spPr>
          <a:xfrm flipH="1">
            <a:off x="2891793" y="3248257"/>
            <a:ext cx="2128667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7214936" y="2247740"/>
            <a:ext cx="1317504" cy="57631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err="1" smtClean="0">
                <a:sym typeface="Gill Sans" pitchFamily="-109" charset="0"/>
              </a:rPr>
              <a:t>External</a:t>
            </a:r>
            <a:r>
              <a:rPr lang="de-DE" sz="1100" b="1" dirty="0">
                <a:sym typeface="Gill Sans" pitchFamily="-109" charset="0"/>
              </a:rPr>
              <a:t/>
            </a:r>
            <a:br>
              <a:rPr lang="de-DE" sz="1100" b="1" dirty="0">
                <a:sym typeface="Gill Sans" pitchFamily="-109" charset="0"/>
              </a:rPr>
            </a:br>
            <a:r>
              <a:rPr lang="de-DE" sz="1100" b="1" dirty="0" err="1" smtClean="0">
                <a:sym typeface="Gill Sans" pitchFamily="-109" charset="0"/>
              </a:rPr>
              <a:t>Applications</a:t>
            </a:r>
            <a:endParaRPr lang="de-DE" sz="1100" b="1" dirty="0">
              <a:sym typeface="Gill Sans" pitchFamily="-109" charset="0"/>
            </a:endParaRPr>
          </a:p>
        </p:txBody>
      </p:sp>
      <p:cxnSp>
        <p:nvCxnSpPr>
          <p:cNvPr id="157" name="Gewinkelte Verbindung 116"/>
          <p:cNvCxnSpPr>
            <a:stCxn id="156" idx="2"/>
            <a:endCxn id="150" idx="7"/>
          </p:cNvCxnSpPr>
          <p:nvPr/>
        </p:nvCxnSpPr>
        <p:spPr>
          <a:xfrm rot="10800000" flipV="1">
            <a:off x="6174734" y="2535898"/>
            <a:ext cx="1040203" cy="427317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8" name="Picture 2" descr="R:\backup\sales\SOS-Web-Site\2016-JOE-Cockpit\us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0660" y="1550455"/>
            <a:ext cx="341278" cy="457967"/>
          </a:xfrm>
          <a:prstGeom prst="rect">
            <a:avLst/>
          </a:prstGeom>
          <a:noFill/>
        </p:spPr>
      </p:pic>
      <p:grpSp>
        <p:nvGrpSpPr>
          <p:cNvPr id="159" name="Gruppieren 86"/>
          <p:cNvGrpSpPr/>
          <p:nvPr/>
        </p:nvGrpSpPr>
        <p:grpSpPr>
          <a:xfrm>
            <a:off x="6554488" y="4945025"/>
            <a:ext cx="725399" cy="445814"/>
            <a:chOff x="4444610" y="8136336"/>
            <a:chExt cx="1289724" cy="709690"/>
          </a:xfrm>
        </p:grpSpPr>
        <p:sp>
          <p:nvSpPr>
            <p:cNvPr id="160" name="Abgerundetes Rechteck 159"/>
            <p:cNvSpPr/>
            <p:nvPr/>
          </p:nvSpPr>
          <p:spPr>
            <a:xfrm>
              <a:off x="4649325" y="8136336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endParaRPr lang="de-DE" sz="1100" b="1" dirty="0" smtClean="0"/>
            </a:p>
          </p:txBody>
        </p:sp>
        <p:sp>
          <p:nvSpPr>
            <p:cNvPr id="161" name="Abgerundetes Rechteck 160"/>
            <p:cNvSpPr/>
            <p:nvPr/>
          </p:nvSpPr>
          <p:spPr>
            <a:xfrm>
              <a:off x="4551517" y="8229600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endParaRPr lang="de-DE" sz="1100" b="1" dirty="0" smtClean="0"/>
            </a:p>
          </p:txBody>
        </p:sp>
        <p:sp>
          <p:nvSpPr>
            <p:cNvPr id="162" name="Abgerundetes Rechteck 161"/>
            <p:cNvSpPr/>
            <p:nvPr/>
          </p:nvSpPr>
          <p:spPr>
            <a:xfrm>
              <a:off x="4444610" y="8327411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r>
                <a:rPr lang="de-DE" sz="1100" b="1" dirty="0" err="1" smtClean="0"/>
                <a:t>Agents</a:t>
              </a:r>
              <a:r>
                <a:rPr lang="de-DE" sz="1100" b="1" dirty="0" smtClean="0"/>
                <a:t> </a:t>
              </a:r>
            </a:p>
          </p:txBody>
        </p:sp>
      </p:grpSp>
      <p:grpSp>
        <p:nvGrpSpPr>
          <p:cNvPr id="163" name="Gruppieren 87"/>
          <p:cNvGrpSpPr/>
          <p:nvPr/>
        </p:nvGrpSpPr>
        <p:grpSpPr>
          <a:xfrm>
            <a:off x="4286647" y="4946454"/>
            <a:ext cx="725399" cy="445814"/>
            <a:chOff x="4444610" y="8136336"/>
            <a:chExt cx="1289724" cy="709690"/>
          </a:xfrm>
        </p:grpSpPr>
        <p:sp>
          <p:nvSpPr>
            <p:cNvPr id="164" name="Abgerundetes Rechteck 163"/>
            <p:cNvSpPr/>
            <p:nvPr/>
          </p:nvSpPr>
          <p:spPr>
            <a:xfrm>
              <a:off x="4649325" y="8136336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endParaRPr lang="de-DE" sz="1100" b="1" dirty="0" smtClean="0"/>
            </a:p>
          </p:txBody>
        </p:sp>
        <p:sp>
          <p:nvSpPr>
            <p:cNvPr id="165" name="Abgerundetes Rechteck 164"/>
            <p:cNvSpPr/>
            <p:nvPr/>
          </p:nvSpPr>
          <p:spPr>
            <a:xfrm>
              <a:off x="4551517" y="8229600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endParaRPr lang="de-DE" sz="1100" b="1" dirty="0" smtClean="0"/>
            </a:p>
          </p:txBody>
        </p:sp>
        <p:sp>
          <p:nvSpPr>
            <p:cNvPr id="166" name="Abgerundetes Rechteck 165"/>
            <p:cNvSpPr/>
            <p:nvPr/>
          </p:nvSpPr>
          <p:spPr>
            <a:xfrm>
              <a:off x="4444610" y="8327411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r>
                <a:rPr lang="de-DE" sz="1100" b="1" dirty="0" err="1" smtClean="0"/>
                <a:t>Agents</a:t>
              </a:r>
              <a:r>
                <a:rPr lang="de-DE" sz="1100" b="1" dirty="0" smtClean="0"/>
                <a:t> </a:t>
              </a:r>
            </a:p>
          </p:txBody>
        </p:sp>
      </p:grpSp>
      <p:grpSp>
        <p:nvGrpSpPr>
          <p:cNvPr id="167" name="Gruppieren 92"/>
          <p:cNvGrpSpPr/>
          <p:nvPr/>
        </p:nvGrpSpPr>
        <p:grpSpPr>
          <a:xfrm>
            <a:off x="2058925" y="4944693"/>
            <a:ext cx="725399" cy="445814"/>
            <a:chOff x="4444610" y="8136336"/>
            <a:chExt cx="1289724" cy="709690"/>
          </a:xfrm>
        </p:grpSpPr>
        <p:sp>
          <p:nvSpPr>
            <p:cNvPr id="168" name="Abgerundetes Rechteck 167"/>
            <p:cNvSpPr/>
            <p:nvPr/>
          </p:nvSpPr>
          <p:spPr>
            <a:xfrm>
              <a:off x="4649325" y="8136336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endParaRPr lang="de-DE" sz="1100" b="1" dirty="0" smtClean="0"/>
            </a:p>
          </p:txBody>
        </p:sp>
        <p:sp>
          <p:nvSpPr>
            <p:cNvPr id="169" name="Abgerundetes Rechteck 168"/>
            <p:cNvSpPr/>
            <p:nvPr/>
          </p:nvSpPr>
          <p:spPr>
            <a:xfrm>
              <a:off x="4551517" y="8229600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endParaRPr lang="de-DE" sz="1100" b="1" dirty="0" smtClean="0"/>
            </a:p>
          </p:txBody>
        </p:sp>
        <p:sp>
          <p:nvSpPr>
            <p:cNvPr id="170" name="Abgerundetes Rechteck 169"/>
            <p:cNvSpPr/>
            <p:nvPr/>
          </p:nvSpPr>
          <p:spPr>
            <a:xfrm>
              <a:off x="4444610" y="8327411"/>
              <a:ext cx="1085009" cy="518615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1pPr>
              <a:lvl2pPr marL="45712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2pPr>
              <a:lvl3pPr marL="914247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3pPr>
              <a:lvl4pPr marL="1371371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4pPr>
              <a:lvl5pPr marL="1828494" algn="ctr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5pPr>
              <a:lvl6pPr marL="2285618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6pPr>
              <a:lvl7pPr marL="2742742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7pPr>
              <a:lvl8pPr marL="3199865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8pPr>
              <a:lvl9pPr marL="3656989" algn="l" defTabSz="914247" rtl="0" eaLnBrk="1" latinLnBrk="0" hangingPunct="1"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Gill Sans" pitchFamily="-109" charset="0"/>
                </a:defRPr>
              </a:lvl9pPr>
            </a:lstStyle>
            <a:p>
              <a:r>
                <a:rPr lang="de-DE" sz="1100" b="1" dirty="0" err="1" smtClean="0"/>
                <a:t>Agents</a:t>
              </a:r>
              <a:r>
                <a:rPr lang="de-DE" sz="1100" b="1" dirty="0" smtClean="0"/>
                <a:t> </a:t>
              </a:r>
            </a:p>
          </p:txBody>
        </p:sp>
      </p:grpSp>
      <p:cxnSp>
        <p:nvCxnSpPr>
          <p:cNvPr id="171" name="Gewinkelte Verbindung 104"/>
          <p:cNvCxnSpPr>
            <a:stCxn id="142" idx="1"/>
            <a:endCxn id="168" idx="0"/>
          </p:cNvCxnSpPr>
          <p:nvPr/>
        </p:nvCxnSpPr>
        <p:spPr>
          <a:xfrm rot="10800000" flipV="1">
            <a:off x="2479196" y="4698372"/>
            <a:ext cx="363518" cy="246321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Gewinkelte Verbindung 104"/>
          <p:cNvCxnSpPr>
            <a:stCxn id="140" idx="1"/>
            <a:endCxn id="164" idx="0"/>
          </p:cNvCxnSpPr>
          <p:nvPr/>
        </p:nvCxnSpPr>
        <p:spPr>
          <a:xfrm rot="10800000" flipV="1">
            <a:off x="4706918" y="4698372"/>
            <a:ext cx="441113" cy="248082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Gewinkelte Verbindung 104"/>
          <p:cNvCxnSpPr>
            <a:stCxn id="141" idx="1"/>
            <a:endCxn id="160" idx="0"/>
          </p:cNvCxnSpPr>
          <p:nvPr/>
        </p:nvCxnSpPr>
        <p:spPr>
          <a:xfrm rot="10800000" flipV="1">
            <a:off x="6974758" y="4698372"/>
            <a:ext cx="359162" cy="246653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Gewinkelte Verbindung 173"/>
          <p:cNvCxnSpPr>
            <a:stCxn id="142" idx="0"/>
            <a:endCxn id="141" idx="0"/>
          </p:cNvCxnSpPr>
          <p:nvPr/>
        </p:nvCxnSpPr>
        <p:spPr>
          <a:xfrm rot="5400000" flipH="1" flipV="1">
            <a:off x="5636485" y="2122484"/>
            <a:ext cx="7978" cy="4491208"/>
          </a:xfrm>
          <a:prstGeom prst="bentConnector3">
            <a:avLst>
              <a:gd name="adj1" fmla="val 3057142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mit Pfeil 174"/>
          <p:cNvCxnSpPr>
            <a:stCxn id="150" idx="4"/>
            <a:endCxn id="140" idx="0"/>
          </p:cNvCxnSpPr>
          <p:nvPr/>
        </p:nvCxnSpPr>
        <p:spPr>
          <a:xfrm flipH="1">
            <a:off x="5696617" y="3651365"/>
            <a:ext cx="1" cy="71672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Gerade Verbindung mit Pfeil 175"/>
          <p:cNvCxnSpPr>
            <a:stCxn id="158" idx="3"/>
            <a:endCxn id="148" idx="1"/>
          </p:cNvCxnSpPr>
          <p:nvPr/>
        </p:nvCxnSpPr>
        <p:spPr>
          <a:xfrm flipV="1">
            <a:off x="3561939" y="1779438"/>
            <a:ext cx="1586092" cy="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feld 41"/>
          <p:cNvSpPr txBox="1"/>
          <p:nvPr/>
        </p:nvSpPr>
        <p:spPr>
          <a:xfrm>
            <a:off x="5931591" y="2355983"/>
            <a:ext cx="1305119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r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HTTP / HTTPS</a:t>
            </a:r>
          </a:p>
        </p:txBody>
      </p:sp>
      <p:sp>
        <p:nvSpPr>
          <p:cNvPr id="178" name="Textfeld 41"/>
          <p:cNvSpPr txBox="1"/>
          <p:nvPr/>
        </p:nvSpPr>
        <p:spPr>
          <a:xfrm>
            <a:off x="3622186" y="1586924"/>
            <a:ext cx="1468543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r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HTTP / HTTPS</a:t>
            </a:r>
          </a:p>
        </p:txBody>
      </p:sp>
      <p:sp>
        <p:nvSpPr>
          <p:cNvPr id="179" name="Ellipse 178"/>
          <p:cNvSpPr/>
          <p:nvPr/>
        </p:nvSpPr>
        <p:spPr>
          <a:xfrm>
            <a:off x="3236142" y="2303607"/>
            <a:ext cx="1110234" cy="576318"/>
          </a:xfrm>
          <a:prstGeom prst="ellipse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b="1" dirty="0" smtClean="0"/>
              <a:t>PowerShell</a:t>
            </a:r>
            <a:r>
              <a:rPr lang="de-DE" sz="1100" b="1" dirty="0"/>
              <a:t/>
            </a:r>
            <a:br>
              <a:rPr lang="de-DE" sz="1100" b="1" dirty="0"/>
            </a:br>
            <a:r>
              <a:rPr lang="de-DE" sz="1100" b="1" dirty="0" smtClean="0"/>
              <a:t>CLI</a:t>
            </a:r>
            <a:endParaRPr lang="de-DE" sz="1100" b="1" dirty="0"/>
          </a:p>
        </p:txBody>
      </p:sp>
      <p:cxnSp>
        <p:nvCxnSpPr>
          <p:cNvPr id="180" name="Gewinkelte Verbindung 47"/>
          <p:cNvCxnSpPr>
            <a:stCxn id="179" idx="6"/>
            <a:endCxn id="150" idx="1"/>
          </p:cNvCxnSpPr>
          <p:nvPr/>
        </p:nvCxnSpPr>
        <p:spPr>
          <a:xfrm>
            <a:off x="4346376" y="2591766"/>
            <a:ext cx="872125" cy="371450"/>
          </a:xfrm>
          <a:prstGeom prst="bentConnector2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feld 41"/>
          <p:cNvSpPr txBox="1"/>
          <p:nvPr/>
        </p:nvSpPr>
        <p:spPr>
          <a:xfrm>
            <a:off x="4369051" y="2380765"/>
            <a:ext cx="1305119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HTTP / HTTPS</a:t>
            </a:r>
          </a:p>
        </p:txBody>
      </p:sp>
      <p:sp>
        <p:nvSpPr>
          <p:cNvPr id="182" name="Textfeld 41"/>
          <p:cNvSpPr txBox="1"/>
          <p:nvPr/>
        </p:nvSpPr>
        <p:spPr>
          <a:xfrm>
            <a:off x="5719164" y="2150974"/>
            <a:ext cx="1305119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HTTP / HTTPS</a:t>
            </a:r>
          </a:p>
        </p:txBody>
      </p:sp>
      <p:sp>
        <p:nvSpPr>
          <p:cNvPr id="183" name="Textfeld 41"/>
          <p:cNvSpPr txBox="1"/>
          <p:nvPr/>
        </p:nvSpPr>
        <p:spPr>
          <a:xfrm>
            <a:off x="1934911" y="1490254"/>
            <a:ext cx="1232878" cy="562197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1100" b="1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Network Zone </a:t>
            </a:r>
          </a:p>
          <a:p>
            <a:pPr algn="l" defTabSz="166042">
              <a:spcBef>
                <a:spcPts val="0"/>
              </a:spcBef>
            </a:pPr>
            <a:r>
              <a:rPr lang="de-DE" sz="1100" b="1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with</a:t>
            </a:r>
            <a:r>
              <a:rPr lang="de-DE" sz="1100" b="1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limited </a:t>
            </a:r>
          </a:p>
          <a:p>
            <a:pPr algn="l" defTabSz="166042">
              <a:spcBef>
                <a:spcPts val="0"/>
              </a:spcBef>
            </a:pPr>
            <a:r>
              <a:rPr lang="de-DE" sz="1100" b="1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user</a:t>
            </a:r>
            <a:r>
              <a:rPr lang="de-DE" sz="1100" b="1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1100" b="1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access</a:t>
            </a:r>
            <a:endParaRPr lang="de-DE" sz="1100" b="1" dirty="0" smtClean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84" name="Textfeld 41"/>
          <p:cNvSpPr txBox="1"/>
          <p:nvPr/>
        </p:nvSpPr>
        <p:spPr>
          <a:xfrm>
            <a:off x="1934911" y="3875292"/>
            <a:ext cx="1232878" cy="562197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1100" b="1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Network Zone </a:t>
            </a:r>
          </a:p>
          <a:p>
            <a:pPr algn="l" defTabSz="166042">
              <a:spcBef>
                <a:spcPts val="0"/>
              </a:spcBef>
            </a:pPr>
            <a:r>
              <a:rPr lang="de-DE" sz="1100" b="1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without</a:t>
            </a:r>
            <a:endParaRPr lang="de-DE" sz="1100" b="1" dirty="0" smtClean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  <a:p>
            <a:pPr algn="l" defTabSz="166042">
              <a:spcBef>
                <a:spcPts val="0"/>
              </a:spcBef>
            </a:pPr>
            <a:r>
              <a:rPr lang="de-DE" sz="1100" b="1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user</a:t>
            </a:r>
            <a:r>
              <a:rPr lang="de-DE" sz="1100" b="1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1100" b="1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access</a:t>
            </a:r>
            <a:endParaRPr lang="de-DE" sz="1100" b="1" dirty="0" smtClean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85" name="Textfeld 41"/>
          <p:cNvSpPr txBox="1"/>
          <p:nvPr/>
        </p:nvSpPr>
        <p:spPr>
          <a:xfrm>
            <a:off x="4350691" y="4505032"/>
            <a:ext cx="1305119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HTTP / HTTPS</a:t>
            </a:r>
          </a:p>
        </p:txBody>
      </p:sp>
      <p:sp>
        <p:nvSpPr>
          <p:cNvPr id="186" name="Textfeld 41"/>
          <p:cNvSpPr txBox="1"/>
          <p:nvPr/>
        </p:nvSpPr>
        <p:spPr>
          <a:xfrm>
            <a:off x="6888308" y="3046192"/>
            <a:ext cx="1763488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marL="124532" indent="-124532" algn="r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Database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proprietary</a:t>
            </a: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protocol</a:t>
            </a:r>
            <a:endParaRPr lang="de-DE" sz="800" dirty="0" smtClean="0">
              <a:solidFill>
                <a:schemeClr val="tx1"/>
              </a:solidFill>
              <a:latin typeface="Arial"/>
              <a:ea typeface="ヒラギノ角ゴ Pro W3" pitchFamily="-109" charset="-128"/>
              <a:cs typeface="Arial"/>
            </a:endParaRPr>
          </a:p>
        </p:txBody>
      </p:sp>
      <p:sp>
        <p:nvSpPr>
          <p:cNvPr id="187" name="Textfeld 41"/>
          <p:cNvSpPr txBox="1"/>
          <p:nvPr/>
        </p:nvSpPr>
        <p:spPr>
          <a:xfrm>
            <a:off x="5724796" y="3894527"/>
            <a:ext cx="1305119" cy="177476"/>
          </a:xfrm>
          <a:prstGeom prst="rect">
            <a:avLst/>
          </a:prstGeom>
        </p:spPr>
        <p:txBody>
          <a:bodyPr wrap="square" lIns="53840" tIns="26920" rIns="53840" bIns="26920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1pPr>
            <a:lvl2pPr marL="45712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2pPr>
            <a:lvl3pPr marL="914247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3pPr>
            <a:lvl4pPr marL="1371371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4pPr>
            <a:lvl5pPr marL="1828494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5pPr>
            <a:lvl6pPr marL="2285618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6pPr>
            <a:lvl7pPr marL="2742742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7pPr>
            <a:lvl8pPr marL="3199865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8pPr>
            <a:lvl9pPr marL="3656989" algn="l" defTabSz="914247" rtl="0" eaLnBrk="1" latinLnBrk="0" hangingPunct="1">
              <a:defRPr sz="4400" kern="1200">
                <a:solidFill>
                  <a:srgbClr val="000000"/>
                </a:solidFill>
                <a:latin typeface="Gill Sans" pitchFamily="-109" charset="0"/>
                <a:ea typeface="ヒラギノ角ゴ ProN W3" pitchFamily="-109" charset="-128"/>
                <a:cs typeface="+mn-cs"/>
                <a:sym typeface="Gill Sans" pitchFamily="-109" charset="0"/>
              </a:defRPr>
            </a:lvl9pPr>
          </a:lstStyle>
          <a:p>
            <a:pPr algn="l" defTabSz="166042">
              <a:spcBef>
                <a:spcPct val="20000"/>
              </a:spcBef>
            </a:pPr>
            <a:r>
              <a:rPr lang="de-DE" sz="800" dirty="0" smtClean="0">
                <a:solidFill>
                  <a:schemeClr val="tx1"/>
                </a:solidFill>
                <a:latin typeface="Arial"/>
                <a:ea typeface="ヒラギノ角ゴ Pro W3" pitchFamily="-109" charset="-128"/>
                <a:cs typeface="Arial"/>
              </a:rPr>
              <a:t>HTTP / HTTPS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sag_blue_green_master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2D05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11501" marR="0" indent="-211501" algn="l" defTabSz="282001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ヒラギノ角ゴ Pro W3" pitchFamily="-109" charset="-128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osag_red_grey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11501" marR="0" indent="-211501" algn="l" defTabSz="282001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ヒラギノ角ゴ Pro W3" pitchFamily="-109" charset="-128"/>
            <a:cs typeface="Arial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sosag_green_red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11501" marR="0" indent="-211501" algn="l" defTabSz="282001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ヒラギノ角ゴ Pro W3" pitchFamily="-109" charset="-128"/>
            <a:cs typeface="Arial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sosag_dkOrange_pink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11501" marR="0" indent="-211501" algn="l" defTabSz="282001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ヒラギノ角ゴ Pro W3" pitchFamily="-109" charset="-128"/>
            <a:cs typeface="Arial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sosag_red_grey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11501" marR="0" indent="-211501" algn="l" defTabSz="282001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ヒラギノ角ゴ Pro W3" pitchFamily="-109" charset="-128"/>
            <a:cs typeface="Arial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2_sosag_red_grey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11501" marR="0" indent="-211501" algn="l" defTabSz="282001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ヒラギノ角ゴ Pro W3" pitchFamily="-109" charset="-128"/>
            <a:cs typeface="Arial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3_sosag_red_grey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11501" marR="0" indent="-211501" algn="l" defTabSz="282001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ヒラギノ角ゴ Pro W3" pitchFamily="-109" charset="-128"/>
            <a:cs typeface="Arial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Office\Vorlagen\Präsentationsdesigns\Modernes Portrait.pot</Template>
  <TotalTime>0</TotalTime>
  <Words>2744</Words>
  <Application>Microsoft Office PowerPoint</Application>
  <PresentationFormat>Bildschirmpräsentation (4:3)</PresentationFormat>
  <Paragraphs>903</Paragraphs>
  <Slides>35</Slides>
  <Notes>11</Notes>
  <HiddenSlides>0</HiddenSlides>
  <MMClips>0</MMClips>
  <ScaleCrop>false</ScaleCrop>
  <HeadingPairs>
    <vt:vector size="6" baseType="variant">
      <vt:variant>
        <vt:lpstr>Design</vt:lpstr>
      </vt:variant>
      <vt:variant>
        <vt:i4>7</vt:i4>
      </vt:variant>
      <vt:variant>
        <vt:lpstr>Folientitel</vt:lpstr>
      </vt:variant>
      <vt:variant>
        <vt:i4>35</vt:i4>
      </vt:variant>
      <vt:variant>
        <vt:lpstr>Zielgruppenorientierte Präsentationen</vt:lpstr>
      </vt:variant>
      <vt:variant>
        <vt:i4>1</vt:i4>
      </vt:variant>
    </vt:vector>
  </HeadingPairs>
  <TitlesOfParts>
    <vt:vector size="43" baseType="lpstr">
      <vt:lpstr>sosag_blue_green_master</vt:lpstr>
      <vt:lpstr>sosag_red_grey_master</vt:lpstr>
      <vt:lpstr>sosag_green_red_master</vt:lpstr>
      <vt:lpstr>sosag_dkOrange_pink_master</vt:lpstr>
      <vt:lpstr>1_sosag_red_grey_master</vt:lpstr>
      <vt:lpstr>2_sosag_red_grey_master</vt:lpstr>
      <vt:lpstr>3_sosag_red_grey_master</vt:lpstr>
      <vt:lpstr>Open Source JobScheduler</vt:lpstr>
      <vt:lpstr>Introduction to JobScheduler</vt:lpstr>
      <vt:lpstr>Open Source Users and Commercial Customers</vt:lpstr>
      <vt:lpstr>Topics</vt:lpstr>
      <vt:lpstr>JobScheduler Components</vt:lpstr>
      <vt:lpstr>Architecture: Components</vt:lpstr>
      <vt:lpstr>Architecture: Platforms</vt:lpstr>
      <vt:lpstr>Architecture: Platforms</vt:lpstr>
      <vt:lpstr>Architecture: Security </vt:lpstr>
      <vt:lpstr>Use Cases</vt:lpstr>
      <vt:lpstr>Use Case: Cross-Platform Scheduling </vt:lpstr>
      <vt:lpstr>Use Case: Cross-Platform Scheduling</vt:lpstr>
      <vt:lpstr>Use Case: File Watching</vt:lpstr>
      <vt:lpstr>Use Case: File Watching</vt:lpstr>
      <vt:lpstr>Use Case: File Transfer</vt:lpstr>
      <vt:lpstr>Use Case: File Transfer</vt:lpstr>
      <vt:lpstr>Use Case: File Transfer</vt:lpstr>
      <vt:lpstr>Use Case: File Transfer</vt:lpstr>
      <vt:lpstr>Features</vt:lpstr>
      <vt:lpstr>Interfaces and Key Features: User Interfaces</vt:lpstr>
      <vt:lpstr>Interfaces and Key Features: User Interfaces</vt:lpstr>
      <vt:lpstr>Interfaces and Key Features: User Interfaces</vt:lpstr>
      <vt:lpstr>Interfaces and Key Features: Programming Interfaces</vt:lpstr>
      <vt:lpstr>Interfaces and Key Features: Programming Interfaces</vt:lpstr>
      <vt:lpstr>Interfaces and Key Features: Programming Interfaces</vt:lpstr>
      <vt:lpstr>Interfaces and Key Features</vt:lpstr>
      <vt:lpstr>Interfaces and Key Features</vt:lpstr>
      <vt:lpstr>Interfaces and Key Features</vt:lpstr>
      <vt:lpstr>Interfaces and Key Features</vt:lpstr>
      <vt:lpstr>High Availability: Overview</vt:lpstr>
      <vt:lpstr>High Availability: Agent Cluster</vt:lpstr>
      <vt:lpstr>High Availability: Master Cluster</vt:lpstr>
      <vt:lpstr>High Availability: Master Cluster</vt:lpstr>
      <vt:lpstr>High Availability: Supervisor JobScheduler</vt:lpstr>
      <vt:lpstr>JobScheduler in a Nutshell</vt:lpstr>
      <vt:lpstr>Short Overview</vt:lpstr>
    </vt:vector>
  </TitlesOfParts>
  <Company>Software- und Organisations-Service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JobScheduler in a Nutshell</dc:title>
  <dc:creator>Andreas Püschel</dc:creator>
  <cp:lastModifiedBy>Dagmar Reimold</cp:lastModifiedBy>
  <cp:revision>1310</cp:revision>
  <cp:lastPrinted>2002-06-03T12:32:57Z</cp:lastPrinted>
  <dcterms:created xsi:type="dcterms:W3CDTF">1999-10-01T15:56:35Z</dcterms:created>
  <dcterms:modified xsi:type="dcterms:W3CDTF">2017-09-04T06:55:42Z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info@sos-berlin.com</vt:lpwstr>
  </property>
  <property fmtid="{D5CDD505-2E9C-101B-9397-08002B2CF9AE}" pid="8" name="HomePage">
    <vt:lpwstr>www.sos-berlin.com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10485760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j:\doc\akquise\info\factory\slides</vt:lpwstr>
  </property>
</Properties>
</file>