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slideMasters/slideMaster7.xml" ContentType="application/vnd.openxmlformats-officedocument.presentationml.slideMaster+xml"/>
  <Override PartName="/ppt/theme/theme9.xml" ContentType="application/vnd.openxmlformats-officedocument.them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08" r:id="rId1"/>
    <p:sldMasterId id="2147483815" r:id="rId2"/>
    <p:sldMasterId id="2147483819" r:id="rId3"/>
    <p:sldMasterId id="2147483823" r:id="rId4"/>
    <p:sldMasterId id="2147483831" r:id="rId5"/>
    <p:sldMasterId id="2147483835" r:id="rId6"/>
    <p:sldMasterId id="2147483840" r:id="rId7"/>
  </p:sldMasterIdLst>
  <p:notesMasterIdLst>
    <p:notesMasterId r:id="rId43"/>
  </p:notesMasterIdLst>
  <p:handoutMasterIdLst>
    <p:handoutMasterId r:id="rId44"/>
  </p:handoutMasterIdLst>
  <p:sldIdLst>
    <p:sldId id="528" r:id="rId8"/>
    <p:sldId id="530" r:id="rId9"/>
    <p:sldId id="484" r:id="rId10"/>
    <p:sldId id="472" r:id="rId11"/>
    <p:sldId id="550" r:id="rId12"/>
    <p:sldId id="579" r:id="rId13"/>
    <p:sldId id="531" r:id="rId14"/>
    <p:sldId id="574" r:id="rId15"/>
    <p:sldId id="575" r:id="rId16"/>
    <p:sldId id="548" r:id="rId17"/>
    <p:sldId id="553" r:id="rId18"/>
    <p:sldId id="587" r:id="rId19"/>
    <p:sldId id="581" r:id="rId20"/>
    <p:sldId id="588" r:id="rId21"/>
    <p:sldId id="544" r:id="rId22"/>
    <p:sldId id="557" r:id="rId23"/>
    <p:sldId id="589" r:id="rId24"/>
    <p:sldId id="590" r:id="rId25"/>
    <p:sldId id="562" r:id="rId26"/>
    <p:sldId id="535" r:id="rId27"/>
    <p:sldId id="591" r:id="rId28"/>
    <p:sldId id="593" r:id="rId29"/>
    <p:sldId id="585" r:id="rId30"/>
    <p:sldId id="594" r:id="rId31"/>
    <p:sldId id="595" r:id="rId32"/>
    <p:sldId id="540" r:id="rId33"/>
    <p:sldId id="537" r:id="rId34"/>
    <p:sldId id="543" r:id="rId35"/>
    <p:sldId id="545" r:id="rId36"/>
    <p:sldId id="538" r:id="rId37"/>
    <p:sldId id="577" r:id="rId38"/>
    <p:sldId id="592" r:id="rId39"/>
    <p:sldId id="570" r:id="rId40"/>
    <p:sldId id="573" r:id="rId41"/>
    <p:sldId id="578" r:id="rId42"/>
  </p:sldIdLst>
  <p:sldSz cx="9144000" cy="6858000" type="screen4x3"/>
  <p:notesSz cx="7099300" cy="10234613"/>
  <p:custShowLst>
    <p:custShow name="Short Overview" id="0">
      <p:sldLst>
        <p:sld r:id="rId10"/>
      </p:sldLst>
    </p:custShow>
  </p:custShow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6925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3853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0778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7705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4632" algn="l" defTabSz="913853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1556" algn="l" defTabSz="913853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198483" algn="l" defTabSz="913853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5410" algn="l" defTabSz="913853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clrMru>
    <a:srgbClr val="D60000"/>
    <a:srgbClr val="0000CC"/>
    <a:srgbClr val="558ED5"/>
    <a:srgbClr val="333399"/>
    <a:srgbClr val="000099"/>
    <a:srgbClr val="FFCC00"/>
    <a:srgbClr val="CC6600"/>
    <a:srgbClr val="B22200"/>
    <a:srgbClr val="FFFF5B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27" autoAdjust="0"/>
    <p:restoredTop sz="93823" autoAdjust="0"/>
  </p:normalViewPr>
  <p:slideViewPr>
    <p:cSldViewPr>
      <p:cViewPr>
        <p:scale>
          <a:sx n="100" d="100"/>
          <a:sy n="100" d="100"/>
        </p:scale>
        <p:origin x="-1062" y="-168"/>
      </p:cViewPr>
      <p:guideLst>
        <p:guide orient="horz" pos="528"/>
        <p:guide pos="384"/>
      </p:guideLst>
    </p:cSldViewPr>
  </p:slideViewPr>
  <p:outlineViewPr>
    <p:cViewPr>
      <p:scale>
        <a:sx n="25" d="100"/>
        <a:sy n="25" d="100"/>
      </p:scale>
      <p:origin x="0" y="31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4" d="100"/>
          <a:sy n="44" d="100"/>
        </p:scale>
        <p:origin x="-1459" y="-82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slide" Target="slides/slide3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3" tIns="49522" rIns="99043" bIns="49522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3" tIns="49522" rIns="99043" bIns="49522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38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3" tIns="49522" rIns="99043" bIns="49522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3" tIns="49522" rIns="99043" bIns="49522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9776F9A1-E997-45DF-BC2E-5B8587C1A6D8}" type="slidenum">
              <a:rPr lang="en-CA"/>
              <a:pPr>
                <a:defRPr/>
              </a:pPr>
              <a:t>‹Nr.›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4029076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3" tIns="49522" rIns="99043" bIns="49522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3" tIns="49522" rIns="99043" bIns="49522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65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59338"/>
            <a:ext cx="5207000" cy="46069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3" tIns="49522" rIns="99043" bIns="495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Textformatierung des Masters zu bearbeiten.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3" tIns="49522" rIns="99043" bIns="49522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3" tIns="49522" rIns="99043" bIns="49522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410878C3-C028-4FAB-BD47-C87F9A64D0C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="" xmlns:p14="http://schemas.microsoft.com/office/powerpoint/2010/main" val="15175880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6925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385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0778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7705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4632" algn="l" defTabSz="9138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556" algn="l" defTabSz="9138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483" algn="l" defTabSz="9138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410" algn="l" defTabSz="9138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0600" y="768350"/>
            <a:ext cx="5116513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7E04B-A4A8-4114-B910-1288D0691D2F}" type="slidenum">
              <a:rPr lang="de-DE" smtClean="0"/>
              <a:pPr/>
              <a:t>6</a:t>
            </a:fld>
            <a:endParaRPr lang="de-DE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0600" y="768350"/>
            <a:ext cx="5116513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7E04B-A4A8-4114-B910-1288D0691D2F}" type="slidenum">
              <a:rPr lang="de-DE" smtClean="0"/>
              <a:pPr/>
              <a:t>22</a:t>
            </a:fld>
            <a:endParaRPr 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0878C3-C028-4FAB-BD47-C87F9A64D0C2}" type="slidenum">
              <a:rPr lang="de-DE" smtClean="0"/>
              <a:pPr>
                <a:defRPr/>
              </a:pPr>
              <a:t>35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0600" y="768350"/>
            <a:ext cx="5116513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7E04B-A4A8-4114-B910-1288D0691D2F}" type="slidenum">
              <a:rPr lang="de-DE" smtClean="0"/>
              <a:pPr/>
              <a:t>11</a:t>
            </a:fld>
            <a:endParaRPr lang="de-D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7E04B-A4A8-4114-B910-1288D0691D2F}" type="slidenum">
              <a:rPr lang="de-DE" smtClean="0"/>
              <a:pPr/>
              <a:t>12</a:t>
            </a:fld>
            <a:endParaRPr lang="de-DE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0600" y="768350"/>
            <a:ext cx="5116513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7E04B-A4A8-4114-B910-1288D0691D2F}" type="slidenum">
              <a:rPr lang="de-DE" smtClean="0"/>
              <a:pPr/>
              <a:t>13</a:t>
            </a:fld>
            <a:endParaRPr lang="de-DE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7E04B-A4A8-4114-B910-1288D0691D2F}" type="slidenum">
              <a:rPr lang="de-DE" smtClean="0"/>
              <a:pPr/>
              <a:t>14</a:t>
            </a:fld>
            <a:endParaRPr lang="de-DE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0600" y="768350"/>
            <a:ext cx="5116513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7E04B-A4A8-4114-B910-1288D0691D2F}" type="slidenum">
              <a:rPr lang="de-DE" smtClean="0"/>
              <a:pPr/>
              <a:t>16</a:t>
            </a:fld>
            <a:endParaRPr lang="de-DE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7E04B-A4A8-4114-B910-1288D0691D2F}" type="slidenum">
              <a:rPr lang="de-DE" smtClean="0"/>
              <a:pPr/>
              <a:t>17</a:t>
            </a:fld>
            <a:endParaRPr lang="de-DE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7E04B-A4A8-4114-B910-1288D0691D2F}" type="slidenum">
              <a:rPr lang="de-DE" smtClean="0"/>
              <a:pPr/>
              <a:t>18</a:t>
            </a:fld>
            <a:endParaRPr lang="de-DE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0600" y="768350"/>
            <a:ext cx="5116513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7E04B-A4A8-4114-B910-1288D0691D2F}" type="slidenum">
              <a:rPr lang="de-DE" smtClean="0"/>
              <a:pPr/>
              <a:t>21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6.xml"/><Relationship Id="rId1" Type="http://schemas.openxmlformats.org/officeDocument/2006/relationships/audio" Target="../media/audio1.wav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6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6.xml"/><Relationship Id="rId1" Type="http://schemas.openxmlformats.org/officeDocument/2006/relationships/audio" Target="../media/audio1.wav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7.xml"/><Relationship Id="rId1" Type="http://schemas.openxmlformats.org/officeDocument/2006/relationships/audio" Target="../media/audio1.wav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7.xml"/><Relationship Id="rId1" Type="http://schemas.openxmlformats.org/officeDocument/2006/relationships/audio" Target="../media/audio1.wav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7.xml"/><Relationship Id="rId1" Type="http://schemas.openxmlformats.org/officeDocument/2006/relationships/audio" Target="../media/audio1.wav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7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sag_blue_green_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1"/>
          </p:nvPr>
        </p:nvSpPr>
        <p:spPr>
          <a:xfrm>
            <a:off x="1992919" y="1507823"/>
            <a:ext cx="6878759" cy="5026075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00107F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1pPr>
            <a:lvl2pPr marL="328604" indent="-164303">
              <a:buClr>
                <a:srgbClr val="99CC00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2pPr>
            <a:lvl3pPr marL="492908">
              <a:buClr>
                <a:srgbClr val="7FA4DD"/>
              </a:buCl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 marL="657211">
              <a:buClr>
                <a:srgbClr val="44444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4pPr>
            <a:lvl5pPr marL="821515">
              <a:buClr>
                <a:schemeClr val="accent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1992919" y="909480"/>
            <a:ext cx="6878759" cy="239337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2"/>
          </p:nvPr>
        </p:nvSpPr>
        <p:spPr>
          <a:xfrm>
            <a:off x="1992919" y="215403"/>
            <a:ext cx="6878759" cy="430806"/>
          </a:xfrm>
          <a:prstGeom prst="rect">
            <a:avLst/>
          </a:prstGeom>
        </p:spPr>
        <p:txBody>
          <a:bodyPr wrap="none" lIns="0" tIns="0" rIns="0" bIns="0" anchor="t" anchorCtr="0"/>
          <a:lstStyle>
            <a:lvl1pPr>
              <a:buFontTx/>
              <a:buNone/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4"/>
          </p:nvPr>
        </p:nvSpPr>
        <p:spPr>
          <a:xfrm>
            <a:off x="192882" y="957347"/>
            <a:ext cx="1507184" cy="191470"/>
          </a:xfrm>
          <a:prstGeom prst="rect">
            <a:avLst/>
          </a:prstGeom>
        </p:spPr>
        <p:txBody>
          <a:bodyPr wrap="none" lIns="0" tIns="0" rIns="0" bIns="0"/>
          <a:lstStyle>
            <a:lvl1pPr algn="l">
              <a:buFontTx/>
              <a:buNone/>
              <a:defRPr sz="70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de-DE">
                <a:sym typeface="Arial" pitchFamily="-109" charset="0"/>
              </a:rPr>
              <a:t>Mastertextformat bearbeiten</a:t>
            </a:r>
          </a:p>
        </p:txBody>
      </p:sp>
      <p:sp>
        <p:nvSpPr>
          <p:cNvPr id="13" name="Inhaltsplatzhalter 12"/>
          <p:cNvSpPr>
            <a:spLocks noGrp="1"/>
          </p:cNvSpPr>
          <p:nvPr>
            <p:ph sz="quarter" idx="15"/>
          </p:nvPr>
        </p:nvSpPr>
        <p:spPr>
          <a:xfrm>
            <a:off x="192882" y="1507823"/>
            <a:ext cx="1507184" cy="50260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1354"/>
              </a:spcBef>
              <a:buClr>
                <a:srgbClr val="002060"/>
              </a:buClr>
              <a:buFont typeface="Wingdings" pitchFamily="2" charset="2"/>
              <a:buNone/>
              <a:defRPr sz="1000">
                <a:latin typeface="Arial" pitchFamily="34" charset="0"/>
                <a:cs typeface="Arial" pitchFamily="34" charset="0"/>
              </a:defRPr>
            </a:lvl1pPr>
            <a:lvl2pPr marL="0" indent="0">
              <a:spcBef>
                <a:spcPts val="1354"/>
              </a:spcBef>
              <a:buFontTx/>
              <a:buNone/>
              <a:defRPr sz="1400"/>
            </a:lvl2pPr>
            <a:lvl3pPr marL="0" indent="0">
              <a:spcBef>
                <a:spcPts val="1354"/>
              </a:spcBef>
              <a:buFontTx/>
              <a:buNone/>
              <a:defRPr sz="1400"/>
            </a:lvl3pPr>
            <a:lvl4pPr marL="0" indent="0">
              <a:spcBef>
                <a:spcPts val="1354"/>
              </a:spcBef>
              <a:buFontTx/>
              <a:buNone/>
              <a:defRPr sz="1400"/>
            </a:lvl4pPr>
            <a:lvl5pPr marL="0" indent="0">
              <a:spcBef>
                <a:spcPts val="1354"/>
              </a:spcBef>
              <a:buFontTx/>
              <a:buNone/>
              <a:defRPr sz="14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6"/>
          </p:nvPr>
        </p:nvSpPr>
        <p:spPr/>
        <p:txBody>
          <a:bodyPr rIns="53782"/>
          <a:lstStyle>
            <a:lvl1pPr algn="l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8ACF298-355A-49AE-B35D-2A023D47E9C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719191977"/>
      </p:ext>
    </p:extLst>
  </p:cSld>
  <p:clrMapOvr>
    <a:masterClrMapping/>
  </p:clrMapOvr>
  <p:transition spd="slow">
    <p:sndAc>
      <p:stSnd loop="1">
        <p:snd r:embed="rId1" name="whoosh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osag_blue_green_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1"/>
          </p:nvPr>
        </p:nvSpPr>
        <p:spPr>
          <a:xfrm>
            <a:off x="192870" y="1507823"/>
            <a:ext cx="8685951" cy="5026075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00107F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1pPr>
            <a:lvl2pPr marL="328604" indent="-164303">
              <a:buClr>
                <a:srgbClr val="99CC00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2pPr>
            <a:lvl3pPr marL="492908">
              <a:buClr>
                <a:srgbClr val="7FA4DD"/>
              </a:buCl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 marL="657211">
              <a:buClr>
                <a:srgbClr val="44444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4pPr>
            <a:lvl5pPr marL="821515">
              <a:buClr>
                <a:schemeClr val="accent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1992919" y="909480"/>
            <a:ext cx="6878759" cy="239337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2"/>
          </p:nvPr>
        </p:nvSpPr>
        <p:spPr>
          <a:xfrm>
            <a:off x="1992919" y="215403"/>
            <a:ext cx="6878759" cy="430806"/>
          </a:xfrm>
          <a:prstGeom prst="rect">
            <a:avLst/>
          </a:prstGeom>
        </p:spPr>
        <p:txBody>
          <a:bodyPr wrap="none" lIns="0" tIns="0" rIns="0" bIns="0" anchor="t" anchorCtr="0"/>
          <a:lstStyle>
            <a:lvl1pPr>
              <a:buFontTx/>
              <a:buNone/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4"/>
          </p:nvPr>
        </p:nvSpPr>
        <p:spPr>
          <a:xfrm>
            <a:off x="192882" y="957347"/>
            <a:ext cx="1507184" cy="191470"/>
          </a:xfrm>
          <a:prstGeom prst="rect">
            <a:avLst/>
          </a:prstGeom>
        </p:spPr>
        <p:txBody>
          <a:bodyPr wrap="none" lIns="0" tIns="0" rIns="87177" bIns="0"/>
          <a:lstStyle>
            <a:lvl1pPr algn="l">
              <a:buFontTx/>
              <a:buNone/>
              <a:defRPr sz="70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de-DE" dirty="0">
                <a:sym typeface="Arial" pitchFamily="-109" charset="0"/>
              </a:rPr>
              <a:t>Mastertextformat bearbeiten</a:t>
            </a:r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76EBF0A-779C-47F9-9F3F-884D4B367B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2751017580"/>
      </p:ext>
    </p:extLst>
  </p:cSld>
  <p:clrMapOvr>
    <a:masterClrMapping/>
  </p:clrMapOvr>
  <p:transition spd="slow">
    <p:sndAc>
      <p:stSnd loop="1">
        <p:snd r:embed="rId1" name="whoosh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osag_blue_green_b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92919" y="909480"/>
            <a:ext cx="6878759" cy="239337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5" name="Textplatzhalter 13"/>
          <p:cNvSpPr>
            <a:spLocks noGrp="1"/>
          </p:cNvSpPr>
          <p:nvPr>
            <p:ph type="body" sz="quarter" idx="12"/>
          </p:nvPr>
        </p:nvSpPr>
        <p:spPr>
          <a:xfrm>
            <a:off x="1992919" y="215403"/>
            <a:ext cx="6878759" cy="430806"/>
          </a:xfrm>
          <a:prstGeom prst="rect">
            <a:avLst/>
          </a:prstGeom>
        </p:spPr>
        <p:txBody>
          <a:bodyPr wrap="none" lIns="0" tIns="0" rIns="0" bIns="0" anchor="t" anchorCtr="0"/>
          <a:lstStyle>
            <a:lvl1pPr>
              <a:buFontTx/>
              <a:buNone/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Foliennummernplatzhalter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A5220-6472-41FD-92A9-B9EB98D740C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587845017"/>
      </p:ext>
    </p:extLst>
  </p:cSld>
  <p:clrMapOvr>
    <a:masterClrMapping/>
  </p:clrMapOvr>
  <p:transition spd="slow">
    <p:sndAc>
      <p:stSnd loop="1">
        <p:snd r:embed="rId1" name="whoosh.wav"/>
      </p:stSnd>
    </p:sndAc>
  </p:transition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osag_blue_green_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1"/>
          </p:nvPr>
        </p:nvSpPr>
        <p:spPr>
          <a:xfrm>
            <a:off x="1992919" y="1507823"/>
            <a:ext cx="6878759" cy="5026075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00107F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1pPr>
            <a:lvl2pPr marL="328604" indent="-164303">
              <a:buClr>
                <a:srgbClr val="99CC00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2pPr>
            <a:lvl3pPr marL="492908">
              <a:buClr>
                <a:srgbClr val="7FA4DD"/>
              </a:buCl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 marL="657211">
              <a:buClr>
                <a:srgbClr val="44444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4pPr>
            <a:lvl5pPr marL="821515">
              <a:buClr>
                <a:schemeClr val="accent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1992919" y="909480"/>
            <a:ext cx="6878759" cy="239337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2"/>
          </p:nvPr>
        </p:nvSpPr>
        <p:spPr>
          <a:xfrm>
            <a:off x="1992919" y="215403"/>
            <a:ext cx="6878759" cy="430806"/>
          </a:xfrm>
          <a:prstGeom prst="rect">
            <a:avLst/>
          </a:prstGeom>
        </p:spPr>
        <p:txBody>
          <a:bodyPr wrap="none" lIns="0" tIns="0" rIns="0" bIns="0" anchor="t" anchorCtr="0"/>
          <a:lstStyle>
            <a:lvl1pPr>
              <a:buFontTx/>
              <a:buNone/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4"/>
          </p:nvPr>
        </p:nvSpPr>
        <p:spPr>
          <a:xfrm>
            <a:off x="192882" y="957347"/>
            <a:ext cx="1507184" cy="191470"/>
          </a:xfrm>
          <a:prstGeom prst="rect">
            <a:avLst/>
          </a:prstGeom>
        </p:spPr>
        <p:txBody>
          <a:bodyPr wrap="none" lIns="0" tIns="0" rIns="0" bIns="0"/>
          <a:lstStyle>
            <a:lvl1pPr algn="l">
              <a:buFontTx/>
              <a:buNone/>
              <a:defRPr sz="70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de-DE">
                <a:sym typeface="Arial" pitchFamily="-109" charset="0"/>
              </a:rPr>
              <a:t>Mastertextformat bearbeiten</a:t>
            </a:r>
          </a:p>
        </p:txBody>
      </p:sp>
      <p:sp>
        <p:nvSpPr>
          <p:cNvPr id="13" name="Inhaltsplatzhalter 12"/>
          <p:cNvSpPr>
            <a:spLocks noGrp="1"/>
          </p:cNvSpPr>
          <p:nvPr>
            <p:ph sz="quarter" idx="15"/>
          </p:nvPr>
        </p:nvSpPr>
        <p:spPr>
          <a:xfrm>
            <a:off x="192882" y="1507823"/>
            <a:ext cx="1507184" cy="50260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1354"/>
              </a:spcBef>
              <a:buClr>
                <a:srgbClr val="002060"/>
              </a:buClr>
              <a:buFont typeface="Wingdings" pitchFamily="2" charset="2"/>
              <a:buNone/>
              <a:defRPr sz="1000">
                <a:latin typeface="Arial" pitchFamily="34" charset="0"/>
                <a:cs typeface="Arial" pitchFamily="34" charset="0"/>
              </a:defRPr>
            </a:lvl1pPr>
            <a:lvl2pPr marL="0" indent="0">
              <a:spcBef>
                <a:spcPts val="1354"/>
              </a:spcBef>
              <a:buFontTx/>
              <a:buNone/>
              <a:defRPr sz="1400"/>
            </a:lvl2pPr>
            <a:lvl3pPr marL="0" indent="0">
              <a:spcBef>
                <a:spcPts val="1354"/>
              </a:spcBef>
              <a:buFontTx/>
              <a:buNone/>
              <a:defRPr sz="1400"/>
            </a:lvl3pPr>
            <a:lvl4pPr marL="0" indent="0">
              <a:spcBef>
                <a:spcPts val="1354"/>
              </a:spcBef>
              <a:buFontTx/>
              <a:buNone/>
              <a:defRPr sz="1400"/>
            </a:lvl4pPr>
            <a:lvl5pPr marL="0" indent="0">
              <a:spcBef>
                <a:spcPts val="1354"/>
              </a:spcBef>
              <a:buFontTx/>
              <a:buNone/>
              <a:defRPr sz="14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6"/>
          </p:nvPr>
        </p:nvSpPr>
        <p:spPr/>
        <p:txBody>
          <a:bodyPr rIns="53782"/>
          <a:lstStyle>
            <a:lvl1pPr algn="l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8ACF298-355A-49AE-B35D-2A023D47E9C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719191977"/>
      </p:ext>
    </p:extLst>
  </p:cSld>
  <p:clrMapOvr>
    <a:masterClrMapping/>
  </p:clrMapOvr>
  <p:transition spd="slow">
    <p:sndAc>
      <p:stSnd loop="1">
        <p:snd r:embed="rId1" name="whoosh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sag_green_red_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1"/>
          </p:nvPr>
        </p:nvSpPr>
        <p:spPr>
          <a:xfrm>
            <a:off x="1992921" y="1507823"/>
            <a:ext cx="6878759" cy="5026075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55AA00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1pPr>
            <a:lvl2pPr marL="328538" indent="-164269">
              <a:buClr>
                <a:srgbClr val="BB2222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2pPr>
            <a:lvl3pPr marL="492810">
              <a:buClr>
                <a:srgbClr val="7FA4DD"/>
              </a:buCl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 marL="657080">
              <a:buClr>
                <a:srgbClr val="44444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4pPr>
            <a:lvl5pPr marL="821351">
              <a:buClr>
                <a:schemeClr val="accent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1992921" y="909480"/>
            <a:ext cx="6878759" cy="239337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2"/>
          </p:nvPr>
        </p:nvSpPr>
        <p:spPr>
          <a:xfrm>
            <a:off x="1992921" y="215403"/>
            <a:ext cx="6878759" cy="430806"/>
          </a:xfrm>
          <a:prstGeom prst="rect">
            <a:avLst/>
          </a:prstGeom>
        </p:spPr>
        <p:txBody>
          <a:bodyPr wrap="none" lIns="0" tIns="0" rIns="0" bIns="0" anchor="t" anchorCtr="0"/>
          <a:lstStyle>
            <a:lvl1pPr>
              <a:buFontTx/>
              <a:buNone/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4"/>
          </p:nvPr>
        </p:nvSpPr>
        <p:spPr>
          <a:xfrm>
            <a:off x="192882" y="957347"/>
            <a:ext cx="1507184" cy="191470"/>
          </a:xfrm>
          <a:prstGeom prst="rect">
            <a:avLst/>
          </a:prstGeom>
        </p:spPr>
        <p:txBody>
          <a:bodyPr wrap="none" lIns="0" tIns="0" rIns="0" bIns="0"/>
          <a:lstStyle>
            <a:lvl1pPr algn="l">
              <a:buFontTx/>
              <a:buNone/>
              <a:defRPr sz="70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de-DE">
                <a:sym typeface="Arial" pitchFamily="-109" charset="0"/>
              </a:rPr>
              <a:t>Mastertextformat bearbeiten</a:t>
            </a:r>
          </a:p>
        </p:txBody>
      </p:sp>
      <p:sp>
        <p:nvSpPr>
          <p:cNvPr id="13" name="Inhaltsplatzhalter 12"/>
          <p:cNvSpPr>
            <a:spLocks noGrp="1"/>
          </p:cNvSpPr>
          <p:nvPr>
            <p:ph sz="quarter" idx="15"/>
          </p:nvPr>
        </p:nvSpPr>
        <p:spPr>
          <a:xfrm>
            <a:off x="192882" y="1507823"/>
            <a:ext cx="1507184" cy="50260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1354"/>
              </a:spcBef>
              <a:buClr>
                <a:srgbClr val="002060"/>
              </a:buClr>
              <a:buFont typeface="Wingdings" pitchFamily="2" charset="2"/>
              <a:buNone/>
              <a:defRPr sz="1000">
                <a:latin typeface="Arial" pitchFamily="34" charset="0"/>
                <a:cs typeface="Arial" pitchFamily="34" charset="0"/>
              </a:defRPr>
            </a:lvl1pPr>
            <a:lvl2pPr marL="0" indent="0">
              <a:spcBef>
                <a:spcPts val="1354"/>
              </a:spcBef>
              <a:buFontTx/>
              <a:buNone/>
              <a:defRPr sz="1400"/>
            </a:lvl2pPr>
            <a:lvl3pPr marL="0" indent="0">
              <a:spcBef>
                <a:spcPts val="1354"/>
              </a:spcBef>
              <a:buFontTx/>
              <a:buNone/>
              <a:defRPr sz="1400"/>
            </a:lvl3pPr>
            <a:lvl4pPr marL="0" indent="0">
              <a:spcBef>
                <a:spcPts val="1354"/>
              </a:spcBef>
              <a:buFontTx/>
              <a:buNone/>
              <a:defRPr sz="1400"/>
            </a:lvl4pPr>
            <a:lvl5pPr marL="0" indent="0">
              <a:spcBef>
                <a:spcPts val="1354"/>
              </a:spcBef>
              <a:buFontTx/>
              <a:buNone/>
              <a:defRPr sz="14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6"/>
          </p:nvPr>
        </p:nvSpPr>
        <p:spPr/>
        <p:txBody>
          <a:bodyPr rIns="53772"/>
          <a:lstStyle>
            <a:lvl1pPr algn="l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969708-CE1D-457B-9243-B1A82B96D8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3896477025"/>
      </p:ext>
    </p:extLst>
  </p:cSld>
  <p:clrMapOvr>
    <a:masterClrMapping/>
  </p:clrMapOvr>
  <p:transition spd="slow">
    <p:sndAc>
      <p:stSnd loop="1">
        <p:snd r:embed="rId1" name="whoosh.wav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sag_green_red_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1"/>
          </p:nvPr>
        </p:nvSpPr>
        <p:spPr>
          <a:xfrm>
            <a:off x="192872" y="1507823"/>
            <a:ext cx="8685951" cy="5026075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55AA00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1pPr>
            <a:lvl2pPr marL="328538" indent="-164269">
              <a:buClr>
                <a:srgbClr val="BB2222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2pPr>
            <a:lvl3pPr marL="492810">
              <a:buClr>
                <a:srgbClr val="7FA4DD"/>
              </a:buCl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 marL="657080">
              <a:buClr>
                <a:srgbClr val="44444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4pPr>
            <a:lvl5pPr marL="821351">
              <a:buClr>
                <a:schemeClr val="accent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1992921" y="909480"/>
            <a:ext cx="6878759" cy="239337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2"/>
          </p:nvPr>
        </p:nvSpPr>
        <p:spPr>
          <a:xfrm>
            <a:off x="1992921" y="215403"/>
            <a:ext cx="6878759" cy="430806"/>
          </a:xfrm>
          <a:prstGeom prst="rect">
            <a:avLst/>
          </a:prstGeom>
        </p:spPr>
        <p:txBody>
          <a:bodyPr wrap="none" lIns="0" tIns="0" rIns="0" bIns="0" anchor="t" anchorCtr="0"/>
          <a:lstStyle>
            <a:lvl1pPr>
              <a:buFontTx/>
              <a:buNone/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4"/>
          </p:nvPr>
        </p:nvSpPr>
        <p:spPr>
          <a:xfrm>
            <a:off x="192882" y="957347"/>
            <a:ext cx="1507184" cy="191470"/>
          </a:xfrm>
          <a:prstGeom prst="rect">
            <a:avLst/>
          </a:prstGeom>
        </p:spPr>
        <p:txBody>
          <a:bodyPr wrap="none" lIns="0" tIns="0" rIns="0" bIns="0"/>
          <a:lstStyle>
            <a:lvl1pPr algn="l">
              <a:buFontTx/>
              <a:buNone/>
              <a:defRPr sz="70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de-DE" dirty="0">
                <a:sym typeface="Arial" pitchFamily="-109" charset="0"/>
              </a:rPr>
              <a:t>Mastertextformat bearbeiten</a:t>
            </a:r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0F5DBB5-89AC-4C58-A65F-9DE9CEAD906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1786731789"/>
      </p:ext>
    </p:extLst>
  </p:cSld>
  <p:clrMapOvr>
    <a:masterClrMapping/>
  </p:clrMapOvr>
  <p:transition spd="slow">
    <p:sndAc>
      <p:stSnd loop="1">
        <p:snd r:embed="rId1" name="whoosh.wav"/>
      </p:stSnd>
    </p:sndAc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sag_green_red_b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92921" y="909480"/>
            <a:ext cx="6878759" cy="239337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5" name="Textplatzhalter 13"/>
          <p:cNvSpPr>
            <a:spLocks noGrp="1"/>
          </p:cNvSpPr>
          <p:nvPr>
            <p:ph type="body" sz="quarter" idx="12"/>
          </p:nvPr>
        </p:nvSpPr>
        <p:spPr>
          <a:xfrm>
            <a:off x="1992921" y="215403"/>
            <a:ext cx="6878759" cy="430806"/>
          </a:xfrm>
          <a:prstGeom prst="rect">
            <a:avLst/>
          </a:prstGeom>
        </p:spPr>
        <p:txBody>
          <a:bodyPr wrap="none" lIns="0" tIns="0" rIns="0" bIns="0" anchor="t" anchorCtr="0"/>
          <a:lstStyle>
            <a:lvl1pPr>
              <a:buFontTx/>
              <a:buNone/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Foliennummernplatzhalter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l">
              <a:defRPr sz="210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>
              <a:defRPr/>
            </a:pPr>
            <a:fld id="{245A7B18-DE6C-407E-9AC8-D64CA83C099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3664568236"/>
      </p:ext>
    </p:extLst>
  </p:cSld>
  <p:clrMapOvr>
    <a:masterClrMapping/>
  </p:clrMapOvr>
  <p:transition spd="slow">
    <p:sndAc>
      <p:stSnd loop="1">
        <p:snd r:embed="rId1" name="whoosh.wav"/>
      </p:stSnd>
    </p:sndAc>
  </p:transition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osag_red_grey_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1"/>
          </p:nvPr>
        </p:nvSpPr>
        <p:spPr>
          <a:xfrm>
            <a:off x="1992918" y="1507823"/>
            <a:ext cx="6878759" cy="5026075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CC0000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1pPr>
            <a:lvl2pPr marL="328769" indent="-164385">
              <a:buClr>
                <a:srgbClr val="444444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2pPr>
            <a:lvl3pPr marL="493156">
              <a:buClr>
                <a:srgbClr val="7FA4DD"/>
              </a:buCl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 marL="657538">
              <a:buClr>
                <a:srgbClr val="44444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4pPr>
            <a:lvl5pPr marL="821924">
              <a:buClr>
                <a:schemeClr val="accent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1992918" y="909480"/>
            <a:ext cx="6878759" cy="239337"/>
          </a:xfrm>
        </p:spPr>
        <p:txBody>
          <a:bodyPr lIns="0" tIns="0" rIns="0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2"/>
          </p:nvPr>
        </p:nvSpPr>
        <p:spPr>
          <a:xfrm>
            <a:off x="1992918" y="215403"/>
            <a:ext cx="6878759" cy="430806"/>
          </a:xfrm>
          <a:prstGeom prst="rect">
            <a:avLst/>
          </a:prstGeom>
        </p:spPr>
        <p:txBody>
          <a:bodyPr wrap="none" lIns="0" tIns="0" rIns="0" bIns="0" anchor="t" anchorCtr="0"/>
          <a:lstStyle>
            <a:lvl1pPr>
              <a:buFontTx/>
              <a:buNone/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4"/>
          </p:nvPr>
        </p:nvSpPr>
        <p:spPr>
          <a:xfrm>
            <a:off x="192882" y="957347"/>
            <a:ext cx="1507184" cy="191470"/>
          </a:xfrm>
          <a:prstGeom prst="rect">
            <a:avLst/>
          </a:prstGeom>
        </p:spPr>
        <p:txBody>
          <a:bodyPr wrap="none" lIns="0" tIns="0" rIns="0" bIns="0"/>
          <a:lstStyle>
            <a:lvl1pPr algn="l">
              <a:buFontTx/>
              <a:buNone/>
              <a:defRPr sz="70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de-DE">
                <a:sym typeface="Arial" pitchFamily="-109" charset="0"/>
              </a:rPr>
              <a:t>Mastertextformat bearbeiten</a:t>
            </a:r>
          </a:p>
        </p:txBody>
      </p:sp>
      <p:sp>
        <p:nvSpPr>
          <p:cNvPr id="13" name="Inhaltsplatzhalter 12"/>
          <p:cNvSpPr>
            <a:spLocks noGrp="1"/>
          </p:cNvSpPr>
          <p:nvPr>
            <p:ph sz="quarter" idx="15" hasCustomPrompt="1"/>
          </p:nvPr>
        </p:nvSpPr>
        <p:spPr>
          <a:xfrm>
            <a:off x="192882" y="1507823"/>
            <a:ext cx="1507184" cy="50260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1354"/>
              </a:spcBef>
              <a:buClr>
                <a:srgbClr val="002060"/>
              </a:buClr>
              <a:buFont typeface="Wingdings" pitchFamily="2" charset="2"/>
              <a:buNone/>
              <a:defRPr sz="1000">
                <a:latin typeface="Arial" pitchFamily="34" charset="0"/>
                <a:cs typeface="Arial" pitchFamily="34" charset="0"/>
              </a:defRPr>
            </a:lvl1pPr>
            <a:lvl2pPr marL="0" indent="0">
              <a:spcBef>
                <a:spcPts val="1354"/>
              </a:spcBef>
              <a:buFontTx/>
              <a:buNone/>
              <a:defRPr sz="1400"/>
            </a:lvl2pPr>
            <a:lvl3pPr marL="0" indent="0">
              <a:spcBef>
                <a:spcPts val="1354"/>
              </a:spcBef>
              <a:buFontTx/>
              <a:buNone/>
              <a:defRPr sz="1400"/>
            </a:lvl3pPr>
            <a:lvl4pPr marL="0" indent="0">
              <a:spcBef>
                <a:spcPts val="1354"/>
              </a:spcBef>
              <a:buFontTx/>
              <a:buNone/>
              <a:defRPr sz="1400"/>
            </a:lvl4pPr>
            <a:lvl5pPr marL="0" indent="0">
              <a:spcBef>
                <a:spcPts val="1354"/>
              </a:spcBef>
              <a:buFontTx/>
              <a:buNone/>
              <a:defRPr sz="1400"/>
            </a:lvl5pPr>
          </a:lstStyle>
          <a:p>
            <a:pPr lvl="0"/>
            <a:r>
              <a:rPr lang="de-DE" dirty="0" smtClean="0"/>
              <a:t> </a:t>
            </a:r>
          </a:p>
          <a:p>
            <a:pPr lvl="0"/>
            <a:endParaRPr lang="de-DE" dirty="0" smtClean="0"/>
          </a:p>
          <a:p>
            <a:pPr lvl="0"/>
            <a:endParaRPr lang="de-DE" dirty="0" smtClean="0"/>
          </a:p>
          <a:p>
            <a:pPr lvl="0"/>
            <a:endParaRPr lang="de-DE" dirty="0" smtClean="0"/>
          </a:p>
          <a:p>
            <a:pPr lvl="0"/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 lvl="0"/>
            <a:endParaRPr lang="de-DE" dirty="0" smtClean="0"/>
          </a:p>
          <a:p>
            <a:pPr lvl="0"/>
            <a:endParaRPr lang="de-DE" dirty="0" smtClean="0"/>
          </a:p>
          <a:p>
            <a:pPr lvl="0"/>
            <a:endParaRPr lang="de-DE" dirty="0" smtClean="0"/>
          </a:p>
          <a:p>
            <a:pPr lvl="0"/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>
          <a:xfrm>
            <a:off x="192862" y="215403"/>
            <a:ext cx="571444" cy="430806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>
              <a:defRPr sz="2100">
                <a:solidFill>
                  <a:schemeClr val="bg1"/>
                </a:solidFill>
                <a:latin typeface="+mj-lt"/>
              </a:defRPr>
            </a:lvl1pPr>
          </a:lstStyle>
          <a:p>
            <a:fld id="{338290F6-9EEA-4939-92A4-98C36957571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 spd="slow">
    <p:sndAc>
      <p:stSnd loop="1">
        <p:snd r:embed="rId1" name="whoosh.wav"/>
      </p:stSnd>
    </p:sndAc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osag_dkOrange_pink_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1"/>
          </p:nvPr>
        </p:nvSpPr>
        <p:spPr>
          <a:xfrm>
            <a:off x="1992922" y="1507823"/>
            <a:ext cx="6878759" cy="5026075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FF6633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1pPr>
            <a:lvl2pPr marL="328505" indent="-164253">
              <a:buClr>
                <a:srgbClr val="ED1E79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2pPr>
            <a:lvl3pPr marL="492761">
              <a:buClr>
                <a:srgbClr val="7FA4DD"/>
              </a:buCl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 marL="657014">
              <a:buClr>
                <a:srgbClr val="44444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4pPr>
            <a:lvl5pPr marL="821269">
              <a:buClr>
                <a:schemeClr val="accent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1992922" y="909480"/>
            <a:ext cx="6878759" cy="239337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2"/>
          </p:nvPr>
        </p:nvSpPr>
        <p:spPr>
          <a:xfrm>
            <a:off x="1992922" y="215403"/>
            <a:ext cx="6878759" cy="430806"/>
          </a:xfrm>
          <a:prstGeom prst="rect">
            <a:avLst/>
          </a:prstGeom>
        </p:spPr>
        <p:txBody>
          <a:bodyPr wrap="none" lIns="0" tIns="0" rIns="0" bIns="0" anchor="t" anchorCtr="0"/>
          <a:lstStyle>
            <a:lvl1pPr>
              <a:buFontTx/>
              <a:buNone/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4"/>
          </p:nvPr>
        </p:nvSpPr>
        <p:spPr>
          <a:xfrm>
            <a:off x="192882" y="957347"/>
            <a:ext cx="1507184" cy="191470"/>
          </a:xfrm>
          <a:prstGeom prst="rect">
            <a:avLst/>
          </a:prstGeom>
        </p:spPr>
        <p:txBody>
          <a:bodyPr wrap="none" lIns="0" tIns="0" rIns="0" bIns="0"/>
          <a:lstStyle>
            <a:lvl1pPr algn="l">
              <a:buFontTx/>
              <a:buNone/>
              <a:defRPr sz="70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de-DE">
                <a:sym typeface="Arial" pitchFamily="-109" charset="0"/>
              </a:rPr>
              <a:t>Mastertextformat bearbeiten</a:t>
            </a:r>
          </a:p>
        </p:txBody>
      </p:sp>
      <p:sp>
        <p:nvSpPr>
          <p:cNvPr id="13" name="Inhaltsplatzhalter 12"/>
          <p:cNvSpPr>
            <a:spLocks noGrp="1"/>
          </p:cNvSpPr>
          <p:nvPr>
            <p:ph sz="quarter" idx="15"/>
          </p:nvPr>
        </p:nvSpPr>
        <p:spPr>
          <a:xfrm>
            <a:off x="192882" y="1507823"/>
            <a:ext cx="1507184" cy="50260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1354"/>
              </a:spcBef>
              <a:buClr>
                <a:srgbClr val="002060"/>
              </a:buClr>
              <a:buFont typeface="Wingdings" pitchFamily="2" charset="2"/>
              <a:buNone/>
              <a:defRPr sz="1000">
                <a:latin typeface="Arial" pitchFamily="34" charset="0"/>
                <a:cs typeface="Arial" pitchFamily="34" charset="0"/>
              </a:defRPr>
            </a:lvl1pPr>
            <a:lvl2pPr marL="0" indent="0">
              <a:spcBef>
                <a:spcPts val="1354"/>
              </a:spcBef>
              <a:buFontTx/>
              <a:buNone/>
              <a:defRPr sz="1400"/>
            </a:lvl2pPr>
            <a:lvl3pPr marL="0" indent="0">
              <a:spcBef>
                <a:spcPts val="1354"/>
              </a:spcBef>
              <a:buFontTx/>
              <a:buNone/>
              <a:defRPr sz="1400"/>
            </a:lvl3pPr>
            <a:lvl4pPr marL="0" indent="0">
              <a:spcBef>
                <a:spcPts val="1354"/>
              </a:spcBef>
              <a:buFontTx/>
              <a:buNone/>
              <a:defRPr sz="1400"/>
            </a:lvl4pPr>
            <a:lvl5pPr marL="0" indent="0">
              <a:spcBef>
                <a:spcPts val="1354"/>
              </a:spcBef>
              <a:buFontTx/>
              <a:buNone/>
              <a:defRPr sz="14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6"/>
          </p:nvPr>
        </p:nvSpPr>
        <p:spPr/>
        <p:txBody>
          <a:bodyPr rIns="53767"/>
          <a:lstStyle>
            <a:lvl1pPr algn="l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5F5F006-0F60-4C6A-A7DF-10910BFB95A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478179596"/>
      </p:ext>
    </p:extLst>
  </p:cSld>
  <p:clrMapOvr>
    <a:masterClrMapping/>
  </p:clrMapOvr>
  <p:transition spd="slow">
    <p:sndAc>
      <p:stSnd loop="1">
        <p:snd r:embed="rId1" name="whoosh.wav"/>
      </p:stSnd>
    </p:sndAc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osag_blue_green_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1"/>
          </p:nvPr>
        </p:nvSpPr>
        <p:spPr>
          <a:xfrm>
            <a:off x="192870" y="1507823"/>
            <a:ext cx="8685951" cy="5026075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00107F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1pPr>
            <a:lvl2pPr marL="328604" indent="-164303">
              <a:buClr>
                <a:srgbClr val="99CC00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2pPr>
            <a:lvl3pPr marL="492908">
              <a:buClr>
                <a:srgbClr val="7FA4DD"/>
              </a:buCl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 marL="657211">
              <a:buClr>
                <a:srgbClr val="44444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4pPr>
            <a:lvl5pPr marL="821515">
              <a:buClr>
                <a:schemeClr val="accent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1992919" y="909480"/>
            <a:ext cx="6878759" cy="239337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2"/>
          </p:nvPr>
        </p:nvSpPr>
        <p:spPr>
          <a:xfrm>
            <a:off x="1992919" y="215403"/>
            <a:ext cx="6878759" cy="430806"/>
          </a:xfrm>
          <a:prstGeom prst="rect">
            <a:avLst/>
          </a:prstGeom>
        </p:spPr>
        <p:txBody>
          <a:bodyPr wrap="none" lIns="0" tIns="0" rIns="0" bIns="0" anchor="t" anchorCtr="0"/>
          <a:lstStyle>
            <a:lvl1pPr>
              <a:buFontTx/>
              <a:buNone/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4"/>
          </p:nvPr>
        </p:nvSpPr>
        <p:spPr>
          <a:xfrm>
            <a:off x="192882" y="957347"/>
            <a:ext cx="1507184" cy="191470"/>
          </a:xfrm>
          <a:prstGeom prst="rect">
            <a:avLst/>
          </a:prstGeom>
        </p:spPr>
        <p:txBody>
          <a:bodyPr wrap="none" lIns="0" tIns="0" rIns="87177" bIns="0"/>
          <a:lstStyle>
            <a:lvl1pPr algn="l">
              <a:buFontTx/>
              <a:buNone/>
              <a:defRPr sz="70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de-DE" dirty="0">
                <a:sym typeface="Arial" pitchFamily="-109" charset="0"/>
              </a:rPr>
              <a:t>Mastertextformat bearbeiten</a:t>
            </a:r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76EBF0A-779C-47F9-9F3F-884D4B367B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2751017580"/>
      </p:ext>
    </p:extLst>
  </p:cSld>
  <p:clrMapOvr>
    <a:masterClrMapping/>
  </p:clrMapOvr>
  <p:transition spd="slow">
    <p:sndAc>
      <p:stSnd loop="1">
        <p:snd r:embed="rId1" name="whoosh.wav"/>
      </p:stSnd>
    </p:sndAc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osag_blue_green_b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92919" y="909480"/>
            <a:ext cx="6878759" cy="239337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5" name="Textplatzhalter 13"/>
          <p:cNvSpPr>
            <a:spLocks noGrp="1"/>
          </p:cNvSpPr>
          <p:nvPr>
            <p:ph type="body" sz="quarter" idx="12"/>
          </p:nvPr>
        </p:nvSpPr>
        <p:spPr>
          <a:xfrm>
            <a:off x="1992919" y="215403"/>
            <a:ext cx="6878759" cy="430806"/>
          </a:xfrm>
          <a:prstGeom prst="rect">
            <a:avLst/>
          </a:prstGeom>
        </p:spPr>
        <p:txBody>
          <a:bodyPr wrap="none" lIns="0" tIns="0" rIns="0" bIns="0" anchor="t" anchorCtr="0"/>
          <a:lstStyle>
            <a:lvl1pPr>
              <a:buFontTx/>
              <a:buNone/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Foliennummernplatzhalter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A5220-6472-41FD-92A9-B9EB98D740C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587845017"/>
      </p:ext>
    </p:extLst>
  </p:cSld>
  <p:clrMapOvr>
    <a:masterClrMapping/>
  </p:clrMapOvr>
  <p:transition spd="slow">
    <p:sndAc>
      <p:stSnd loop="1">
        <p:snd r:embed="rId1" name="whoosh.wav"/>
      </p:stSnd>
    </p:sndAc>
  </p:transition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sag_blue_green_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1"/>
          </p:nvPr>
        </p:nvSpPr>
        <p:spPr>
          <a:xfrm>
            <a:off x="192870" y="1507823"/>
            <a:ext cx="8685951" cy="5026075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00107F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1pPr>
            <a:lvl2pPr marL="328604" indent="-164303">
              <a:buClr>
                <a:srgbClr val="99CC00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2pPr>
            <a:lvl3pPr marL="492908">
              <a:buClr>
                <a:srgbClr val="7FA4DD"/>
              </a:buCl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 marL="657211">
              <a:buClr>
                <a:srgbClr val="44444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4pPr>
            <a:lvl5pPr marL="821515">
              <a:buClr>
                <a:schemeClr val="accent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1992919" y="909480"/>
            <a:ext cx="6878759" cy="239337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2"/>
          </p:nvPr>
        </p:nvSpPr>
        <p:spPr>
          <a:xfrm>
            <a:off x="1992919" y="215403"/>
            <a:ext cx="6878759" cy="430806"/>
          </a:xfrm>
          <a:prstGeom prst="rect">
            <a:avLst/>
          </a:prstGeom>
        </p:spPr>
        <p:txBody>
          <a:bodyPr wrap="none" lIns="0" tIns="0" rIns="0" bIns="0" anchor="t" anchorCtr="0"/>
          <a:lstStyle>
            <a:lvl1pPr>
              <a:buFontTx/>
              <a:buNone/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4"/>
          </p:nvPr>
        </p:nvSpPr>
        <p:spPr>
          <a:xfrm>
            <a:off x="192882" y="957347"/>
            <a:ext cx="1507184" cy="191470"/>
          </a:xfrm>
          <a:prstGeom prst="rect">
            <a:avLst/>
          </a:prstGeom>
        </p:spPr>
        <p:txBody>
          <a:bodyPr wrap="none" lIns="0" tIns="0" rIns="87177" bIns="0"/>
          <a:lstStyle>
            <a:lvl1pPr algn="l">
              <a:buFontTx/>
              <a:buNone/>
              <a:defRPr sz="70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de-DE" dirty="0">
                <a:sym typeface="Arial" pitchFamily="-109" charset="0"/>
              </a:rPr>
              <a:t>Mastertextformat bearbeiten</a:t>
            </a:r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76EBF0A-779C-47F9-9F3F-884D4B367B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2751017580"/>
      </p:ext>
    </p:extLst>
  </p:cSld>
  <p:clrMapOvr>
    <a:masterClrMapping/>
  </p:clrMapOvr>
  <p:transition spd="slow">
    <p:sndAc>
      <p:stSnd loop="1">
        <p:snd r:embed="rId1" name="whoosh.wav"/>
      </p:stSnd>
    </p:sndAc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osag_blue_green_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1"/>
          </p:nvPr>
        </p:nvSpPr>
        <p:spPr>
          <a:xfrm>
            <a:off x="1992919" y="1507823"/>
            <a:ext cx="6878759" cy="5026075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00107F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1pPr>
            <a:lvl2pPr marL="328604" indent="-164303">
              <a:buClr>
                <a:srgbClr val="99CC00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2pPr>
            <a:lvl3pPr marL="492908">
              <a:buClr>
                <a:srgbClr val="7FA4DD"/>
              </a:buCl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 marL="657211">
              <a:buClr>
                <a:srgbClr val="44444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4pPr>
            <a:lvl5pPr marL="821515">
              <a:buClr>
                <a:schemeClr val="accent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1992919" y="909480"/>
            <a:ext cx="6878759" cy="239337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2"/>
          </p:nvPr>
        </p:nvSpPr>
        <p:spPr>
          <a:xfrm>
            <a:off x="1992919" y="215403"/>
            <a:ext cx="6878759" cy="430806"/>
          </a:xfrm>
          <a:prstGeom prst="rect">
            <a:avLst/>
          </a:prstGeom>
        </p:spPr>
        <p:txBody>
          <a:bodyPr wrap="none" lIns="0" tIns="0" rIns="0" bIns="0" anchor="t" anchorCtr="0"/>
          <a:lstStyle>
            <a:lvl1pPr>
              <a:buFontTx/>
              <a:buNone/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4"/>
          </p:nvPr>
        </p:nvSpPr>
        <p:spPr>
          <a:xfrm>
            <a:off x="192882" y="957347"/>
            <a:ext cx="1507184" cy="191470"/>
          </a:xfrm>
          <a:prstGeom prst="rect">
            <a:avLst/>
          </a:prstGeom>
        </p:spPr>
        <p:txBody>
          <a:bodyPr wrap="none" lIns="0" tIns="0" rIns="0" bIns="0"/>
          <a:lstStyle>
            <a:lvl1pPr algn="l">
              <a:buFontTx/>
              <a:buNone/>
              <a:defRPr sz="70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de-DE">
                <a:sym typeface="Arial" pitchFamily="-109" charset="0"/>
              </a:rPr>
              <a:t>Mastertextformat bearbeiten</a:t>
            </a:r>
          </a:p>
        </p:txBody>
      </p:sp>
      <p:sp>
        <p:nvSpPr>
          <p:cNvPr id="13" name="Inhaltsplatzhalter 12"/>
          <p:cNvSpPr>
            <a:spLocks noGrp="1"/>
          </p:cNvSpPr>
          <p:nvPr>
            <p:ph sz="quarter" idx="15"/>
          </p:nvPr>
        </p:nvSpPr>
        <p:spPr>
          <a:xfrm>
            <a:off x="192882" y="1507823"/>
            <a:ext cx="1507184" cy="50260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1354"/>
              </a:spcBef>
              <a:buClr>
                <a:srgbClr val="002060"/>
              </a:buClr>
              <a:buFont typeface="Wingdings" pitchFamily="2" charset="2"/>
              <a:buNone/>
              <a:defRPr sz="1000">
                <a:latin typeface="Arial" pitchFamily="34" charset="0"/>
                <a:cs typeface="Arial" pitchFamily="34" charset="0"/>
              </a:defRPr>
            </a:lvl1pPr>
            <a:lvl2pPr marL="0" indent="0">
              <a:spcBef>
                <a:spcPts val="1354"/>
              </a:spcBef>
              <a:buFontTx/>
              <a:buNone/>
              <a:defRPr sz="1400"/>
            </a:lvl2pPr>
            <a:lvl3pPr marL="0" indent="0">
              <a:spcBef>
                <a:spcPts val="1354"/>
              </a:spcBef>
              <a:buFontTx/>
              <a:buNone/>
              <a:defRPr sz="1400"/>
            </a:lvl3pPr>
            <a:lvl4pPr marL="0" indent="0">
              <a:spcBef>
                <a:spcPts val="1354"/>
              </a:spcBef>
              <a:buFontTx/>
              <a:buNone/>
              <a:defRPr sz="1400"/>
            </a:lvl4pPr>
            <a:lvl5pPr marL="0" indent="0">
              <a:spcBef>
                <a:spcPts val="1354"/>
              </a:spcBef>
              <a:buFontTx/>
              <a:buNone/>
              <a:defRPr sz="14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6"/>
          </p:nvPr>
        </p:nvSpPr>
        <p:spPr/>
        <p:txBody>
          <a:bodyPr rIns="53782"/>
          <a:lstStyle>
            <a:lvl1pPr algn="l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8ACF298-355A-49AE-B35D-2A023D47E9C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719191977"/>
      </p:ext>
    </p:extLst>
  </p:cSld>
  <p:clrMapOvr>
    <a:masterClrMapping/>
  </p:clrMapOvr>
  <p:transition spd="slow">
    <p:sndAc>
      <p:stSnd loop="1">
        <p:snd r:embed="rId1" name="whoosh.wav"/>
      </p:stSnd>
    </p:sndAc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sag_dkOrange_pink_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1"/>
          </p:nvPr>
        </p:nvSpPr>
        <p:spPr>
          <a:xfrm>
            <a:off x="1992922" y="1507823"/>
            <a:ext cx="6878759" cy="5026075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FF6633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1pPr>
            <a:lvl2pPr marL="328505" indent="-164253">
              <a:buClr>
                <a:srgbClr val="ED1E79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2pPr>
            <a:lvl3pPr marL="492761">
              <a:buClr>
                <a:srgbClr val="7FA4DD"/>
              </a:buCl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 marL="657014">
              <a:buClr>
                <a:srgbClr val="44444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4pPr>
            <a:lvl5pPr marL="821269">
              <a:buClr>
                <a:schemeClr val="accent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1992922" y="909480"/>
            <a:ext cx="6878759" cy="239337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2"/>
          </p:nvPr>
        </p:nvSpPr>
        <p:spPr>
          <a:xfrm>
            <a:off x="1992922" y="215403"/>
            <a:ext cx="6878759" cy="430806"/>
          </a:xfrm>
          <a:prstGeom prst="rect">
            <a:avLst/>
          </a:prstGeom>
        </p:spPr>
        <p:txBody>
          <a:bodyPr wrap="none" lIns="0" tIns="0" rIns="0" bIns="0" anchor="t" anchorCtr="0"/>
          <a:lstStyle>
            <a:lvl1pPr>
              <a:buFontTx/>
              <a:buNone/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4"/>
          </p:nvPr>
        </p:nvSpPr>
        <p:spPr>
          <a:xfrm>
            <a:off x="192882" y="957347"/>
            <a:ext cx="1507184" cy="191470"/>
          </a:xfrm>
          <a:prstGeom prst="rect">
            <a:avLst/>
          </a:prstGeom>
        </p:spPr>
        <p:txBody>
          <a:bodyPr wrap="none" lIns="0" tIns="0" rIns="0" bIns="0"/>
          <a:lstStyle>
            <a:lvl1pPr algn="l">
              <a:buFontTx/>
              <a:buNone/>
              <a:defRPr sz="70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de-DE">
                <a:sym typeface="Arial" pitchFamily="-109" charset="0"/>
              </a:rPr>
              <a:t>Mastertextformat bearbeiten</a:t>
            </a:r>
          </a:p>
        </p:txBody>
      </p:sp>
      <p:sp>
        <p:nvSpPr>
          <p:cNvPr id="13" name="Inhaltsplatzhalter 12"/>
          <p:cNvSpPr>
            <a:spLocks noGrp="1"/>
          </p:cNvSpPr>
          <p:nvPr>
            <p:ph sz="quarter" idx="15"/>
          </p:nvPr>
        </p:nvSpPr>
        <p:spPr>
          <a:xfrm>
            <a:off x="192882" y="1507823"/>
            <a:ext cx="1507184" cy="50260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1354"/>
              </a:spcBef>
              <a:buClr>
                <a:srgbClr val="002060"/>
              </a:buClr>
              <a:buFont typeface="Wingdings" pitchFamily="2" charset="2"/>
              <a:buNone/>
              <a:defRPr sz="1000">
                <a:latin typeface="Arial" pitchFamily="34" charset="0"/>
                <a:cs typeface="Arial" pitchFamily="34" charset="0"/>
              </a:defRPr>
            </a:lvl1pPr>
            <a:lvl2pPr marL="0" indent="0">
              <a:spcBef>
                <a:spcPts val="1354"/>
              </a:spcBef>
              <a:buFontTx/>
              <a:buNone/>
              <a:defRPr sz="1400"/>
            </a:lvl2pPr>
            <a:lvl3pPr marL="0" indent="0">
              <a:spcBef>
                <a:spcPts val="1354"/>
              </a:spcBef>
              <a:buFontTx/>
              <a:buNone/>
              <a:defRPr sz="1400"/>
            </a:lvl3pPr>
            <a:lvl4pPr marL="0" indent="0">
              <a:spcBef>
                <a:spcPts val="1354"/>
              </a:spcBef>
              <a:buFontTx/>
              <a:buNone/>
              <a:defRPr sz="1400"/>
            </a:lvl4pPr>
            <a:lvl5pPr marL="0" indent="0">
              <a:spcBef>
                <a:spcPts val="1354"/>
              </a:spcBef>
              <a:buFontTx/>
              <a:buNone/>
              <a:defRPr sz="14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6"/>
          </p:nvPr>
        </p:nvSpPr>
        <p:spPr/>
        <p:txBody>
          <a:bodyPr rIns="53767"/>
          <a:lstStyle>
            <a:lvl1pPr algn="l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5F5F006-0F60-4C6A-A7DF-10910BFB95A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478179596"/>
      </p:ext>
    </p:extLst>
  </p:cSld>
  <p:clrMapOvr>
    <a:masterClrMapping/>
  </p:clrMapOvr>
  <p:transition spd="slow">
    <p:sndAc>
      <p:stSnd loop="1">
        <p:snd r:embed="rId1" name="whoosh.wav"/>
      </p:stSnd>
    </p:sndAc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sag_dkOrange_pink_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1"/>
          </p:nvPr>
        </p:nvSpPr>
        <p:spPr>
          <a:xfrm>
            <a:off x="192873" y="1507823"/>
            <a:ext cx="8685951" cy="5026075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FF6633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1pPr>
            <a:lvl2pPr marL="328505" indent="-164253">
              <a:buClr>
                <a:srgbClr val="ED1E79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2pPr>
            <a:lvl3pPr marL="492761">
              <a:buClr>
                <a:srgbClr val="7FA4DD"/>
              </a:buCl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 marL="657014">
              <a:buClr>
                <a:srgbClr val="44444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4pPr>
            <a:lvl5pPr marL="821269">
              <a:buClr>
                <a:schemeClr val="accent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1992922" y="909480"/>
            <a:ext cx="6878759" cy="239337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2"/>
          </p:nvPr>
        </p:nvSpPr>
        <p:spPr>
          <a:xfrm>
            <a:off x="1992922" y="215403"/>
            <a:ext cx="6878759" cy="430806"/>
          </a:xfrm>
          <a:prstGeom prst="rect">
            <a:avLst/>
          </a:prstGeom>
        </p:spPr>
        <p:txBody>
          <a:bodyPr wrap="none" lIns="0" tIns="0" rIns="0" bIns="0" anchor="t" anchorCtr="0"/>
          <a:lstStyle>
            <a:lvl1pPr>
              <a:buFontTx/>
              <a:buNone/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4"/>
          </p:nvPr>
        </p:nvSpPr>
        <p:spPr>
          <a:xfrm>
            <a:off x="192882" y="957347"/>
            <a:ext cx="1507184" cy="191470"/>
          </a:xfrm>
          <a:prstGeom prst="rect">
            <a:avLst/>
          </a:prstGeom>
        </p:spPr>
        <p:txBody>
          <a:bodyPr wrap="none" lIns="0" tIns="0" rIns="0" bIns="0"/>
          <a:lstStyle>
            <a:lvl1pPr algn="l">
              <a:buFontTx/>
              <a:buNone/>
              <a:defRPr sz="70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de-DE" dirty="0">
                <a:sym typeface="Arial" pitchFamily="-109" charset="0"/>
              </a:rPr>
              <a:t>Mastertextformat bearbeiten</a:t>
            </a:r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B5CCF1A-2D47-4C73-9436-B13D47CE4F6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2149427067"/>
      </p:ext>
    </p:extLst>
  </p:cSld>
  <p:clrMapOvr>
    <a:masterClrMapping/>
  </p:clrMapOvr>
  <p:transition spd="slow">
    <p:sndAc>
      <p:stSnd loop="1">
        <p:snd r:embed="rId1" name="whoosh.wav"/>
      </p:stSnd>
    </p:sndAc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sag_dkOrange_pink_b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92922" y="909480"/>
            <a:ext cx="6878759" cy="239337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5" name="Textplatzhalter 13"/>
          <p:cNvSpPr>
            <a:spLocks noGrp="1"/>
          </p:cNvSpPr>
          <p:nvPr>
            <p:ph type="body" sz="quarter" idx="12"/>
          </p:nvPr>
        </p:nvSpPr>
        <p:spPr>
          <a:xfrm>
            <a:off x="1992922" y="215403"/>
            <a:ext cx="6878759" cy="430806"/>
          </a:xfrm>
          <a:prstGeom prst="rect">
            <a:avLst/>
          </a:prstGeom>
        </p:spPr>
        <p:txBody>
          <a:bodyPr wrap="none" lIns="0" tIns="0" rIns="0" bIns="0" anchor="t" anchorCtr="0"/>
          <a:lstStyle>
            <a:lvl1pPr>
              <a:buFontTx/>
              <a:buNone/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Foliennummernplatzhalter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 algn="l">
              <a:defRPr sz="210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>
              <a:defRPr/>
            </a:pPr>
            <a:fld id="{1D4E342A-A4D6-4B02-996A-D659528173C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4018527680"/>
      </p:ext>
    </p:extLst>
  </p:cSld>
  <p:clrMapOvr>
    <a:masterClrMapping/>
  </p:clrMapOvr>
  <p:transition spd="slow">
    <p:sndAc>
      <p:stSnd loop="1">
        <p:snd r:embed="rId1" name="whoosh.wav"/>
      </p:stSnd>
    </p:sndAc>
  </p:transition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osag_red_grey_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1"/>
          </p:nvPr>
        </p:nvSpPr>
        <p:spPr>
          <a:xfrm>
            <a:off x="1992915" y="1507823"/>
            <a:ext cx="6878759" cy="5026075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CC0000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1pPr>
            <a:lvl2pPr marL="328868" indent="-164435">
              <a:buClr>
                <a:srgbClr val="444444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2pPr>
            <a:lvl3pPr marL="493303">
              <a:buClr>
                <a:srgbClr val="7FA4DD"/>
              </a:buCl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 marL="657736">
              <a:buClr>
                <a:srgbClr val="44444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4pPr>
            <a:lvl5pPr marL="822170">
              <a:buClr>
                <a:schemeClr val="accent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1992915" y="909480"/>
            <a:ext cx="6878759" cy="239337"/>
          </a:xfrm>
        </p:spPr>
        <p:txBody>
          <a:bodyPr lIns="0" tIns="0" rIns="0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2"/>
          </p:nvPr>
        </p:nvSpPr>
        <p:spPr>
          <a:xfrm>
            <a:off x="1992915" y="215403"/>
            <a:ext cx="6878759" cy="430806"/>
          </a:xfrm>
          <a:prstGeom prst="rect">
            <a:avLst/>
          </a:prstGeom>
        </p:spPr>
        <p:txBody>
          <a:bodyPr wrap="none" lIns="0" tIns="0" rIns="0" bIns="0" anchor="t" anchorCtr="0"/>
          <a:lstStyle>
            <a:lvl1pPr>
              <a:buFontTx/>
              <a:buNone/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4"/>
          </p:nvPr>
        </p:nvSpPr>
        <p:spPr>
          <a:xfrm>
            <a:off x="192882" y="957347"/>
            <a:ext cx="1507184" cy="191470"/>
          </a:xfrm>
          <a:prstGeom prst="rect">
            <a:avLst/>
          </a:prstGeom>
        </p:spPr>
        <p:txBody>
          <a:bodyPr wrap="none" lIns="0" tIns="0" rIns="0" bIns="0"/>
          <a:lstStyle>
            <a:lvl1pPr algn="l">
              <a:buFontTx/>
              <a:buNone/>
              <a:defRPr sz="70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de-DE">
                <a:sym typeface="Arial" pitchFamily="-109" charset="0"/>
              </a:rPr>
              <a:t>Mastertextformat bearbeiten</a:t>
            </a:r>
          </a:p>
        </p:txBody>
      </p:sp>
      <p:sp>
        <p:nvSpPr>
          <p:cNvPr id="13" name="Inhaltsplatzhalter 12"/>
          <p:cNvSpPr>
            <a:spLocks noGrp="1"/>
          </p:cNvSpPr>
          <p:nvPr>
            <p:ph sz="quarter" idx="15" hasCustomPrompt="1"/>
          </p:nvPr>
        </p:nvSpPr>
        <p:spPr>
          <a:xfrm>
            <a:off x="192882" y="1507823"/>
            <a:ext cx="1507184" cy="50260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1354"/>
              </a:spcBef>
              <a:buClr>
                <a:srgbClr val="002060"/>
              </a:buClr>
              <a:buFont typeface="Wingdings" pitchFamily="2" charset="2"/>
              <a:buNone/>
              <a:defRPr sz="1000">
                <a:latin typeface="Arial" pitchFamily="34" charset="0"/>
                <a:cs typeface="Arial" pitchFamily="34" charset="0"/>
              </a:defRPr>
            </a:lvl1pPr>
            <a:lvl2pPr marL="0" indent="0">
              <a:spcBef>
                <a:spcPts val="1354"/>
              </a:spcBef>
              <a:buFontTx/>
              <a:buNone/>
              <a:defRPr sz="1400"/>
            </a:lvl2pPr>
            <a:lvl3pPr marL="0" indent="0">
              <a:spcBef>
                <a:spcPts val="1354"/>
              </a:spcBef>
              <a:buFontTx/>
              <a:buNone/>
              <a:defRPr sz="1400"/>
            </a:lvl3pPr>
            <a:lvl4pPr marL="0" indent="0">
              <a:spcBef>
                <a:spcPts val="1354"/>
              </a:spcBef>
              <a:buFontTx/>
              <a:buNone/>
              <a:defRPr sz="1400"/>
            </a:lvl4pPr>
            <a:lvl5pPr marL="0" indent="0">
              <a:spcBef>
                <a:spcPts val="1354"/>
              </a:spcBef>
              <a:buFontTx/>
              <a:buNone/>
              <a:defRPr sz="1400"/>
            </a:lvl5pPr>
          </a:lstStyle>
          <a:p>
            <a:pPr lvl="0"/>
            <a:r>
              <a:rPr lang="de-DE" dirty="0" smtClean="0"/>
              <a:t> </a:t>
            </a:r>
          </a:p>
          <a:p>
            <a:pPr lvl="0"/>
            <a:endParaRPr lang="de-DE" dirty="0" smtClean="0"/>
          </a:p>
          <a:p>
            <a:pPr lvl="0"/>
            <a:endParaRPr lang="de-DE" dirty="0" smtClean="0"/>
          </a:p>
          <a:p>
            <a:pPr lvl="0"/>
            <a:endParaRPr lang="de-DE" dirty="0" smtClean="0"/>
          </a:p>
          <a:p>
            <a:pPr lvl="0"/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 lvl="0"/>
            <a:endParaRPr lang="de-DE" dirty="0" smtClean="0"/>
          </a:p>
          <a:p>
            <a:pPr lvl="0"/>
            <a:endParaRPr lang="de-DE" dirty="0" smtClean="0"/>
          </a:p>
          <a:p>
            <a:pPr lvl="0"/>
            <a:endParaRPr lang="de-DE" dirty="0" smtClean="0"/>
          </a:p>
          <a:p>
            <a:pPr lvl="0"/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>
          <a:xfrm>
            <a:off x="192862" y="215403"/>
            <a:ext cx="571444" cy="430806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>
              <a:defRPr sz="2100">
                <a:solidFill>
                  <a:schemeClr val="bg1"/>
                </a:solidFill>
                <a:latin typeface="+mj-lt"/>
              </a:defRPr>
            </a:lvl1pPr>
          </a:lstStyle>
          <a:p>
            <a:fld id="{338290F6-9EEA-4939-92A4-98C36957571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transition spd="slow">
    <p:sndAc>
      <p:stSnd loop="1">
        <p:snd r:embed="rId1" name="whoosh.wav"/>
      </p:stSnd>
    </p:sndAc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sag_red_grey_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1"/>
          </p:nvPr>
        </p:nvSpPr>
        <p:spPr>
          <a:xfrm>
            <a:off x="1992917" y="1507823"/>
            <a:ext cx="6878759" cy="5026075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CC0000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1pPr>
            <a:lvl2pPr marL="328802" indent="-164402">
              <a:buClr>
                <a:srgbClr val="444444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2pPr>
            <a:lvl3pPr marL="493205">
              <a:buClr>
                <a:srgbClr val="7FA4DD"/>
              </a:buCl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 marL="657604">
              <a:buClr>
                <a:srgbClr val="44444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4pPr>
            <a:lvl5pPr marL="822006">
              <a:buClr>
                <a:schemeClr val="accent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1992917" y="909480"/>
            <a:ext cx="6878759" cy="239337"/>
          </a:xfrm>
        </p:spPr>
        <p:txBody>
          <a:bodyPr lIns="0" tIns="0" rIns="0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2"/>
          </p:nvPr>
        </p:nvSpPr>
        <p:spPr>
          <a:xfrm>
            <a:off x="1992917" y="215403"/>
            <a:ext cx="6878759" cy="430806"/>
          </a:xfrm>
          <a:prstGeom prst="rect">
            <a:avLst/>
          </a:prstGeom>
        </p:spPr>
        <p:txBody>
          <a:bodyPr wrap="none" lIns="0" tIns="0" rIns="0" bIns="0" anchor="t" anchorCtr="0"/>
          <a:lstStyle>
            <a:lvl1pPr>
              <a:buFontTx/>
              <a:buNone/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4"/>
          </p:nvPr>
        </p:nvSpPr>
        <p:spPr>
          <a:xfrm>
            <a:off x="192882" y="957347"/>
            <a:ext cx="1507184" cy="191470"/>
          </a:xfrm>
          <a:prstGeom prst="rect">
            <a:avLst/>
          </a:prstGeom>
        </p:spPr>
        <p:txBody>
          <a:bodyPr wrap="none" lIns="0" tIns="0" rIns="0" bIns="0"/>
          <a:lstStyle>
            <a:lvl1pPr algn="l">
              <a:buFontTx/>
              <a:buNone/>
              <a:defRPr sz="70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de-DE">
                <a:sym typeface="Arial" pitchFamily="-109" charset="0"/>
              </a:rPr>
              <a:t>Mastertextformat bearbeiten</a:t>
            </a:r>
          </a:p>
        </p:txBody>
      </p:sp>
      <p:sp>
        <p:nvSpPr>
          <p:cNvPr id="13" name="Inhaltsplatzhalter 12"/>
          <p:cNvSpPr>
            <a:spLocks noGrp="1"/>
          </p:cNvSpPr>
          <p:nvPr>
            <p:ph sz="quarter" idx="15" hasCustomPrompt="1"/>
          </p:nvPr>
        </p:nvSpPr>
        <p:spPr>
          <a:xfrm>
            <a:off x="192882" y="1507823"/>
            <a:ext cx="1507184" cy="50260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1354"/>
              </a:spcBef>
              <a:buClr>
                <a:srgbClr val="002060"/>
              </a:buClr>
              <a:buFont typeface="Wingdings" pitchFamily="2" charset="2"/>
              <a:buNone/>
              <a:defRPr sz="1000">
                <a:latin typeface="Arial" pitchFamily="34" charset="0"/>
                <a:cs typeface="Arial" pitchFamily="34" charset="0"/>
              </a:defRPr>
            </a:lvl1pPr>
            <a:lvl2pPr marL="0" indent="0">
              <a:spcBef>
                <a:spcPts val="1354"/>
              </a:spcBef>
              <a:buFontTx/>
              <a:buNone/>
              <a:defRPr sz="1400"/>
            </a:lvl2pPr>
            <a:lvl3pPr marL="0" indent="0">
              <a:spcBef>
                <a:spcPts val="1354"/>
              </a:spcBef>
              <a:buFontTx/>
              <a:buNone/>
              <a:defRPr sz="1400"/>
            </a:lvl3pPr>
            <a:lvl4pPr marL="0" indent="0">
              <a:spcBef>
                <a:spcPts val="1354"/>
              </a:spcBef>
              <a:buFontTx/>
              <a:buNone/>
              <a:defRPr sz="1400"/>
            </a:lvl4pPr>
            <a:lvl5pPr marL="0" indent="0">
              <a:spcBef>
                <a:spcPts val="1354"/>
              </a:spcBef>
              <a:buFontTx/>
              <a:buNone/>
              <a:defRPr sz="1400"/>
            </a:lvl5pPr>
          </a:lstStyle>
          <a:p>
            <a:pPr lvl="0"/>
            <a:r>
              <a:rPr lang="de-DE" dirty="0" smtClean="0"/>
              <a:t> </a:t>
            </a:r>
          </a:p>
          <a:p>
            <a:pPr lvl="0"/>
            <a:endParaRPr lang="de-DE" dirty="0" smtClean="0"/>
          </a:p>
          <a:p>
            <a:pPr lvl="0"/>
            <a:endParaRPr lang="de-DE" dirty="0" smtClean="0"/>
          </a:p>
          <a:p>
            <a:pPr lvl="0"/>
            <a:endParaRPr lang="de-DE" dirty="0" smtClean="0"/>
          </a:p>
          <a:p>
            <a:pPr lvl="0"/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 lvl="0"/>
            <a:endParaRPr lang="de-DE" dirty="0" smtClean="0"/>
          </a:p>
          <a:p>
            <a:pPr lvl="0"/>
            <a:endParaRPr lang="de-DE" dirty="0" smtClean="0"/>
          </a:p>
          <a:p>
            <a:pPr lvl="0"/>
            <a:endParaRPr lang="de-DE" dirty="0" smtClean="0"/>
          </a:p>
          <a:p>
            <a:pPr lvl="0"/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>
          <a:xfrm>
            <a:off x="192862" y="215403"/>
            <a:ext cx="571444" cy="430806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>
              <a:defRPr sz="2100">
                <a:solidFill>
                  <a:schemeClr val="bg1"/>
                </a:solidFill>
                <a:latin typeface="+mj-lt"/>
              </a:defRPr>
            </a:lvl1pPr>
          </a:lstStyle>
          <a:p>
            <a:fld id="{338290F6-9EEA-4939-92A4-98C369575716}" type="slidenum">
              <a:rPr lang="de-DE" smtClean="0">
                <a:solidFill>
                  <a:prstClr val="white"/>
                </a:solidFill>
              </a:rPr>
              <a:pPr/>
              <a:t>‹Nr.›</a:t>
            </a:fld>
            <a:endParaRPr lang="de-DE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93744903"/>
      </p:ext>
    </p:extLst>
  </p:cSld>
  <p:clrMapOvr>
    <a:masterClrMapping/>
  </p:clrMapOvr>
  <p:transition spd="slow">
    <p:sndAc>
      <p:stSnd loop="1">
        <p:snd r:embed="rId1" name="whoosh.wav"/>
      </p:stSnd>
    </p:sndAc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sag_red_grey_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1"/>
          </p:nvPr>
        </p:nvSpPr>
        <p:spPr>
          <a:xfrm>
            <a:off x="192868" y="1507823"/>
            <a:ext cx="8685951" cy="5026075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CC0000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1pPr>
            <a:lvl2pPr marL="328802" indent="-164402">
              <a:buClr>
                <a:srgbClr val="444444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2pPr>
            <a:lvl3pPr marL="493205">
              <a:buClr>
                <a:srgbClr val="7FA4DD"/>
              </a:buCl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 marL="657604">
              <a:buClr>
                <a:srgbClr val="44444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4pPr>
            <a:lvl5pPr marL="822006">
              <a:buClr>
                <a:schemeClr val="accent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1992917" y="909480"/>
            <a:ext cx="6878759" cy="239337"/>
          </a:xfrm>
        </p:spPr>
        <p:txBody>
          <a:bodyPr lIns="0" rIns="0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2"/>
          </p:nvPr>
        </p:nvSpPr>
        <p:spPr>
          <a:xfrm>
            <a:off x="1992917" y="215403"/>
            <a:ext cx="6878759" cy="430806"/>
          </a:xfrm>
          <a:prstGeom prst="rect">
            <a:avLst/>
          </a:prstGeom>
        </p:spPr>
        <p:txBody>
          <a:bodyPr wrap="none" lIns="0" tIns="0" rIns="0" bIns="0" anchor="t" anchorCtr="0"/>
          <a:lstStyle>
            <a:lvl1pPr>
              <a:buFontTx/>
              <a:buNone/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4"/>
          </p:nvPr>
        </p:nvSpPr>
        <p:spPr>
          <a:xfrm>
            <a:off x="192882" y="957347"/>
            <a:ext cx="1507184" cy="191470"/>
          </a:xfrm>
          <a:prstGeom prst="rect">
            <a:avLst/>
          </a:prstGeom>
        </p:spPr>
        <p:txBody>
          <a:bodyPr wrap="none" lIns="0" tIns="0" rIns="0" bIns="0"/>
          <a:lstStyle>
            <a:lvl1pPr algn="l">
              <a:buFontTx/>
              <a:buNone/>
              <a:defRPr sz="70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de-DE" dirty="0">
                <a:sym typeface="Arial" pitchFamily="-109" charset="0"/>
              </a:rPr>
              <a:t>Mastertextformat bearbeiten</a:t>
            </a:r>
          </a:p>
        </p:txBody>
      </p:sp>
      <p:sp>
        <p:nvSpPr>
          <p:cNvPr id="17" name="Foliennummernplatzhalter 7"/>
          <p:cNvSpPr>
            <a:spLocks noGrp="1"/>
          </p:cNvSpPr>
          <p:nvPr>
            <p:ph type="sldNum" sz="quarter" idx="4"/>
          </p:nvPr>
        </p:nvSpPr>
        <p:spPr>
          <a:xfrm>
            <a:off x="192862" y="215403"/>
            <a:ext cx="571444" cy="43080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/>
            <a:fld id="{338290F6-9EEA-4939-92A4-98C369575716}" type="slidenum">
              <a:rPr lang="de-DE" smtClean="0">
                <a:solidFill>
                  <a:prstClr val="white"/>
                </a:solidFill>
              </a:rPr>
              <a:pPr algn="l"/>
              <a:t>‹Nr.›</a:t>
            </a:fld>
            <a:endParaRPr lang="de-DE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67885066"/>
      </p:ext>
    </p:extLst>
  </p:cSld>
  <p:clrMapOvr>
    <a:masterClrMapping/>
  </p:clrMapOvr>
  <p:transition spd="slow">
    <p:sndAc>
      <p:stSnd loop="1">
        <p:snd r:embed="rId1" name="whoosh.wav"/>
      </p:stSnd>
    </p:sndAc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sag_red_grey_b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92917" y="909480"/>
            <a:ext cx="6878759" cy="239337"/>
          </a:xfrm>
        </p:spPr>
        <p:txBody>
          <a:bodyPr wrap="none" lIns="0" tIns="0" rIns="0" bIns="0" anchor="t" anchorCtr="0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5" name="Textplatzhalter 13"/>
          <p:cNvSpPr>
            <a:spLocks noGrp="1"/>
          </p:cNvSpPr>
          <p:nvPr>
            <p:ph type="body" sz="quarter" idx="12"/>
          </p:nvPr>
        </p:nvSpPr>
        <p:spPr>
          <a:xfrm>
            <a:off x="1992917" y="215403"/>
            <a:ext cx="6878759" cy="430806"/>
          </a:xfrm>
          <a:prstGeom prst="rect">
            <a:avLst/>
          </a:prstGeom>
        </p:spPr>
        <p:txBody>
          <a:bodyPr wrap="none" lIns="0" tIns="0" rIns="0" bIns="0" anchor="t" anchorCtr="0"/>
          <a:lstStyle>
            <a:lvl1pPr>
              <a:buFontTx/>
              <a:buNone/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4"/>
          </p:nvPr>
        </p:nvSpPr>
        <p:spPr>
          <a:xfrm>
            <a:off x="192862" y="215403"/>
            <a:ext cx="571444" cy="430806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>
              <a:defRPr sz="2100">
                <a:solidFill>
                  <a:schemeClr val="bg1"/>
                </a:solidFill>
                <a:latin typeface="+mj-lt"/>
              </a:defRPr>
            </a:lvl1pPr>
          </a:lstStyle>
          <a:p>
            <a:fld id="{338290F6-9EEA-4939-92A4-98C369575716}" type="slidenum">
              <a:rPr lang="de-DE" smtClean="0">
                <a:solidFill>
                  <a:prstClr val="white"/>
                </a:solidFill>
              </a:rPr>
              <a:pPr/>
              <a:t>‹Nr.›</a:t>
            </a:fld>
            <a:endParaRPr lang="de-DE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45500605"/>
      </p:ext>
    </p:extLst>
  </p:cSld>
  <p:clrMapOvr>
    <a:masterClrMapping/>
  </p:clrMapOvr>
  <p:transition spd="slow">
    <p:sndAc>
      <p:stSnd loop="1">
        <p:snd r:embed="rId1" name="whoosh.wav"/>
      </p:stSnd>
    </p:sndAc>
  </p:transition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sag_red_grey_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1"/>
          </p:nvPr>
        </p:nvSpPr>
        <p:spPr>
          <a:xfrm>
            <a:off x="1992915" y="1507823"/>
            <a:ext cx="6878759" cy="5026075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CC0000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1pPr>
            <a:lvl2pPr marL="328868" indent="-164435">
              <a:buClr>
                <a:srgbClr val="444444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2pPr>
            <a:lvl3pPr marL="493303">
              <a:buClr>
                <a:srgbClr val="7FA4DD"/>
              </a:buCl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 marL="657736">
              <a:buClr>
                <a:srgbClr val="44444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4pPr>
            <a:lvl5pPr marL="822170">
              <a:buClr>
                <a:schemeClr val="accent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1992915" y="909480"/>
            <a:ext cx="6878759" cy="239337"/>
          </a:xfrm>
        </p:spPr>
        <p:txBody>
          <a:bodyPr lIns="0" tIns="0" rIns="0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2"/>
          </p:nvPr>
        </p:nvSpPr>
        <p:spPr>
          <a:xfrm>
            <a:off x="1992915" y="215403"/>
            <a:ext cx="6878759" cy="430806"/>
          </a:xfrm>
          <a:prstGeom prst="rect">
            <a:avLst/>
          </a:prstGeom>
        </p:spPr>
        <p:txBody>
          <a:bodyPr wrap="none" lIns="0" tIns="0" rIns="0" bIns="0" anchor="t" anchorCtr="0"/>
          <a:lstStyle>
            <a:lvl1pPr>
              <a:buFontTx/>
              <a:buNone/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4"/>
          </p:nvPr>
        </p:nvSpPr>
        <p:spPr>
          <a:xfrm>
            <a:off x="192882" y="957347"/>
            <a:ext cx="1507184" cy="191470"/>
          </a:xfrm>
          <a:prstGeom prst="rect">
            <a:avLst/>
          </a:prstGeom>
        </p:spPr>
        <p:txBody>
          <a:bodyPr wrap="none" lIns="0" tIns="0" rIns="0" bIns="0"/>
          <a:lstStyle>
            <a:lvl1pPr algn="l">
              <a:buFontTx/>
              <a:buNone/>
              <a:defRPr sz="70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de-DE">
                <a:sym typeface="Arial" pitchFamily="-109" charset="0"/>
              </a:rPr>
              <a:t>Mastertextformat bearbeiten</a:t>
            </a:r>
          </a:p>
        </p:txBody>
      </p:sp>
      <p:sp>
        <p:nvSpPr>
          <p:cNvPr id="13" name="Inhaltsplatzhalter 12"/>
          <p:cNvSpPr>
            <a:spLocks noGrp="1"/>
          </p:cNvSpPr>
          <p:nvPr>
            <p:ph sz="quarter" idx="15" hasCustomPrompt="1"/>
          </p:nvPr>
        </p:nvSpPr>
        <p:spPr>
          <a:xfrm>
            <a:off x="192882" y="1507823"/>
            <a:ext cx="1507184" cy="50260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1354"/>
              </a:spcBef>
              <a:buClr>
                <a:srgbClr val="002060"/>
              </a:buClr>
              <a:buFont typeface="Wingdings" pitchFamily="2" charset="2"/>
              <a:buNone/>
              <a:defRPr sz="1000">
                <a:latin typeface="Arial" pitchFamily="34" charset="0"/>
                <a:cs typeface="Arial" pitchFamily="34" charset="0"/>
              </a:defRPr>
            </a:lvl1pPr>
            <a:lvl2pPr marL="0" indent="0">
              <a:spcBef>
                <a:spcPts val="1354"/>
              </a:spcBef>
              <a:buFontTx/>
              <a:buNone/>
              <a:defRPr sz="1400"/>
            </a:lvl2pPr>
            <a:lvl3pPr marL="0" indent="0">
              <a:spcBef>
                <a:spcPts val="1354"/>
              </a:spcBef>
              <a:buFontTx/>
              <a:buNone/>
              <a:defRPr sz="1400"/>
            </a:lvl3pPr>
            <a:lvl4pPr marL="0" indent="0">
              <a:spcBef>
                <a:spcPts val="1354"/>
              </a:spcBef>
              <a:buFontTx/>
              <a:buNone/>
              <a:defRPr sz="1400"/>
            </a:lvl4pPr>
            <a:lvl5pPr marL="0" indent="0">
              <a:spcBef>
                <a:spcPts val="1354"/>
              </a:spcBef>
              <a:buFontTx/>
              <a:buNone/>
              <a:defRPr sz="1400"/>
            </a:lvl5pPr>
          </a:lstStyle>
          <a:p>
            <a:pPr lvl="0"/>
            <a:r>
              <a:rPr lang="de-DE" dirty="0" smtClean="0"/>
              <a:t> </a:t>
            </a:r>
          </a:p>
          <a:p>
            <a:pPr lvl="0"/>
            <a:endParaRPr lang="de-DE" dirty="0" smtClean="0"/>
          </a:p>
          <a:p>
            <a:pPr lvl="0"/>
            <a:endParaRPr lang="de-DE" dirty="0" smtClean="0"/>
          </a:p>
          <a:p>
            <a:pPr lvl="0"/>
            <a:endParaRPr lang="de-DE" dirty="0" smtClean="0"/>
          </a:p>
          <a:p>
            <a:pPr lvl="0"/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 lvl="0"/>
            <a:endParaRPr lang="de-DE" dirty="0" smtClean="0"/>
          </a:p>
          <a:p>
            <a:pPr lvl="0"/>
            <a:endParaRPr lang="de-DE" dirty="0" smtClean="0"/>
          </a:p>
          <a:p>
            <a:pPr lvl="0"/>
            <a:endParaRPr lang="de-DE" dirty="0" smtClean="0"/>
          </a:p>
          <a:p>
            <a:pPr lvl="0"/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>
          <a:xfrm>
            <a:off x="192862" y="215403"/>
            <a:ext cx="571444" cy="430806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>
              <a:defRPr sz="2100">
                <a:solidFill>
                  <a:schemeClr val="bg1"/>
                </a:solidFill>
                <a:latin typeface="+mj-lt"/>
              </a:defRPr>
            </a:lvl1pPr>
          </a:lstStyle>
          <a:p>
            <a:fld id="{338290F6-9EEA-4939-92A4-98C369575716}" type="slidenum">
              <a:rPr lang="de-DE" smtClean="0">
                <a:solidFill>
                  <a:prstClr val="white"/>
                </a:solidFill>
              </a:rPr>
              <a:pPr/>
              <a:t>‹Nr.›</a:t>
            </a:fld>
            <a:endParaRPr lang="de-DE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90538931"/>
      </p:ext>
    </p:extLst>
  </p:cSld>
  <p:clrMapOvr>
    <a:masterClrMapping/>
  </p:clrMapOvr>
  <p:transition spd="slow">
    <p:sndAc>
      <p:stSnd loop="1">
        <p:snd r:embed="rId1" name="whoosh.wav"/>
      </p:stSnd>
    </p:sndAc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sag_red_grey_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1"/>
          </p:nvPr>
        </p:nvSpPr>
        <p:spPr>
          <a:xfrm>
            <a:off x="192866" y="1507823"/>
            <a:ext cx="8685951" cy="5026075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CC0000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1pPr>
            <a:lvl2pPr marL="328868" indent="-164435">
              <a:buClr>
                <a:srgbClr val="444444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2pPr>
            <a:lvl3pPr marL="493303">
              <a:buClr>
                <a:srgbClr val="7FA4DD"/>
              </a:buCl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 marL="657736">
              <a:buClr>
                <a:srgbClr val="44444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4pPr>
            <a:lvl5pPr marL="822170">
              <a:buClr>
                <a:schemeClr val="accent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1992915" y="909480"/>
            <a:ext cx="6878759" cy="239337"/>
          </a:xfrm>
        </p:spPr>
        <p:txBody>
          <a:bodyPr lIns="0" rIns="0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2"/>
          </p:nvPr>
        </p:nvSpPr>
        <p:spPr>
          <a:xfrm>
            <a:off x="1992915" y="215403"/>
            <a:ext cx="6878759" cy="430806"/>
          </a:xfrm>
          <a:prstGeom prst="rect">
            <a:avLst/>
          </a:prstGeom>
        </p:spPr>
        <p:txBody>
          <a:bodyPr wrap="none" lIns="0" tIns="0" rIns="0" bIns="0" anchor="t" anchorCtr="0"/>
          <a:lstStyle>
            <a:lvl1pPr>
              <a:buFontTx/>
              <a:buNone/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4"/>
          </p:nvPr>
        </p:nvSpPr>
        <p:spPr>
          <a:xfrm>
            <a:off x="192882" y="957347"/>
            <a:ext cx="1507184" cy="191470"/>
          </a:xfrm>
          <a:prstGeom prst="rect">
            <a:avLst/>
          </a:prstGeom>
        </p:spPr>
        <p:txBody>
          <a:bodyPr wrap="none" lIns="0" tIns="0" rIns="0" bIns="0"/>
          <a:lstStyle>
            <a:lvl1pPr algn="l">
              <a:buFontTx/>
              <a:buNone/>
              <a:defRPr sz="70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de-DE" dirty="0">
                <a:sym typeface="Arial" pitchFamily="-109" charset="0"/>
              </a:rPr>
              <a:t>Mastertextformat bearbeiten</a:t>
            </a:r>
          </a:p>
        </p:txBody>
      </p:sp>
      <p:sp>
        <p:nvSpPr>
          <p:cNvPr id="17" name="Foliennummernplatzhalter 7"/>
          <p:cNvSpPr>
            <a:spLocks noGrp="1"/>
          </p:cNvSpPr>
          <p:nvPr>
            <p:ph type="sldNum" sz="quarter" idx="4"/>
          </p:nvPr>
        </p:nvSpPr>
        <p:spPr>
          <a:xfrm>
            <a:off x="192862" y="215403"/>
            <a:ext cx="571444" cy="43080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/>
            <a:fld id="{338290F6-9EEA-4939-92A4-98C369575716}" type="slidenum">
              <a:rPr lang="de-DE" smtClean="0">
                <a:solidFill>
                  <a:prstClr val="white"/>
                </a:solidFill>
              </a:rPr>
              <a:pPr algn="l"/>
              <a:t>‹Nr.›</a:t>
            </a:fld>
            <a:endParaRPr lang="de-DE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8556651"/>
      </p:ext>
    </p:extLst>
  </p:cSld>
  <p:clrMapOvr>
    <a:masterClrMapping/>
  </p:clrMapOvr>
  <p:transition spd="slow">
    <p:sndAc>
      <p:stSnd loop="1">
        <p:snd r:embed="rId1" name="whoosh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sag_blue_green_b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92919" y="909480"/>
            <a:ext cx="6878759" cy="239337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5" name="Textplatzhalter 13"/>
          <p:cNvSpPr>
            <a:spLocks noGrp="1"/>
          </p:cNvSpPr>
          <p:nvPr>
            <p:ph type="body" sz="quarter" idx="12"/>
          </p:nvPr>
        </p:nvSpPr>
        <p:spPr>
          <a:xfrm>
            <a:off x="1992919" y="215403"/>
            <a:ext cx="6878759" cy="430806"/>
          </a:xfrm>
          <a:prstGeom prst="rect">
            <a:avLst/>
          </a:prstGeom>
        </p:spPr>
        <p:txBody>
          <a:bodyPr wrap="none" lIns="0" tIns="0" rIns="0" bIns="0" anchor="t" anchorCtr="0"/>
          <a:lstStyle>
            <a:lvl1pPr>
              <a:buFontTx/>
              <a:buNone/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Foliennummernplatzhalter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A5220-6472-41FD-92A9-B9EB98D740C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587845017"/>
      </p:ext>
    </p:extLst>
  </p:cSld>
  <p:clrMapOvr>
    <a:masterClrMapping/>
  </p:clrMapOvr>
  <p:transition spd="slow">
    <p:sndAc>
      <p:stSnd loop="1">
        <p:snd r:embed="rId1" name="whoosh.wav"/>
      </p:stSnd>
    </p:sndAc>
  </p:transition>
  <p:hf sldNum="0"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sag_red_grey_b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92915" y="909480"/>
            <a:ext cx="6878759" cy="239337"/>
          </a:xfrm>
        </p:spPr>
        <p:txBody>
          <a:bodyPr wrap="none" lIns="0" tIns="0" rIns="0" bIns="0" anchor="t" anchorCtr="0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5" name="Textplatzhalter 13"/>
          <p:cNvSpPr>
            <a:spLocks noGrp="1"/>
          </p:cNvSpPr>
          <p:nvPr>
            <p:ph type="body" sz="quarter" idx="12"/>
          </p:nvPr>
        </p:nvSpPr>
        <p:spPr>
          <a:xfrm>
            <a:off x="1992915" y="215403"/>
            <a:ext cx="6878759" cy="430806"/>
          </a:xfrm>
          <a:prstGeom prst="rect">
            <a:avLst/>
          </a:prstGeom>
        </p:spPr>
        <p:txBody>
          <a:bodyPr wrap="none" lIns="0" tIns="0" rIns="0" bIns="0" anchor="t" anchorCtr="0"/>
          <a:lstStyle>
            <a:lvl1pPr>
              <a:buFontTx/>
              <a:buNone/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4"/>
          </p:nvPr>
        </p:nvSpPr>
        <p:spPr>
          <a:xfrm>
            <a:off x="192862" y="215403"/>
            <a:ext cx="571444" cy="430806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>
              <a:defRPr sz="2100">
                <a:solidFill>
                  <a:schemeClr val="bg1"/>
                </a:solidFill>
                <a:latin typeface="+mj-lt"/>
              </a:defRPr>
            </a:lvl1pPr>
          </a:lstStyle>
          <a:p>
            <a:fld id="{338290F6-9EEA-4939-92A4-98C369575716}" type="slidenum">
              <a:rPr lang="de-DE" smtClean="0">
                <a:solidFill>
                  <a:prstClr val="white"/>
                </a:solidFill>
              </a:rPr>
              <a:pPr/>
              <a:t>‹Nr.›</a:t>
            </a:fld>
            <a:endParaRPr lang="de-DE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96271932"/>
      </p:ext>
    </p:extLst>
  </p:cSld>
  <p:clrMapOvr>
    <a:masterClrMapping/>
  </p:clrMapOvr>
  <p:transition spd="slow">
    <p:sndAc>
      <p:stSnd loop="1">
        <p:snd r:embed="rId1" name="whoosh.wav"/>
      </p:stSnd>
    </p:sndAc>
  </p:transition>
  <p:hf sldNum="0"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sag_red_grey_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1"/>
          </p:nvPr>
        </p:nvSpPr>
        <p:spPr>
          <a:xfrm>
            <a:off x="1992913" y="1507823"/>
            <a:ext cx="6878759" cy="5026075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CC0000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1pPr>
            <a:lvl2pPr marL="328934" indent="-164467">
              <a:buClr>
                <a:srgbClr val="444444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2pPr>
            <a:lvl3pPr marL="493401">
              <a:buClr>
                <a:srgbClr val="7FA4DD"/>
              </a:buCl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 marL="657867">
              <a:buClr>
                <a:srgbClr val="44444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4pPr>
            <a:lvl5pPr marL="822334">
              <a:buClr>
                <a:schemeClr val="accent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1992913" y="909480"/>
            <a:ext cx="6878759" cy="239337"/>
          </a:xfrm>
        </p:spPr>
        <p:txBody>
          <a:bodyPr lIns="0" tIns="0" rIns="0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2"/>
          </p:nvPr>
        </p:nvSpPr>
        <p:spPr>
          <a:xfrm>
            <a:off x="1992913" y="215403"/>
            <a:ext cx="6878759" cy="430806"/>
          </a:xfrm>
          <a:prstGeom prst="rect">
            <a:avLst/>
          </a:prstGeom>
        </p:spPr>
        <p:txBody>
          <a:bodyPr wrap="none" lIns="0" tIns="0" rIns="0" bIns="0" anchor="t" anchorCtr="0"/>
          <a:lstStyle>
            <a:lvl1pPr>
              <a:buFontTx/>
              <a:buNone/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4"/>
          </p:nvPr>
        </p:nvSpPr>
        <p:spPr>
          <a:xfrm>
            <a:off x="192882" y="957347"/>
            <a:ext cx="1507184" cy="191470"/>
          </a:xfrm>
          <a:prstGeom prst="rect">
            <a:avLst/>
          </a:prstGeom>
        </p:spPr>
        <p:txBody>
          <a:bodyPr wrap="none" lIns="0" tIns="0" rIns="0" bIns="0"/>
          <a:lstStyle>
            <a:lvl1pPr algn="l">
              <a:buFontTx/>
              <a:buNone/>
              <a:defRPr sz="70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de-DE">
                <a:sym typeface="Arial" pitchFamily="-109" charset="0"/>
              </a:rPr>
              <a:t>Mastertextformat bearbeiten</a:t>
            </a:r>
          </a:p>
        </p:txBody>
      </p:sp>
      <p:sp>
        <p:nvSpPr>
          <p:cNvPr id="13" name="Inhaltsplatzhalter 12"/>
          <p:cNvSpPr>
            <a:spLocks noGrp="1"/>
          </p:cNvSpPr>
          <p:nvPr>
            <p:ph sz="quarter" idx="15" hasCustomPrompt="1"/>
          </p:nvPr>
        </p:nvSpPr>
        <p:spPr>
          <a:xfrm>
            <a:off x="192882" y="1507823"/>
            <a:ext cx="1507184" cy="50260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1354"/>
              </a:spcBef>
              <a:buClr>
                <a:srgbClr val="002060"/>
              </a:buClr>
              <a:buFont typeface="Wingdings" pitchFamily="2" charset="2"/>
              <a:buNone/>
              <a:defRPr sz="1000">
                <a:latin typeface="Arial" pitchFamily="34" charset="0"/>
                <a:cs typeface="Arial" pitchFamily="34" charset="0"/>
              </a:defRPr>
            </a:lvl1pPr>
            <a:lvl2pPr marL="0" indent="0">
              <a:spcBef>
                <a:spcPts val="1354"/>
              </a:spcBef>
              <a:buFontTx/>
              <a:buNone/>
              <a:defRPr sz="1400"/>
            </a:lvl2pPr>
            <a:lvl3pPr marL="0" indent="0">
              <a:spcBef>
                <a:spcPts val="1354"/>
              </a:spcBef>
              <a:buFontTx/>
              <a:buNone/>
              <a:defRPr sz="1400"/>
            </a:lvl3pPr>
            <a:lvl4pPr marL="0" indent="0">
              <a:spcBef>
                <a:spcPts val="1354"/>
              </a:spcBef>
              <a:buFontTx/>
              <a:buNone/>
              <a:defRPr sz="1400"/>
            </a:lvl4pPr>
            <a:lvl5pPr marL="0" indent="0">
              <a:spcBef>
                <a:spcPts val="1354"/>
              </a:spcBef>
              <a:buFontTx/>
              <a:buNone/>
              <a:defRPr sz="1400"/>
            </a:lvl5pPr>
          </a:lstStyle>
          <a:p>
            <a:pPr lvl="0"/>
            <a:r>
              <a:rPr lang="de-DE" dirty="0" smtClean="0"/>
              <a:t> </a:t>
            </a:r>
          </a:p>
          <a:p>
            <a:pPr lvl="0"/>
            <a:endParaRPr lang="de-DE" dirty="0" smtClean="0"/>
          </a:p>
          <a:p>
            <a:pPr lvl="0"/>
            <a:endParaRPr lang="de-DE" dirty="0" smtClean="0"/>
          </a:p>
          <a:p>
            <a:pPr lvl="0"/>
            <a:endParaRPr lang="de-DE" dirty="0" smtClean="0"/>
          </a:p>
          <a:p>
            <a:pPr lvl="0"/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 lvl="0"/>
            <a:endParaRPr lang="de-DE" dirty="0" smtClean="0"/>
          </a:p>
          <a:p>
            <a:pPr lvl="0"/>
            <a:endParaRPr lang="de-DE" dirty="0" smtClean="0"/>
          </a:p>
          <a:p>
            <a:pPr lvl="0"/>
            <a:endParaRPr lang="de-DE" dirty="0" smtClean="0"/>
          </a:p>
          <a:p>
            <a:pPr lvl="0"/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>
          <a:xfrm>
            <a:off x="192862" y="215403"/>
            <a:ext cx="571444" cy="430806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>
              <a:defRPr sz="2100">
                <a:solidFill>
                  <a:schemeClr val="bg1"/>
                </a:solidFill>
                <a:latin typeface="+mj-lt"/>
              </a:defRPr>
            </a:lvl1pPr>
          </a:lstStyle>
          <a:p>
            <a:fld id="{338290F6-9EEA-4939-92A4-98C36957571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transition spd="slow">
    <p:sndAc>
      <p:stSnd loop="1">
        <p:snd r:embed="rId1" name="whoosh.wav"/>
      </p:stSnd>
    </p:sndAc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sag_red_grey_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1"/>
          </p:nvPr>
        </p:nvSpPr>
        <p:spPr>
          <a:xfrm>
            <a:off x="192864" y="1507823"/>
            <a:ext cx="8685951" cy="5026075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CC0000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1pPr>
            <a:lvl2pPr marL="328934" indent="-164467">
              <a:buClr>
                <a:srgbClr val="444444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2pPr>
            <a:lvl3pPr marL="493401">
              <a:buClr>
                <a:srgbClr val="7FA4DD"/>
              </a:buCl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 marL="657867">
              <a:buClr>
                <a:srgbClr val="44444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4pPr>
            <a:lvl5pPr marL="822334">
              <a:buClr>
                <a:schemeClr val="accent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1992913" y="909480"/>
            <a:ext cx="6878759" cy="239337"/>
          </a:xfrm>
        </p:spPr>
        <p:txBody>
          <a:bodyPr lIns="0" rIns="0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2"/>
          </p:nvPr>
        </p:nvSpPr>
        <p:spPr>
          <a:xfrm>
            <a:off x="1992913" y="215403"/>
            <a:ext cx="6878759" cy="430806"/>
          </a:xfrm>
          <a:prstGeom prst="rect">
            <a:avLst/>
          </a:prstGeom>
        </p:spPr>
        <p:txBody>
          <a:bodyPr wrap="none" lIns="0" tIns="0" rIns="0" bIns="0" anchor="t" anchorCtr="0"/>
          <a:lstStyle>
            <a:lvl1pPr>
              <a:buFontTx/>
              <a:buNone/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4"/>
          </p:nvPr>
        </p:nvSpPr>
        <p:spPr>
          <a:xfrm>
            <a:off x="192882" y="957347"/>
            <a:ext cx="1507184" cy="191470"/>
          </a:xfrm>
          <a:prstGeom prst="rect">
            <a:avLst/>
          </a:prstGeom>
        </p:spPr>
        <p:txBody>
          <a:bodyPr wrap="none" lIns="0" tIns="0" rIns="0" bIns="0"/>
          <a:lstStyle>
            <a:lvl1pPr algn="l">
              <a:buFontTx/>
              <a:buNone/>
              <a:defRPr sz="70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de-DE" dirty="0">
                <a:sym typeface="Arial" pitchFamily="-109" charset="0"/>
              </a:rPr>
              <a:t>Mastertextformat bearbeiten</a:t>
            </a:r>
          </a:p>
        </p:txBody>
      </p:sp>
      <p:sp>
        <p:nvSpPr>
          <p:cNvPr id="17" name="Foliennummernplatzhalter 7"/>
          <p:cNvSpPr>
            <a:spLocks noGrp="1"/>
          </p:cNvSpPr>
          <p:nvPr>
            <p:ph type="sldNum" sz="quarter" idx="4"/>
          </p:nvPr>
        </p:nvSpPr>
        <p:spPr>
          <a:xfrm>
            <a:off x="192862" y="215403"/>
            <a:ext cx="571444" cy="43080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6C177FF-3FF9-4D28-98F3-7358C536659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p:transition spd="slow">
    <p:sndAc>
      <p:stSnd loop="1">
        <p:snd r:embed="rId1" name="whoosh.wav"/>
      </p:stSnd>
    </p:sndAc>
  </p:transition>
  <p:hf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sag_red_grey_b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92913" y="909480"/>
            <a:ext cx="6878759" cy="239337"/>
          </a:xfrm>
        </p:spPr>
        <p:txBody>
          <a:bodyPr wrap="none" lIns="0" tIns="0" rIns="0" bIns="0" anchor="t" anchorCtr="0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5" name="Textplatzhalter 13"/>
          <p:cNvSpPr>
            <a:spLocks noGrp="1"/>
          </p:cNvSpPr>
          <p:nvPr>
            <p:ph type="body" sz="quarter" idx="12"/>
          </p:nvPr>
        </p:nvSpPr>
        <p:spPr>
          <a:xfrm>
            <a:off x="1992913" y="215403"/>
            <a:ext cx="6878759" cy="430806"/>
          </a:xfrm>
          <a:prstGeom prst="rect">
            <a:avLst/>
          </a:prstGeom>
        </p:spPr>
        <p:txBody>
          <a:bodyPr wrap="none" lIns="0" tIns="0" rIns="0" bIns="0" anchor="t" anchorCtr="0"/>
          <a:lstStyle>
            <a:lvl1pPr>
              <a:buFontTx/>
              <a:buNone/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4"/>
          </p:nvPr>
        </p:nvSpPr>
        <p:spPr>
          <a:xfrm>
            <a:off x="192862" y="215403"/>
            <a:ext cx="571444" cy="430806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>
              <a:defRPr sz="210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16C177FF-3FF9-4D28-98F3-7358C536659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  <p:transition spd="slow">
    <p:sndAc>
      <p:stSnd loop="1">
        <p:snd r:embed="rId1" name="whoosh.wav"/>
      </p:stSnd>
    </p:sndAc>
  </p:transition>
  <p:hf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osag_dkOrange_pink_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1"/>
          </p:nvPr>
        </p:nvSpPr>
        <p:spPr>
          <a:xfrm>
            <a:off x="1992922" y="1507823"/>
            <a:ext cx="6878759" cy="5026075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FF6633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1pPr>
            <a:lvl2pPr marL="328505" indent="-164253">
              <a:buClr>
                <a:srgbClr val="ED1E79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2pPr>
            <a:lvl3pPr marL="492761">
              <a:buClr>
                <a:srgbClr val="7FA4DD"/>
              </a:buCl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 marL="657014">
              <a:buClr>
                <a:srgbClr val="44444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4pPr>
            <a:lvl5pPr marL="821269">
              <a:buClr>
                <a:schemeClr val="accent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1992922" y="909480"/>
            <a:ext cx="6878759" cy="239337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2"/>
          </p:nvPr>
        </p:nvSpPr>
        <p:spPr>
          <a:xfrm>
            <a:off x="1992922" y="215403"/>
            <a:ext cx="6878759" cy="430806"/>
          </a:xfrm>
          <a:prstGeom prst="rect">
            <a:avLst/>
          </a:prstGeom>
        </p:spPr>
        <p:txBody>
          <a:bodyPr wrap="none" lIns="0" tIns="0" rIns="0" bIns="0" anchor="t" anchorCtr="0"/>
          <a:lstStyle>
            <a:lvl1pPr>
              <a:buFontTx/>
              <a:buNone/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4"/>
          </p:nvPr>
        </p:nvSpPr>
        <p:spPr>
          <a:xfrm>
            <a:off x="192882" y="957347"/>
            <a:ext cx="1507184" cy="191470"/>
          </a:xfrm>
          <a:prstGeom prst="rect">
            <a:avLst/>
          </a:prstGeom>
        </p:spPr>
        <p:txBody>
          <a:bodyPr wrap="none" lIns="0" tIns="0" rIns="0" bIns="0"/>
          <a:lstStyle>
            <a:lvl1pPr algn="l">
              <a:buFontTx/>
              <a:buNone/>
              <a:defRPr sz="70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de-DE">
                <a:sym typeface="Arial" pitchFamily="-109" charset="0"/>
              </a:rPr>
              <a:t>Mastertextformat bearbeiten</a:t>
            </a:r>
          </a:p>
        </p:txBody>
      </p:sp>
      <p:sp>
        <p:nvSpPr>
          <p:cNvPr id="13" name="Inhaltsplatzhalter 12"/>
          <p:cNvSpPr>
            <a:spLocks noGrp="1"/>
          </p:cNvSpPr>
          <p:nvPr>
            <p:ph sz="quarter" idx="15"/>
          </p:nvPr>
        </p:nvSpPr>
        <p:spPr>
          <a:xfrm>
            <a:off x="192882" y="1507823"/>
            <a:ext cx="1507184" cy="50260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1354"/>
              </a:spcBef>
              <a:buClr>
                <a:srgbClr val="002060"/>
              </a:buClr>
              <a:buFont typeface="Wingdings" pitchFamily="2" charset="2"/>
              <a:buNone/>
              <a:defRPr sz="1000">
                <a:latin typeface="Arial" pitchFamily="34" charset="0"/>
                <a:cs typeface="Arial" pitchFamily="34" charset="0"/>
              </a:defRPr>
            </a:lvl1pPr>
            <a:lvl2pPr marL="0" indent="0">
              <a:spcBef>
                <a:spcPts val="1354"/>
              </a:spcBef>
              <a:buFontTx/>
              <a:buNone/>
              <a:defRPr sz="1400"/>
            </a:lvl2pPr>
            <a:lvl3pPr marL="0" indent="0">
              <a:spcBef>
                <a:spcPts val="1354"/>
              </a:spcBef>
              <a:buFontTx/>
              <a:buNone/>
              <a:defRPr sz="1400"/>
            </a:lvl3pPr>
            <a:lvl4pPr marL="0" indent="0">
              <a:spcBef>
                <a:spcPts val="1354"/>
              </a:spcBef>
              <a:buFontTx/>
              <a:buNone/>
              <a:defRPr sz="1400"/>
            </a:lvl4pPr>
            <a:lvl5pPr marL="0" indent="0">
              <a:spcBef>
                <a:spcPts val="1354"/>
              </a:spcBef>
              <a:buFontTx/>
              <a:buNone/>
              <a:defRPr sz="14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6"/>
          </p:nvPr>
        </p:nvSpPr>
        <p:spPr/>
        <p:txBody>
          <a:bodyPr rIns="53767"/>
          <a:lstStyle>
            <a:lvl1pPr algn="l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5F5F006-0F60-4C6A-A7DF-10910BFB95A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478179596"/>
      </p:ext>
    </p:extLst>
  </p:cSld>
  <p:clrMapOvr>
    <a:masterClrMapping/>
  </p:clrMapOvr>
  <p:transition spd="slow">
    <p:sndAc>
      <p:stSnd loop="1">
        <p:snd r:embed="rId1" name="whoosh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441688513"/>
      </p:ext>
    </p:extLst>
  </p:cSld>
  <p:clrMapOvr>
    <a:masterClrMapping/>
  </p:clrMapOvr>
  <p:transition spd="slow">
    <p:sndAc>
      <p:stSnd loop="1">
        <p:snd r:embed="rId1" name="whoosh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osag_red_grey_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1"/>
          </p:nvPr>
        </p:nvSpPr>
        <p:spPr>
          <a:xfrm>
            <a:off x="1992912" y="1507823"/>
            <a:ext cx="6878759" cy="5026075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CC0000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1pPr>
            <a:lvl2pPr marL="328967" indent="-164483">
              <a:buClr>
                <a:srgbClr val="444444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2pPr>
            <a:lvl3pPr marL="493450">
              <a:buClr>
                <a:srgbClr val="7FA4DD"/>
              </a:buCl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 marL="657933">
              <a:buClr>
                <a:srgbClr val="44444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4pPr>
            <a:lvl5pPr marL="822416">
              <a:buClr>
                <a:schemeClr val="accent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1992912" y="909480"/>
            <a:ext cx="6878759" cy="239337"/>
          </a:xfrm>
        </p:spPr>
        <p:txBody>
          <a:bodyPr lIns="0" tIns="0" rIns="0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2"/>
          </p:nvPr>
        </p:nvSpPr>
        <p:spPr>
          <a:xfrm>
            <a:off x="1992912" y="215403"/>
            <a:ext cx="6878759" cy="430806"/>
          </a:xfrm>
          <a:prstGeom prst="rect">
            <a:avLst/>
          </a:prstGeom>
        </p:spPr>
        <p:txBody>
          <a:bodyPr wrap="none" lIns="0" tIns="0" rIns="0" bIns="0" anchor="t" anchorCtr="0"/>
          <a:lstStyle>
            <a:lvl1pPr>
              <a:buFontTx/>
              <a:buNone/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4"/>
          </p:nvPr>
        </p:nvSpPr>
        <p:spPr>
          <a:xfrm>
            <a:off x="192882" y="957347"/>
            <a:ext cx="1507184" cy="191470"/>
          </a:xfrm>
          <a:prstGeom prst="rect">
            <a:avLst/>
          </a:prstGeom>
        </p:spPr>
        <p:txBody>
          <a:bodyPr wrap="none" lIns="0" tIns="0" rIns="0" bIns="0"/>
          <a:lstStyle>
            <a:lvl1pPr algn="l">
              <a:buFontTx/>
              <a:buNone/>
              <a:defRPr sz="70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de-DE">
                <a:sym typeface="Arial" pitchFamily="-109" charset="0"/>
              </a:rPr>
              <a:t>Mastertextformat bearbeiten</a:t>
            </a:r>
          </a:p>
        </p:txBody>
      </p:sp>
      <p:sp>
        <p:nvSpPr>
          <p:cNvPr id="13" name="Inhaltsplatzhalter 12"/>
          <p:cNvSpPr>
            <a:spLocks noGrp="1"/>
          </p:cNvSpPr>
          <p:nvPr>
            <p:ph sz="quarter" idx="15" hasCustomPrompt="1"/>
          </p:nvPr>
        </p:nvSpPr>
        <p:spPr>
          <a:xfrm>
            <a:off x="192882" y="1507823"/>
            <a:ext cx="1507184" cy="50260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1354"/>
              </a:spcBef>
              <a:buClr>
                <a:srgbClr val="002060"/>
              </a:buClr>
              <a:buFont typeface="Wingdings" pitchFamily="2" charset="2"/>
              <a:buNone/>
              <a:defRPr sz="1000">
                <a:latin typeface="Arial" pitchFamily="34" charset="0"/>
                <a:cs typeface="Arial" pitchFamily="34" charset="0"/>
              </a:defRPr>
            </a:lvl1pPr>
            <a:lvl2pPr marL="0" indent="0">
              <a:spcBef>
                <a:spcPts val="1354"/>
              </a:spcBef>
              <a:buFontTx/>
              <a:buNone/>
              <a:defRPr sz="1400"/>
            </a:lvl2pPr>
            <a:lvl3pPr marL="0" indent="0">
              <a:spcBef>
                <a:spcPts val="1354"/>
              </a:spcBef>
              <a:buFontTx/>
              <a:buNone/>
              <a:defRPr sz="1400"/>
            </a:lvl3pPr>
            <a:lvl4pPr marL="0" indent="0">
              <a:spcBef>
                <a:spcPts val="1354"/>
              </a:spcBef>
              <a:buFontTx/>
              <a:buNone/>
              <a:defRPr sz="1400"/>
            </a:lvl4pPr>
            <a:lvl5pPr marL="0" indent="0">
              <a:spcBef>
                <a:spcPts val="1354"/>
              </a:spcBef>
              <a:buFontTx/>
              <a:buNone/>
              <a:defRPr sz="1400"/>
            </a:lvl5pPr>
          </a:lstStyle>
          <a:p>
            <a:pPr lvl="0"/>
            <a:r>
              <a:rPr lang="de-DE" dirty="0" smtClean="0"/>
              <a:t> </a:t>
            </a:r>
          </a:p>
          <a:p>
            <a:pPr lvl="0"/>
            <a:endParaRPr lang="de-DE" dirty="0" smtClean="0"/>
          </a:p>
          <a:p>
            <a:pPr lvl="0"/>
            <a:endParaRPr lang="de-DE" dirty="0" smtClean="0"/>
          </a:p>
          <a:p>
            <a:pPr lvl="0"/>
            <a:endParaRPr lang="de-DE" dirty="0" smtClean="0"/>
          </a:p>
          <a:p>
            <a:pPr lvl="0"/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pPr lvl="0"/>
            <a:endParaRPr lang="de-DE" dirty="0" smtClean="0"/>
          </a:p>
          <a:p>
            <a:pPr lvl="0"/>
            <a:endParaRPr lang="de-DE" dirty="0" smtClean="0"/>
          </a:p>
          <a:p>
            <a:pPr lvl="0"/>
            <a:endParaRPr lang="de-DE" dirty="0" smtClean="0"/>
          </a:p>
          <a:p>
            <a:pPr lvl="0"/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"/>
          </p:nvPr>
        </p:nvSpPr>
        <p:spPr>
          <a:xfrm>
            <a:off x="192862" y="215403"/>
            <a:ext cx="571444" cy="430806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>
              <a:defRPr sz="2100">
                <a:solidFill>
                  <a:schemeClr val="bg1"/>
                </a:solidFill>
                <a:latin typeface="+mj-lt"/>
              </a:defRPr>
            </a:lvl1pPr>
          </a:lstStyle>
          <a:p>
            <a:fld id="{338290F6-9EEA-4939-92A4-98C36957571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 spd="slow">
    <p:sndAc>
      <p:stSnd loop="1">
        <p:snd r:embed="rId1" name="whoosh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osag_dkOrange_pink_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1"/>
          </p:nvPr>
        </p:nvSpPr>
        <p:spPr>
          <a:xfrm>
            <a:off x="1992922" y="1507823"/>
            <a:ext cx="6878759" cy="5026075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FF6633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1pPr>
            <a:lvl2pPr marL="328505" indent="-164253">
              <a:buClr>
                <a:srgbClr val="ED1E79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2pPr>
            <a:lvl3pPr marL="492761">
              <a:buClr>
                <a:srgbClr val="7FA4DD"/>
              </a:buCl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 marL="657014">
              <a:buClr>
                <a:srgbClr val="44444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4pPr>
            <a:lvl5pPr marL="821269">
              <a:buClr>
                <a:schemeClr val="accent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1992922" y="909480"/>
            <a:ext cx="6878759" cy="239337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2"/>
          </p:nvPr>
        </p:nvSpPr>
        <p:spPr>
          <a:xfrm>
            <a:off x="1992922" y="215403"/>
            <a:ext cx="6878759" cy="430806"/>
          </a:xfrm>
          <a:prstGeom prst="rect">
            <a:avLst/>
          </a:prstGeom>
        </p:spPr>
        <p:txBody>
          <a:bodyPr wrap="none" lIns="0" tIns="0" rIns="0" bIns="0" anchor="t" anchorCtr="0"/>
          <a:lstStyle>
            <a:lvl1pPr>
              <a:buFontTx/>
              <a:buNone/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4"/>
          </p:nvPr>
        </p:nvSpPr>
        <p:spPr>
          <a:xfrm>
            <a:off x="192882" y="957347"/>
            <a:ext cx="1507184" cy="191470"/>
          </a:xfrm>
          <a:prstGeom prst="rect">
            <a:avLst/>
          </a:prstGeom>
        </p:spPr>
        <p:txBody>
          <a:bodyPr wrap="none" lIns="0" tIns="0" rIns="0" bIns="0"/>
          <a:lstStyle>
            <a:lvl1pPr algn="l">
              <a:buFontTx/>
              <a:buNone/>
              <a:defRPr sz="70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de-DE">
                <a:sym typeface="Arial" pitchFamily="-109" charset="0"/>
              </a:rPr>
              <a:t>Mastertextformat bearbeiten</a:t>
            </a:r>
          </a:p>
        </p:txBody>
      </p:sp>
      <p:sp>
        <p:nvSpPr>
          <p:cNvPr id="13" name="Inhaltsplatzhalter 12"/>
          <p:cNvSpPr>
            <a:spLocks noGrp="1"/>
          </p:cNvSpPr>
          <p:nvPr>
            <p:ph sz="quarter" idx="15"/>
          </p:nvPr>
        </p:nvSpPr>
        <p:spPr>
          <a:xfrm>
            <a:off x="192882" y="1507823"/>
            <a:ext cx="1507184" cy="50260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1354"/>
              </a:spcBef>
              <a:buClr>
                <a:srgbClr val="002060"/>
              </a:buClr>
              <a:buFont typeface="Wingdings" pitchFamily="2" charset="2"/>
              <a:buNone/>
              <a:defRPr sz="1000">
                <a:latin typeface="Arial" pitchFamily="34" charset="0"/>
                <a:cs typeface="Arial" pitchFamily="34" charset="0"/>
              </a:defRPr>
            </a:lvl1pPr>
            <a:lvl2pPr marL="0" indent="0">
              <a:spcBef>
                <a:spcPts val="1354"/>
              </a:spcBef>
              <a:buFontTx/>
              <a:buNone/>
              <a:defRPr sz="1400"/>
            </a:lvl2pPr>
            <a:lvl3pPr marL="0" indent="0">
              <a:spcBef>
                <a:spcPts val="1354"/>
              </a:spcBef>
              <a:buFontTx/>
              <a:buNone/>
              <a:defRPr sz="1400"/>
            </a:lvl3pPr>
            <a:lvl4pPr marL="0" indent="0">
              <a:spcBef>
                <a:spcPts val="1354"/>
              </a:spcBef>
              <a:buFontTx/>
              <a:buNone/>
              <a:defRPr sz="1400"/>
            </a:lvl4pPr>
            <a:lvl5pPr marL="0" indent="0">
              <a:spcBef>
                <a:spcPts val="1354"/>
              </a:spcBef>
              <a:buFontTx/>
              <a:buNone/>
              <a:defRPr sz="14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6"/>
          </p:nvPr>
        </p:nvSpPr>
        <p:spPr/>
        <p:txBody>
          <a:bodyPr rIns="53767"/>
          <a:lstStyle>
            <a:lvl1pPr algn="l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5F5F006-0F60-4C6A-A7DF-10910BFB95A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478179596"/>
      </p:ext>
    </p:extLst>
  </p:cSld>
  <p:clrMapOvr>
    <a:masterClrMapping/>
  </p:clrMapOvr>
  <p:transition spd="slow">
    <p:sndAc>
      <p:stSnd loop="1">
        <p:snd r:embed="rId1" name="whoosh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sag_red_grey_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1"/>
          </p:nvPr>
        </p:nvSpPr>
        <p:spPr>
          <a:xfrm>
            <a:off x="1992920" y="1507823"/>
            <a:ext cx="6878759" cy="5026075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CC0000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1pPr>
            <a:lvl2pPr marL="328571" indent="-164286">
              <a:buClr>
                <a:srgbClr val="444444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2pPr>
            <a:lvl3pPr marL="492859">
              <a:buClr>
                <a:srgbClr val="7FA4DD"/>
              </a:buCl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 marL="657146">
              <a:buClr>
                <a:srgbClr val="44444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4pPr>
            <a:lvl5pPr marL="821433">
              <a:buClr>
                <a:schemeClr val="accent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1992920" y="909480"/>
            <a:ext cx="6878759" cy="239337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2"/>
          </p:nvPr>
        </p:nvSpPr>
        <p:spPr>
          <a:xfrm>
            <a:off x="1992920" y="215403"/>
            <a:ext cx="6878759" cy="430806"/>
          </a:xfrm>
          <a:prstGeom prst="rect">
            <a:avLst/>
          </a:prstGeom>
        </p:spPr>
        <p:txBody>
          <a:bodyPr wrap="none" lIns="0" tIns="0" rIns="0" bIns="0" anchor="t" anchorCtr="0"/>
          <a:lstStyle>
            <a:lvl1pPr>
              <a:buFontTx/>
              <a:buNone/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4"/>
          </p:nvPr>
        </p:nvSpPr>
        <p:spPr>
          <a:xfrm>
            <a:off x="192882" y="957347"/>
            <a:ext cx="1507184" cy="191470"/>
          </a:xfrm>
          <a:prstGeom prst="rect">
            <a:avLst/>
          </a:prstGeom>
        </p:spPr>
        <p:txBody>
          <a:bodyPr wrap="none" lIns="0" tIns="0" rIns="0" bIns="0"/>
          <a:lstStyle>
            <a:lvl1pPr algn="l">
              <a:buFontTx/>
              <a:buNone/>
              <a:defRPr sz="70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de-DE">
                <a:sym typeface="Arial" pitchFamily="-109" charset="0"/>
              </a:rPr>
              <a:t>Mastertextformat bearbeiten</a:t>
            </a:r>
          </a:p>
        </p:txBody>
      </p:sp>
      <p:sp>
        <p:nvSpPr>
          <p:cNvPr id="13" name="Inhaltsplatzhalter 12"/>
          <p:cNvSpPr>
            <a:spLocks noGrp="1"/>
          </p:cNvSpPr>
          <p:nvPr>
            <p:ph sz="quarter" idx="15"/>
          </p:nvPr>
        </p:nvSpPr>
        <p:spPr>
          <a:xfrm>
            <a:off x="192882" y="1507823"/>
            <a:ext cx="1507184" cy="50260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1354"/>
              </a:spcBef>
              <a:buClr>
                <a:srgbClr val="002060"/>
              </a:buClr>
              <a:buFont typeface="Wingdings" pitchFamily="2" charset="2"/>
              <a:buNone/>
              <a:defRPr sz="1000">
                <a:latin typeface="Arial" pitchFamily="34" charset="0"/>
                <a:cs typeface="Arial" pitchFamily="34" charset="0"/>
              </a:defRPr>
            </a:lvl1pPr>
            <a:lvl2pPr marL="0" indent="0">
              <a:spcBef>
                <a:spcPts val="1354"/>
              </a:spcBef>
              <a:buFontTx/>
              <a:buNone/>
              <a:defRPr sz="1400"/>
            </a:lvl2pPr>
            <a:lvl3pPr marL="0" indent="0">
              <a:spcBef>
                <a:spcPts val="1354"/>
              </a:spcBef>
              <a:buFontTx/>
              <a:buNone/>
              <a:defRPr sz="1400"/>
            </a:lvl3pPr>
            <a:lvl4pPr marL="0" indent="0">
              <a:spcBef>
                <a:spcPts val="1354"/>
              </a:spcBef>
              <a:buFontTx/>
              <a:buNone/>
              <a:defRPr sz="1400"/>
            </a:lvl4pPr>
            <a:lvl5pPr marL="0" indent="0">
              <a:spcBef>
                <a:spcPts val="1354"/>
              </a:spcBef>
              <a:buFontTx/>
              <a:buNone/>
              <a:defRPr sz="14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2D51A-89D6-46AD-8CDA-D8F252961DA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2849801867"/>
      </p:ext>
    </p:extLst>
  </p:cSld>
  <p:clrMapOvr>
    <a:masterClrMapping/>
  </p:clrMapOvr>
  <p:transition spd="slow">
    <p:sndAc>
      <p:stSnd loop="1">
        <p:snd r:embed="rId1" name="whoosh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sag_red_grey_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1"/>
          </p:nvPr>
        </p:nvSpPr>
        <p:spPr>
          <a:xfrm>
            <a:off x="192871" y="1507823"/>
            <a:ext cx="8685951" cy="5026075"/>
          </a:xfrm>
          <a:prstGeom prst="rect">
            <a:avLst/>
          </a:prstGeom>
        </p:spPr>
        <p:txBody>
          <a:bodyPr lIns="0" tIns="0" rIns="0" bIns="0"/>
          <a:lstStyle>
            <a:lvl1pPr>
              <a:buClr>
                <a:srgbClr val="CC0000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1pPr>
            <a:lvl2pPr marL="328571" indent="-164286">
              <a:buClr>
                <a:srgbClr val="444444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2pPr>
            <a:lvl3pPr marL="492859">
              <a:buClr>
                <a:srgbClr val="7FA4DD"/>
              </a:buClr>
              <a:buFont typeface="Wingdings" pitchFamily="2" charset="2"/>
              <a:buChar char="§"/>
              <a:defRPr sz="1600">
                <a:latin typeface="Arial" pitchFamily="34" charset="0"/>
                <a:cs typeface="Arial" pitchFamily="34" charset="0"/>
              </a:defRPr>
            </a:lvl3pPr>
            <a:lvl4pPr marL="657146">
              <a:buClr>
                <a:srgbClr val="44444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4pPr>
            <a:lvl5pPr marL="821433">
              <a:buClr>
                <a:schemeClr val="accent4"/>
              </a:buClr>
              <a:buFont typeface="Wingdings" pitchFamily="2" charset="2"/>
              <a:buChar char="§"/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1992920" y="909480"/>
            <a:ext cx="6878759" cy="239337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2"/>
          </p:nvPr>
        </p:nvSpPr>
        <p:spPr>
          <a:xfrm>
            <a:off x="1992920" y="215403"/>
            <a:ext cx="6878759" cy="430806"/>
          </a:xfrm>
          <a:prstGeom prst="rect">
            <a:avLst/>
          </a:prstGeom>
        </p:spPr>
        <p:txBody>
          <a:bodyPr wrap="none" lIns="0" tIns="0" rIns="0" bIns="0" anchor="t" anchorCtr="0"/>
          <a:lstStyle>
            <a:lvl1pPr>
              <a:buFontTx/>
              <a:buNone/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4"/>
          </p:nvPr>
        </p:nvSpPr>
        <p:spPr>
          <a:xfrm>
            <a:off x="192882" y="957347"/>
            <a:ext cx="1507184" cy="191470"/>
          </a:xfrm>
          <a:prstGeom prst="rect">
            <a:avLst/>
          </a:prstGeom>
        </p:spPr>
        <p:txBody>
          <a:bodyPr wrap="none" lIns="0" tIns="0" rIns="0" bIns="0"/>
          <a:lstStyle>
            <a:lvl1pPr algn="l">
              <a:buFontTx/>
              <a:buNone/>
              <a:defRPr sz="70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de-DE" dirty="0">
                <a:sym typeface="Arial" pitchFamily="-109" charset="0"/>
              </a:rPr>
              <a:t>Mastertextformat bearbeiten</a:t>
            </a:r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2A9E828-9861-41D6-A1CE-3CBB96D32AD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1944385591"/>
      </p:ext>
    </p:extLst>
  </p:cSld>
  <p:clrMapOvr>
    <a:masterClrMapping/>
  </p:clrMapOvr>
  <p:transition spd="slow">
    <p:sndAc>
      <p:stSnd loop="1">
        <p:snd r:embed="rId1" name="whoosh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sag_red_grey_b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92920" y="909480"/>
            <a:ext cx="6878759" cy="239337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5" name="Textplatzhalter 13"/>
          <p:cNvSpPr>
            <a:spLocks noGrp="1"/>
          </p:cNvSpPr>
          <p:nvPr>
            <p:ph type="body" sz="quarter" idx="12"/>
          </p:nvPr>
        </p:nvSpPr>
        <p:spPr>
          <a:xfrm>
            <a:off x="1992920" y="215403"/>
            <a:ext cx="6878759" cy="430806"/>
          </a:xfrm>
          <a:prstGeom prst="rect">
            <a:avLst/>
          </a:prstGeom>
        </p:spPr>
        <p:txBody>
          <a:bodyPr wrap="none" lIns="0" tIns="0" rIns="0" bIns="0" anchor="t" anchorCtr="0"/>
          <a:lstStyle>
            <a:lvl1pPr>
              <a:buFontTx/>
              <a:buNone/>
              <a:defRPr sz="2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Foliennummernplatzhalter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F92C0-9817-4877-A62C-37CD49EE62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1267327360"/>
      </p:ext>
    </p:extLst>
  </p:cSld>
  <p:clrMapOvr>
    <a:masterClrMapping/>
  </p:clrMapOvr>
  <p:transition spd="slow">
    <p:sndAc>
      <p:stSnd loop="1">
        <p:snd r:embed="rId1" name="whoosh.wav"/>
      </p:stSnd>
    </p:sndAc>
  </p:transition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17.xml"/><Relationship Id="rId10" Type="http://schemas.openxmlformats.org/officeDocument/2006/relationships/audio" Target="../media/audio1.wav"/><Relationship Id="rId4" Type="http://schemas.openxmlformats.org/officeDocument/2006/relationships/slideLayout" Target="../slideLayouts/slideLayout16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audio" Target="../media/audio1.wav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2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2.png"/><Relationship Id="rId5" Type="http://schemas.openxmlformats.org/officeDocument/2006/relationships/audio" Target="../media/audio1.wav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png"/><Relationship Id="rId5" Type="http://schemas.openxmlformats.org/officeDocument/2006/relationships/audio" Target="../media/audio1.wav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audio" Target="../media/audio1.wav"/><Relationship Id="rId5" Type="http://schemas.openxmlformats.org/officeDocument/2006/relationships/theme" Target="../theme/theme7.xml"/><Relationship Id="rId4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Bild 3" descr="sos_pp_back_master_standard.pdf"/>
          <p:cNvPicPr preferRelativeResize="0">
            <a:picLocks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"/>
            <a:ext cx="9143107" cy="6860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2918" y="909480"/>
            <a:ext cx="6878759" cy="239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dirty="0" smtClean="0"/>
              <a:t>Click to edit Master title style</a:t>
            </a:r>
          </a:p>
        </p:txBody>
      </p:sp>
      <p:sp>
        <p:nvSpPr>
          <p:cNvPr id="9" name="Foliennummernplatzhalter 7"/>
          <p:cNvSpPr>
            <a:spLocks noGrp="1"/>
          </p:cNvSpPr>
          <p:nvPr>
            <p:ph type="sldNum" sz="quarter" idx="4"/>
          </p:nvPr>
        </p:nvSpPr>
        <p:spPr>
          <a:xfrm>
            <a:off x="192862" y="215403"/>
            <a:ext cx="571444" cy="430806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>
              <a:defRPr sz="2100">
                <a:solidFill>
                  <a:schemeClr val="bg1"/>
                </a:solidFill>
                <a:latin typeface="+mj-lt"/>
                <a:ea typeface="ヒラギノ角ゴ ProN W3" pitchFamily="-109" charset="-128"/>
                <a:cs typeface="+mn-cs"/>
                <a:sym typeface="Gill Sans" pitchFamily="-109" charset="0"/>
              </a:defRPr>
            </a:lvl1pPr>
          </a:lstStyle>
          <a:p>
            <a:pPr>
              <a:defRPr/>
            </a:pPr>
            <a:fld id="{B4DBD8AC-4BDA-43B8-86A5-81857F4789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179680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28" r:id="rId4"/>
    <p:sldLayoutId id="2147483846" r:id="rId5"/>
    <p:sldLayoutId id="2147483853" r:id="rId6"/>
  </p:sldLayoutIdLst>
  <p:transition spd="slow">
    <p:sndAc>
      <p:stSnd loop="1">
        <p:snd r:embed="rId8" name="whoosh.wav"/>
      </p:stSnd>
    </p:sndAc>
  </p:transition>
  <p:hf hdr="0" ftr="0" dt="0"/>
  <p:txStyles>
    <p:titleStyle>
      <a:lvl1pPr algn="l" defTabSz="268103" rtl="0" eaLnBrk="0" fontAlgn="base" hangingPunct="0">
        <a:spcBef>
          <a:spcPct val="0"/>
        </a:spcBef>
        <a:spcAft>
          <a:spcPct val="0"/>
        </a:spcAft>
        <a:defRPr sz="1200" kern="1200">
          <a:solidFill>
            <a:srgbClr val="FFFFFF"/>
          </a:solidFill>
          <a:latin typeface="Arial"/>
          <a:ea typeface="ヒラギノ角ゴ Pro W3" pitchFamily="-109" charset="-128"/>
          <a:cs typeface="Arial"/>
        </a:defRPr>
      </a:lvl1pPr>
      <a:lvl2pPr algn="l" defTabSz="268103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  <a:cs typeface="Arial" pitchFamily="34" charset="0"/>
        </a:defRPr>
      </a:lvl2pPr>
      <a:lvl3pPr algn="l" defTabSz="268103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  <a:cs typeface="Arial" pitchFamily="34" charset="0"/>
        </a:defRPr>
      </a:lvl3pPr>
      <a:lvl4pPr algn="l" defTabSz="268103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  <a:cs typeface="Arial" pitchFamily="34" charset="0"/>
        </a:defRPr>
      </a:lvl4pPr>
      <a:lvl5pPr algn="l" defTabSz="268103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  <a:cs typeface="Arial" pitchFamily="34" charset="0"/>
        </a:defRPr>
      </a:lvl5pPr>
      <a:lvl6pPr marL="268887" algn="l" defTabSz="268887" rtl="0" fontAlgn="base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</a:defRPr>
      </a:lvl6pPr>
      <a:lvl7pPr marL="537768" algn="l" defTabSz="268887" rtl="0" fontAlgn="base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</a:defRPr>
      </a:lvl7pPr>
      <a:lvl8pPr marL="806657" algn="l" defTabSz="268887" rtl="0" fontAlgn="base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</a:defRPr>
      </a:lvl8pPr>
      <a:lvl9pPr marL="1075542" algn="l" defTabSz="268887" rtl="0" fontAlgn="base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</a:defRPr>
      </a:lvl9pPr>
    </p:titleStyle>
    <p:bodyStyle>
      <a:lvl1pPr marL="200845" indent="-200845" algn="l" defTabSz="26810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900" kern="1200">
          <a:solidFill>
            <a:schemeClr val="tx1"/>
          </a:solidFill>
          <a:latin typeface="Arial"/>
          <a:ea typeface="ヒラギノ角ゴ Pro W3" pitchFamily="-109" charset="-128"/>
          <a:cs typeface="Arial"/>
        </a:defRPr>
      </a:lvl1pPr>
      <a:lvl2pPr marL="436257" indent="-167215" algn="l" defTabSz="26810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ヒラギノ角ゴ Pro W3" pitchFamily="-109" charset="-128"/>
          <a:cs typeface="ヒラギノ角ゴ Pro W3"/>
        </a:defRPr>
      </a:lvl2pPr>
      <a:lvl3pPr marL="671662" indent="-133587" algn="l" defTabSz="26810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ヒラギノ角ゴ Pro W3" pitchFamily="-109" charset="-128"/>
          <a:cs typeface="ヒラギノ角ゴ Pro W3"/>
        </a:defRPr>
      </a:lvl3pPr>
      <a:lvl4pPr marL="940699" indent="-133587" algn="l" defTabSz="26810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100" kern="1200">
          <a:solidFill>
            <a:schemeClr val="tx1"/>
          </a:solidFill>
          <a:latin typeface="+mn-lt"/>
          <a:ea typeface="ヒラギノ角ゴ Pro W3" pitchFamily="-109" charset="-128"/>
          <a:cs typeface="ヒラギノ角ゴ Pro W3"/>
        </a:defRPr>
      </a:lvl4pPr>
      <a:lvl5pPr marL="1209737" indent="-133587" algn="l" defTabSz="26810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100" kern="1200">
          <a:solidFill>
            <a:schemeClr val="tx1"/>
          </a:solidFill>
          <a:latin typeface="+mn-lt"/>
          <a:ea typeface="ヒラギノ角ゴ Pro W3" pitchFamily="-109" charset="-128"/>
          <a:cs typeface="ヒラギノ角ゴ Pro W3"/>
        </a:defRPr>
      </a:lvl5pPr>
      <a:lvl6pPr marL="1478870" indent="-134445" algn="l" defTabSz="268887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747756" indent="-134445" algn="l" defTabSz="268887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2016642" indent="-134445" algn="l" defTabSz="268887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285527" indent="-134445" algn="l" defTabSz="268887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26888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68887" algn="l" defTabSz="26888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37768" algn="l" defTabSz="26888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06657" algn="l" defTabSz="26888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075542" algn="l" defTabSz="26888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344428" algn="l" defTabSz="26888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13315" algn="l" defTabSz="26888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882199" algn="l" defTabSz="26888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51085" algn="l" defTabSz="26888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Bild 4" descr="sos_pp_back_col_01_v1.pdf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3864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2919" y="909480"/>
            <a:ext cx="6878759" cy="239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title style</a:t>
            </a:r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4"/>
          </p:nvPr>
        </p:nvSpPr>
        <p:spPr>
          <a:xfrm>
            <a:off x="192862" y="215403"/>
            <a:ext cx="571444" cy="430806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>
              <a:defRPr sz="2100">
                <a:solidFill>
                  <a:schemeClr val="bg1"/>
                </a:solidFill>
                <a:latin typeface="+mj-lt"/>
                <a:ea typeface="ヒラギノ角ゴ ProN W3" pitchFamily="-109" charset="-128"/>
                <a:cs typeface="+mn-cs"/>
                <a:sym typeface="Gill Sans" pitchFamily="-109" charset="0"/>
              </a:defRPr>
            </a:lvl1pPr>
          </a:lstStyle>
          <a:p>
            <a:pPr>
              <a:defRPr/>
            </a:pPr>
            <a:fld id="{6F00A623-EBFF-463A-B457-2FAD7CDBD28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19624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47" r:id="rId4"/>
    <p:sldLayoutId id="2147483848" r:id="rId5"/>
    <p:sldLayoutId id="2147483849" r:id="rId6"/>
  </p:sldLayoutIdLst>
  <p:transition spd="slow">
    <p:sndAc>
      <p:stSnd loop="1">
        <p:snd r:embed="rId8" name="whoosh.wav"/>
      </p:stSnd>
    </p:sndAc>
  </p:transition>
  <p:hf hdr="0" ftr="0" dt="0"/>
  <p:txStyles>
    <p:titleStyle>
      <a:lvl1pPr algn="l" defTabSz="268077" rtl="0" eaLnBrk="0" fontAlgn="base" hangingPunct="0">
        <a:spcBef>
          <a:spcPct val="0"/>
        </a:spcBef>
        <a:spcAft>
          <a:spcPct val="0"/>
        </a:spcAft>
        <a:defRPr kern="1200">
          <a:solidFill>
            <a:srgbClr val="FFFFFF"/>
          </a:solidFill>
          <a:latin typeface="Arial"/>
          <a:ea typeface="ヒラギノ角ゴ Pro W3" pitchFamily="-109" charset="-128"/>
          <a:cs typeface="Arial"/>
        </a:defRPr>
      </a:lvl1pPr>
      <a:lvl2pPr algn="l" defTabSz="268077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  <a:cs typeface="Arial" pitchFamily="34" charset="0"/>
        </a:defRPr>
      </a:lvl2pPr>
      <a:lvl3pPr algn="l" defTabSz="268077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  <a:cs typeface="Arial" pitchFamily="34" charset="0"/>
        </a:defRPr>
      </a:lvl3pPr>
      <a:lvl4pPr algn="l" defTabSz="268077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  <a:cs typeface="Arial" pitchFamily="34" charset="0"/>
        </a:defRPr>
      </a:lvl4pPr>
      <a:lvl5pPr algn="l" defTabSz="268077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  <a:cs typeface="Arial" pitchFamily="34" charset="0"/>
        </a:defRPr>
      </a:lvl5pPr>
      <a:lvl6pPr marL="268860" algn="l" defTabSz="268860" rtl="0" fontAlgn="base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</a:defRPr>
      </a:lvl6pPr>
      <a:lvl7pPr marL="537715" algn="l" defTabSz="268860" rtl="0" fontAlgn="base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</a:defRPr>
      </a:lvl7pPr>
      <a:lvl8pPr marL="806577" algn="l" defTabSz="268860" rtl="0" fontAlgn="base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</a:defRPr>
      </a:lvl8pPr>
      <a:lvl9pPr marL="1075434" algn="l" defTabSz="268860" rtl="0" fontAlgn="base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</a:defRPr>
      </a:lvl9pPr>
    </p:titleStyle>
    <p:bodyStyle>
      <a:lvl1pPr marL="200825" indent="-200825" algn="l" defTabSz="268077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900" kern="1200">
          <a:solidFill>
            <a:schemeClr val="tx1"/>
          </a:solidFill>
          <a:latin typeface="Arial"/>
          <a:ea typeface="ヒラギノ角ゴ Pro W3" pitchFamily="-109" charset="-128"/>
          <a:cs typeface="Arial"/>
        </a:defRPr>
      </a:lvl1pPr>
      <a:lvl2pPr marL="436214" indent="-167199" algn="l" defTabSz="268077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ヒラギノ角ゴ Pro W3" pitchFamily="-109" charset="-128"/>
          <a:cs typeface="ヒラギノ角ゴ Pro W3"/>
        </a:defRPr>
      </a:lvl2pPr>
      <a:lvl3pPr marL="671595" indent="-133573" algn="l" defTabSz="268077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ヒラギノ角ゴ Pro W3" pitchFamily="-109" charset="-128"/>
          <a:cs typeface="ヒラギノ角ゴ Pro W3"/>
        </a:defRPr>
      </a:lvl3pPr>
      <a:lvl4pPr marL="940605" indent="-133573" algn="l" defTabSz="268077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100" kern="1200">
          <a:solidFill>
            <a:schemeClr val="tx1"/>
          </a:solidFill>
          <a:latin typeface="+mn-lt"/>
          <a:ea typeface="ヒラギノ角ゴ Pro W3" pitchFamily="-109" charset="-128"/>
          <a:cs typeface="ヒラギノ角ゴ Pro W3"/>
        </a:defRPr>
      </a:lvl4pPr>
      <a:lvl5pPr marL="1209616" indent="-133573" algn="l" defTabSz="268077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100" kern="1200">
          <a:solidFill>
            <a:schemeClr val="tx1"/>
          </a:solidFill>
          <a:latin typeface="+mn-lt"/>
          <a:ea typeface="ヒラギノ角ゴ Pro W3" pitchFamily="-109" charset="-128"/>
          <a:cs typeface="ヒラギノ角ゴ Pro W3"/>
        </a:defRPr>
      </a:lvl5pPr>
      <a:lvl6pPr marL="1478722" indent="-134431" algn="l" defTabSz="268860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747581" indent="-134431" algn="l" defTabSz="268860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2016440" indent="-134431" algn="l" defTabSz="268860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285299" indent="-134431" algn="l" defTabSz="268860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26886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68860" algn="l" defTabSz="26886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37715" algn="l" defTabSz="26886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06577" algn="l" defTabSz="26886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075434" algn="l" defTabSz="26886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344294" algn="l" defTabSz="26886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13154" algn="l" defTabSz="26886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882011" algn="l" defTabSz="26886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50871" algn="l" defTabSz="26886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Bild 5" descr="sos_pp_back_col_02_v1.pdf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3864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2920" y="909480"/>
            <a:ext cx="6878759" cy="239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title style</a:t>
            </a:r>
          </a:p>
        </p:txBody>
      </p:sp>
      <p:sp>
        <p:nvSpPr>
          <p:cNvPr id="9" name="Foliennummernplatzhalter 7"/>
          <p:cNvSpPr>
            <a:spLocks noGrp="1"/>
          </p:cNvSpPr>
          <p:nvPr>
            <p:ph type="sldNum" sz="quarter" idx="4"/>
          </p:nvPr>
        </p:nvSpPr>
        <p:spPr>
          <a:xfrm>
            <a:off x="192862" y="215403"/>
            <a:ext cx="571444" cy="430806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>
              <a:defRPr sz="2100">
                <a:solidFill>
                  <a:schemeClr val="bg1"/>
                </a:solidFill>
                <a:latin typeface="+mj-lt"/>
                <a:ea typeface="ヒラギノ角ゴ ProN W3" pitchFamily="-109" charset="-128"/>
                <a:cs typeface="+mn-cs"/>
                <a:sym typeface="Gill Sans" pitchFamily="-109" charset="0"/>
              </a:defRPr>
            </a:lvl1pPr>
          </a:lstStyle>
          <a:p>
            <a:pPr>
              <a:defRPr/>
            </a:pPr>
            <a:fld id="{A187B963-B162-44CD-99DF-9AC12C298FF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2990741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30" r:id="rId4"/>
    <p:sldLayoutId id="2147483845" r:id="rId5"/>
    <p:sldLayoutId id="2147483850" r:id="rId6"/>
    <p:sldLayoutId id="2147483851" r:id="rId7"/>
    <p:sldLayoutId id="2147483852" r:id="rId8"/>
  </p:sldLayoutIdLst>
  <p:transition spd="slow">
    <p:sndAc>
      <p:stSnd loop="1">
        <p:snd r:embed="rId10" name="whoosh.wav"/>
      </p:stSnd>
    </p:sndAc>
  </p:transition>
  <p:hf hdr="0" ftr="0" dt="0"/>
  <p:txStyles>
    <p:titleStyle>
      <a:lvl1pPr algn="l" defTabSz="268050" rtl="0" eaLnBrk="0" fontAlgn="base" hangingPunct="0">
        <a:spcBef>
          <a:spcPct val="0"/>
        </a:spcBef>
        <a:spcAft>
          <a:spcPct val="0"/>
        </a:spcAft>
        <a:defRPr kern="1200">
          <a:solidFill>
            <a:srgbClr val="FFFFFF"/>
          </a:solidFill>
          <a:latin typeface="Arial"/>
          <a:ea typeface="ヒラギノ角ゴ Pro W3" pitchFamily="-109" charset="-128"/>
          <a:cs typeface="Arial"/>
        </a:defRPr>
      </a:lvl1pPr>
      <a:lvl2pPr algn="l" defTabSz="268050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  <a:cs typeface="Arial" pitchFamily="34" charset="0"/>
        </a:defRPr>
      </a:lvl2pPr>
      <a:lvl3pPr algn="l" defTabSz="268050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  <a:cs typeface="Arial" pitchFamily="34" charset="0"/>
        </a:defRPr>
      </a:lvl3pPr>
      <a:lvl4pPr algn="l" defTabSz="268050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  <a:cs typeface="Arial" pitchFamily="34" charset="0"/>
        </a:defRPr>
      </a:lvl4pPr>
      <a:lvl5pPr algn="l" defTabSz="268050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  <a:cs typeface="Arial" pitchFamily="34" charset="0"/>
        </a:defRPr>
      </a:lvl5pPr>
      <a:lvl6pPr marL="268833" algn="l" defTabSz="268833" rtl="0" fontAlgn="base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</a:defRPr>
      </a:lvl6pPr>
      <a:lvl7pPr marL="537662" algn="l" defTabSz="268833" rtl="0" fontAlgn="base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</a:defRPr>
      </a:lvl7pPr>
      <a:lvl8pPr marL="806496" algn="l" defTabSz="268833" rtl="0" fontAlgn="base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</a:defRPr>
      </a:lvl8pPr>
      <a:lvl9pPr marL="1075327" algn="l" defTabSz="268833" rtl="0" fontAlgn="base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</a:defRPr>
      </a:lvl9pPr>
    </p:titleStyle>
    <p:bodyStyle>
      <a:lvl1pPr marL="200805" indent="-200805" algn="l" defTabSz="26805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900" kern="1200">
          <a:solidFill>
            <a:schemeClr val="tx1"/>
          </a:solidFill>
          <a:latin typeface="Arial"/>
          <a:ea typeface="ヒラギノ角ゴ Pro W3" pitchFamily="-109" charset="-128"/>
          <a:cs typeface="Arial"/>
        </a:defRPr>
      </a:lvl1pPr>
      <a:lvl2pPr marL="436171" indent="-167182" algn="l" defTabSz="26805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ヒラギノ角ゴ Pro W3" pitchFamily="-109" charset="-128"/>
          <a:cs typeface="ヒラギノ角ゴ Pro W3"/>
        </a:defRPr>
      </a:lvl2pPr>
      <a:lvl3pPr marL="671528" indent="-133560" algn="l" defTabSz="26805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ヒラギノ角ゴ Pro W3" pitchFamily="-109" charset="-128"/>
          <a:cs typeface="ヒラギノ角ゴ Pro W3"/>
        </a:defRPr>
      </a:lvl3pPr>
      <a:lvl4pPr marL="940511" indent="-133560" algn="l" defTabSz="26805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100" kern="1200">
          <a:solidFill>
            <a:schemeClr val="tx1"/>
          </a:solidFill>
          <a:latin typeface="+mn-lt"/>
          <a:ea typeface="ヒラギノ角ゴ Pro W3" pitchFamily="-109" charset="-128"/>
          <a:cs typeface="ヒラギノ角ゴ Pro W3"/>
        </a:defRPr>
      </a:lvl4pPr>
      <a:lvl5pPr marL="1209495" indent="-133560" algn="l" defTabSz="26805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100" kern="1200">
          <a:solidFill>
            <a:schemeClr val="tx1"/>
          </a:solidFill>
          <a:latin typeface="+mn-lt"/>
          <a:ea typeface="ヒラギノ角ゴ Pro W3" pitchFamily="-109" charset="-128"/>
          <a:cs typeface="ヒラギノ角ゴ Pro W3"/>
        </a:defRPr>
      </a:lvl5pPr>
      <a:lvl6pPr marL="1478575" indent="-134418" algn="l" defTabSz="268833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747406" indent="-134418" algn="l" defTabSz="268833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2016238" indent="-134418" algn="l" defTabSz="268833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285071" indent="-134418" algn="l" defTabSz="268833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268833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68833" algn="l" defTabSz="268833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37662" algn="l" defTabSz="268833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06496" algn="l" defTabSz="268833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075327" algn="l" defTabSz="268833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344160" algn="l" defTabSz="268833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12993" algn="l" defTabSz="268833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881823" algn="l" defTabSz="268833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50656" algn="l" defTabSz="268833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Bild 4" descr="sos_pp_back_col_03_v1.pdf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3864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2921" y="909480"/>
            <a:ext cx="6878759" cy="239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title style</a:t>
            </a:r>
          </a:p>
        </p:txBody>
      </p:sp>
      <p:sp>
        <p:nvSpPr>
          <p:cNvPr id="9" name="Foliennummernplatzhalter 7"/>
          <p:cNvSpPr>
            <a:spLocks noGrp="1"/>
          </p:cNvSpPr>
          <p:nvPr>
            <p:ph type="sldNum" sz="quarter" idx="4"/>
          </p:nvPr>
        </p:nvSpPr>
        <p:spPr>
          <a:xfrm>
            <a:off x="192862" y="215403"/>
            <a:ext cx="571444" cy="430806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>
              <a:defRPr sz="2100">
                <a:solidFill>
                  <a:schemeClr val="bg1"/>
                </a:solidFill>
                <a:latin typeface="+mj-lt"/>
                <a:ea typeface="ヒラギノ角ゴ ProN W3" pitchFamily="-109" charset="-128"/>
                <a:cs typeface="+mn-cs"/>
                <a:sym typeface="Gill Sans" pitchFamily="-109" charset="0"/>
              </a:defRPr>
            </a:lvl1pPr>
          </a:lstStyle>
          <a:p>
            <a:pPr>
              <a:defRPr/>
            </a:pPr>
            <a:fld id="{16C177FF-3FF9-4D28-98F3-7358C53665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="" xmlns:p14="http://schemas.microsoft.com/office/powerpoint/2010/main" val="2602950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39" r:id="rId4"/>
  </p:sldLayoutIdLst>
  <p:transition spd="slow">
    <p:sndAc>
      <p:stSnd loop="1">
        <p:snd r:embed="rId6" name="whoosh.wav"/>
      </p:stSnd>
    </p:sndAc>
  </p:transition>
  <p:hf hdr="0" ftr="0" dt="0"/>
  <p:txStyles>
    <p:titleStyle>
      <a:lvl1pPr algn="l" defTabSz="268024" rtl="0" eaLnBrk="0" fontAlgn="base" hangingPunct="0">
        <a:spcBef>
          <a:spcPct val="0"/>
        </a:spcBef>
        <a:spcAft>
          <a:spcPct val="0"/>
        </a:spcAft>
        <a:defRPr kern="1200">
          <a:solidFill>
            <a:srgbClr val="FFFFFF"/>
          </a:solidFill>
          <a:latin typeface="Arial"/>
          <a:ea typeface="ヒラギノ角ゴ Pro W3" pitchFamily="-109" charset="-128"/>
          <a:cs typeface="Arial"/>
        </a:defRPr>
      </a:lvl1pPr>
      <a:lvl2pPr algn="l" defTabSz="268024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  <a:cs typeface="Arial" pitchFamily="34" charset="0"/>
        </a:defRPr>
      </a:lvl2pPr>
      <a:lvl3pPr algn="l" defTabSz="268024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  <a:cs typeface="Arial" pitchFamily="34" charset="0"/>
        </a:defRPr>
      </a:lvl3pPr>
      <a:lvl4pPr algn="l" defTabSz="268024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  <a:cs typeface="Arial" pitchFamily="34" charset="0"/>
        </a:defRPr>
      </a:lvl4pPr>
      <a:lvl5pPr algn="l" defTabSz="268024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  <a:cs typeface="Arial" pitchFamily="34" charset="0"/>
        </a:defRPr>
      </a:lvl5pPr>
      <a:lvl6pPr marL="268806" algn="l" defTabSz="268806" rtl="0" fontAlgn="base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</a:defRPr>
      </a:lvl6pPr>
      <a:lvl7pPr marL="537609" algn="l" defTabSz="268806" rtl="0" fontAlgn="base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</a:defRPr>
      </a:lvl7pPr>
      <a:lvl8pPr marL="806416" algn="l" defTabSz="268806" rtl="0" fontAlgn="base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</a:defRPr>
      </a:lvl8pPr>
      <a:lvl9pPr marL="1075219" algn="l" defTabSz="268806" rtl="0" fontAlgn="base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</a:defRPr>
      </a:lvl9pPr>
    </p:titleStyle>
    <p:bodyStyle>
      <a:lvl1pPr marL="200785" indent="-200785" algn="l" defTabSz="268024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900" kern="1200">
          <a:solidFill>
            <a:schemeClr val="tx1"/>
          </a:solidFill>
          <a:latin typeface="Arial"/>
          <a:ea typeface="ヒラギノ角ゴ Pro W3" pitchFamily="-109" charset="-128"/>
          <a:cs typeface="Arial"/>
        </a:defRPr>
      </a:lvl1pPr>
      <a:lvl2pPr marL="436128" indent="-167165" algn="l" defTabSz="268024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ヒラギノ角ゴ Pro W3" pitchFamily="-109" charset="-128"/>
          <a:cs typeface="ヒラギノ角ゴ Pro W3"/>
        </a:defRPr>
      </a:lvl2pPr>
      <a:lvl3pPr marL="671461" indent="-133547" algn="l" defTabSz="268024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ヒラギノ角ゴ Pro W3" pitchFamily="-109" charset="-128"/>
          <a:cs typeface="ヒラギノ角ゴ Pro W3"/>
        </a:defRPr>
      </a:lvl3pPr>
      <a:lvl4pPr marL="940417" indent="-133547" algn="l" defTabSz="268024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100" kern="1200">
          <a:solidFill>
            <a:schemeClr val="tx1"/>
          </a:solidFill>
          <a:latin typeface="+mn-lt"/>
          <a:ea typeface="ヒラギノ角ゴ Pro W3" pitchFamily="-109" charset="-128"/>
          <a:cs typeface="ヒラギノ角ゴ Pro W3"/>
        </a:defRPr>
      </a:lvl4pPr>
      <a:lvl5pPr marL="1209374" indent="-133547" algn="l" defTabSz="268024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100" kern="1200">
          <a:solidFill>
            <a:schemeClr val="tx1"/>
          </a:solidFill>
          <a:latin typeface="+mn-lt"/>
          <a:ea typeface="ヒラギノ角ゴ Pro W3" pitchFamily="-109" charset="-128"/>
          <a:cs typeface="ヒラギノ角ゴ Pro W3"/>
        </a:defRPr>
      </a:lvl5pPr>
      <a:lvl6pPr marL="1478427" indent="-134405" algn="l" defTabSz="268806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747232" indent="-134405" algn="l" defTabSz="268806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2016036" indent="-134405" algn="l" defTabSz="268806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284843" indent="-134405" algn="l" defTabSz="268806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268806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68806" algn="l" defTabSz="268806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37609" algn="l" defTabSz="268806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06416" algn="l" defTabSz="268806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075219" algn="l" defTabSz="268806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344026" algn="l" defTabSz="268806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12832" algn="l" defTabSz="268806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881635" algn="l" defTabSz="268806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50441" algn="l" defTabSz="268806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 4" descr="sos_pp_back_col_01_v1.pdf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1" y="0"/>
            <a:ext cx="9138643" cy="68580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2917" y="909480"/>
            <a:ext cx="6878759" cy="2393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4"/>
          </p:nvPr>
        </p:nvSpPr>
        <p:spPr>
          <a:xfrm>
            <a:off x="192862" y="215403"/>
            <a:ext cx="571444" cy="430806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>
              <a:defRPr sz="2100">
                <a:solidFill>
                  <a:schemeClr val="bg1"/>
                </a:solidFill>
                <a:latin typeface="+mj-lt"/>
              </a:defRPr>
            </a:lvl1pPr>
          </a:lstStyle>
          <a:p>
            <a:pPr eaLnBrk="1" hangingPunct="1"/>
            <a:fld id="{338290F6-9EEA-4939-92A4-98C369575716}" type="slidenum">
              <a:rPr lang="de-DE" smtClean="0">
                <a:solidFill>
                  <a:prstClr val="white"/>
                </a:solidFill>
                <a:ea typeface="ヒラギノ角ゴ ProN W3" pitchFamily="-109" charset="-128"/>
                <a:sym typeface="Gill Sans" pitchFamily="-109" charset="0"/>
              </a:rPr>
              <a:pPr eaLnBrk="1" hangingPunct="1"/>
              <a:t>‹Nr.›</a:t>
            </a:fld>
            <a:endParaRPr lang="de-DE" dirty="0">
              <a:solidFill>
                <a:prstClr val="white"/>
              </a:solidFill>
              <a:ea typeface="ヒラギノ角ゴ ProN W3" pitchFamily="-109" charset="-128"/>
              <a:sym typeface="Gill Sans" pitchFamily="-10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32060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</p:sldLayoutIdLst>
  <p:transition spd="slow">
    <p:sndAc>
      <p:stSnd loop="1">
        <p:snd r:embed="rId5" name="whoosh.wav"/>
      </p:stSnd>
    </p:sndAc>
  </p:transition>
  <p:hf hdr="0" ftr="0" dt="0"/>
  <p:txStyles>
    <p:titleStyle>
      <a:lvl1pPr algn="l" defTabSz="269020" rtl="0" eaLnBrk="0" fontAlgn="base" hangingPunct="0">
        <a:spcBef>
          <a:spcPct val="0"/>
        </a:spcBef>
        <a:spcAft>
          <a:spcPct val="0"/>
        </a:spcAft>
        <a:defRPr kern="1200">
          <a:solidFill>
            <a:srgbClr val="FFFFFF"/>
          </a:solidFill>
          <a:latin typeface="Arial"/>
          <a:ea typeface="ヒラギノ角ゴ Pro W3" pitchFamily="-109" charset="-128"/>
          <a:cs typeface="Arial"/>
        </a:defRPr>
      </a:lvl1pPr>
      <a:lvl2pPr algn="l" defTabSz="269020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</a:defRPr>
      </a:lvl2pPr>
      <a:lvl3pPr algn="l" defTabSz="269020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</a:defRPr>
      </a:lvl3pPr>
      <a:lvl4pPr algn="l" defTabSz="269020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</a:defRPr>
      </a:lvl4pPr>
      <a:lvl5pPr algn="l" defTabSz="269020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</a:defRPr>
      </a:lvl5pPr>
      <a:lvl6pPr marL="269020" algn="l" defTabSz="269020" rtl="0" fontAlgn="base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</a:defRPr>
      </a:lvl6pPr>
      <a:lvl7pPr marL="538040" algn="l" defTabSz="269020" rtl="0" fontAlgn="base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</a:defRPr>
      </a:lvl7pPr>
      <a:lvl8pPr marL="807061" algn="l" defTabSz="269020" rtl="0" fontAlgn="base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</a:defRPr>
      </a:lvl8pPr>
      <a:lvl9pPr marL="1076080" algn="l" defTabSz="269020" rtl="0" fontAlgn="base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</a:defRPr>
      </a:lvl9pPr>
    </p:titleStyle>
    <p:bodyStyle>
      <a:lvl1pPr marL="201766" indent="-201766" algn="l" defTabSz="26902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900" kern="1200">
          <a:solidFill>
            <a:schemeClr val="tx1"/>
          </a:solidFill>
          <a:latin typeface="Arial"/>
          <a:ea typeface="ヒラギノ角ゴ Pro W3" pitchFamily="-109" charset="-128"/>
          <a:cs typeface="Arial"/>
        </a:defRPr>
      </a:lvl1pPr>
      <a:lvl2pPr marL="437156" indent="-168137" algn="l" defTabSz="26902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ヒラギノ角ゴ Pro W3" pitchFamily="-109" charset="-128"/>
          <a:cs typeface="+mn-cs"/>
        </a:defRPr>
      </a:lvl2pPr>
      <a:lvl3pPr marL="672550" indent="-134511" algn="l" defTabSz="26902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ヒラギノ角ゴ Pro W3" pitchFamily="-109" charset="-128"/>
          <a:cs typeface="+mn-cs"/>
        </a:defRPr>
      </a:lvl3pPr>
      <a:lvl4pPr marL="941570" indent="-134511" algn="l" defTabSz="26902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100" kern="1200">
          <a:solidFill>
            <a:schemeClr val="tx1"/>
          </a:solidFill>
          <a:latin typeface="+mn-lt"/>
          <a:ea typeface="ヒラギノ角ゴ Pro W3" pitchFamily="-109" charset="-128"/>
          <a:cs typeface="+mn-cs"/>
        </a:defRPr>
      </a:lvl4pPr>
      <a:lvl5pPr marL="1210589" indent="-134511" algn="l" defTabSz="26902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100" kern="1200">
          <a:solidFill>
            <a:schemeClr val="tx1"/>
          </a:solidFill>
          <a:latin typeface="+mn-lt"/>
          <a:ea typeface="ヒラギノ角ゴ Pro W3" pitchFamily="-109" charset="-128"/>
          <a:cs typeface="+mn-cs"/>
        </a:defRPr>
      </a:lvl5pPr>
      <a:lvl6pPr marL="1479609" indent="-134511" algn="l" defTabSz="269020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748629" indent="-134511" algn="l" defTabSz="269020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2017647" indent="-134511" algn="l" defTabSz="269020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668" indent="-134511" algn="l" defTabSz="269020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26902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69020" algn="l" defTabSz="26902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38040" algn="l" defTabSz="26902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07061" algn="l" defTabSz="26902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076080" algn="l" defTabSz="26902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345101" algn="l" defTabSz="26902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14121" algn="l" defTabSz="26902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883141" algn="l" defTabSz="26902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52160" algn="l" defTabSz="269020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 4" descr="sos_pp_back_col_01_v1.pdf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1" y="0"/>
            <a:ext cx="9138643" cy="68580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2915" y="909480"/>
            <a:ext cx="6878759" cy="2393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4"/>
          </p:nvPr>
        </p:nvSpPr>
        <p:spPr>
          <a:xfrm>
            <a:off x="192862" y="215403"/>
            <a:ext cx="571444" cy="430806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>
              <a:defRPr sz="2100">
                <a:solidFill>
                  <a:schemeClr val="bg1"/>
                </a:solidFill>
                <a:latin typeface="+mj-lt"/>
              </a:defRPr>
            </a:lvl1pPr>
          </a:lstStyle>
          <a:p>
            <a:pPr eaLnBrk="1" hangingPunct="1"/>
            <a:fld id="{338290F6-9EEA-4939-92A4-98C369575716}" type="slidenum">
              <a:rPr lang="de-DE" smtClean="0">
                <a:solidFill>
                  <a:prstClr val="white"/>
                </a:solidFill>
                <a:ea typeface="ヒラギノ角ゴ ProN W3" pitchFamily="-109" charset="-128"/>
                <a:sym typeface="Gill Sans" pitchFamily="-109" charset="0"/>
              </a:rPr>
              <a:pPr eaLnBrk="1" hangingPunct="1"/>
              <a:t>‹Nr.›</a:t>
            </a:fld>
            <a:endParaRPr lang="de-DE" dirty="0">
              <a:solidFill>
                <a:prstClr val="white"/>
              </a:solidFill>
              <a:ea typeface="ヒラギノ角ゴ ProN W3" pitchFamily="-109" charset="-128"/>
              <a:sym typeface="Gill Sans" pitchFamily="-10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67277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</p:sldLayoutIdLst>
  <p:transition spd="slow">
    <p:sndAc>
      <p:stSnd loop="1">
        <p:snd r:embed="rId5" name="whoosh.wav"/>
      </p:stSnd>
    </p:sndAc>
  </p:transition>
  <p:hf hdr="0" ftr="0" dt="0"/>
  <p:txStyles>
    <p:titleStyle>
      <a:lvl1pPr algn="l" defTabSz="269074" rtl="0" eaLnBrk="0" fontAlgn="base" hangingPunct="0">
        <a:spcBef>
          <a:spcPct val="0"/>
        </a:spcBef>
        <a:spcAft>
          <a:spcPct val="0"/>
        </a:spcAft>
        <a:defRPr kern="1200">
          <a:solidFill>
            <a:srgbClr val="FFFFFF"/>
          </a:solidFill>
          <a:latin typeface="Arial"/>
          <a:ea typeface="ヒラギノ角ゴ Pro W3" pitchFamily="-109" charset="-128"/>
          <a:cs typeface="Arial"/>
        </a:defRPr>
      </a:lvl1pPr>
      <a:lvl2pPr algn="l" defTabSz="269074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</a:defRPr>
      </a:lvl2pPr>
      <a:lvl3pPr algn="l" defTabSz="269074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</a:defRPr>
      </a:lvl3pPr>
      <a:lvl4pPr algn="l" defTabSz="269074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</a:defRPr>
      </a:lvl4pPr>
      <a:lvl5pPr algn="l" defTabSz="269074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</a:defRPr>
      </a:lvl5pPr>
      <a:lvl6pPr marL="269074" algn="l" defTabSz="269074" rtl="0" fontAlgn="base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</a:defRPr>
      </a:lvl6pPr>
      <a:lvl7pPr marL="538147" algn="l" defTabSz="269074" rtl="0" fontAlgn="base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</a:defRPr>
      </a:lvl7pPr>
      <a:lvl8pPr marL="807222" algn="l" defTabSz="269074" rtl="0" fontAlgn="base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</a:defRPr>
      </a:lvl8pPr>
      <a:lvl9pPr marL="1076295" algn="l" defTabSz="269074" rtl="0" fontAlgn="base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</a:defRPr>
      </a:lvl9pPr>
    </p:titleStyle>
    <p:bodyStyle>
      <a:lvl1pPr marL="201806" indent="-201806" algn="l" defTabSz="269074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900" kern="1200">
          <a:solidFill>
            <a:schemeClr val="tx1"/>
          </a:solidFill>
          <a:latin typeface="Arial"/>
          <a:ea typeface="ヒラギノ角ゴ Pro W3" pitchFamily="-109" charset="-128"/>
          <a:cs typeface="Arial"/>
        </a:defRPr>
      </a:lvl1pPr>
      <a:lvl2pPr marL="437244" indent="-168171" algn="l" defTabSz="269074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ヒラギノ角ゴ Pro W3" pitchFamily="-109" charset="-128"/>
          <a:cs typeface="+mn-cs"/>
        </a:defRPr>
      </a:lvl2pPr>
      <a:lvl3pPr marL="672684" indent="-134538" algn="l" defTabSz="269074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ヒラギノ角ゴ Pro W3" pitchFamily="-109" charset="-128"/>
          <a:cs typeface="+mn-cs"/>
        </a:defRPr>
      </a:lvl3pPr>
      <a:lvl4pPr marL="941758" indent="-134538" algn="l" defTabSz="269074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100" kern="1200">
          <a:solidFill>
            <a:schemeClr val="tx1"/>
          </a:solidFill>
          <a:latin typeface="+mn-lt"/>
          <a:ea typeface="ヒラギノ角ゴ Pro W3" pitchFamily="-109" charset="-128"/>
          <a:cs typeface="+mn-cs"/>
        </a:defRPr>
      </a:lvl4pPr>
      <a:lvl5pPr marL="1210831" indent="-134538" algn="l" defTabSz="269074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100" kern="1200">
          <a:solidFill>
            <a:schemeClr val="tx1"/>
          </a:solidFill>
          <a:latin typeface="+mn-lt"/>
          <a:ea typeface="ヒラギノ角ゴ Pro W3" pitchFamily="-109" charset="-128"/>
          <a:cs typeface="+mn-cs"/>
        </a:defRPr>
      </a:lvl5pPr>
      <a:lvl6pPr marL="1479905" indent="-134538" algn="l" defTabSz="269074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748979" indent="-134538" algn="l" defTabSz="269074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2018051" indent="-134538" algn="l" defTabSz="269074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287126" indent="-134538" algn="l" defTabSz="269074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269074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69074" algn="l" defTabSz="269074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38147" algn="l" defTabSz="269074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07222" algn="l" defTabSz="269074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076295" algn="l" defTabSz="269074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345369" algn="l" defTabSz="269074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14443" algn="l" defTabSz="269074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883517" algn="l" defTabSz="269074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52590" algn="l" defTabSz="269074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 4" descr="sos_pp_back_col_01_v1.pd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" y="0"/>
            <a:ext cx="9138643" cy="68580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92913" y="909480"/>
            <a:ext cx="6878759" cy="2393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" name="Foliennummernplatzhalter 7"/>
          <p:cNvSpPr>
            <a:spLocks noGrp="1"/>
          </p:cNvSpPr>
          <p:nvPr>
            <p:ph type="sldNum" sz="quarter" idx="4"/>
          </p:nvPr>
        </p:nvSpPr>
        <p:spPr>
          <a:xfrm>
            <a:off x="192862" y="215403"/>
            <a:ext cx="571444" cy="430806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>
            <a:lvl1pPr algn="l">
              <a:defRPr sz="2100">
                <a:solidFill>
                  <a:schemeClr val="bg1"/>
                </a:solidFill>
                <a:latin typeface="+mj-lt"/>
              </a:defRPr>
            </a:lvl1pPr>
          </a:lstStyle>
          <a:p>
            <a:pPr>
              <a:defRPr/>
            </a:pPr>
            <a:fld id="{B4DBD8AC-4BDA-43B8-86A5-81857F47894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pic>
        <p:nvPicPr>
          <p:cNvPr id="7" name="Bild 4" descr="sos_pp_back_col_03_v1.pdf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3864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</p:sldLayoutIdLst>
  <p:transition spd="slow">
    <p:sndAc>
      <p:stSnd loop="1">
        <p:snd r:embed="rId6" name="whoosh.wav"/>
      </p:stSnd>
    </p:sndAc>
  </p:transition>
  <p:hf hdr="0" ftr="0" dt="0"/>
  <p:txStyles>
    <p:titleStyle>
      <a:lvl1pPr algn="l" defTabSz="269128" rtl="0" eaLnBrk="0" fontAlgn="base" hangingPunct="0">
        <a:spcBef>
          <a:spcPct val="0"/>
        </a:spcBef>
        <a:spcAft>
          <a:spcPct val="0"/>
        </a:spcAft>
        <a:defRPr kern="1200">
          <a:solidFill>
            <a:srgbClr val="FFFFFF"/>
          </a:solidFill>
          <a:latin typeface="Arial"/>
          <a:ea typeface="ヒラギノ角ゴ Pro W3" pitchFamily="-109" charset="-128"/>
          <a:cs typeface="Arial"/>
        </a:defRPr>
      </a:lvl1pPr>
      <a:lvl2pPr algn="l" defTabSz="269128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</a:defRPr>
      </a:lvl2pPr>
      <a:lvl3pPr algn="l" defTabSz="269128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</a:defRPr>
      </a:lvl3pPr>
      <a:lvl4pPr algn="l" defTabSz="269128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</a:defRPr>
      </a:lvl4pPr>
      <a:lvl5pPr algn="l" defTabSz="269128" rtl="0" eaLnBrk="0" fontAlgn="base" hangingPunct="0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</a:defRPr>
      </a:lvl5pPr>
      <a:lvl6pPr marL="269128" algn="l" defTabSz="269128" rtl="0" fontAlgn="base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</a:defRPr>
      </a:lvl6pPr>
      <a:lvl7pPr marL="538255" algn="l" defTabSz="269128" rtl="0" fontAlgn="base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</a:defRPr>
      </a:lvl7pPr>
      <a:lvl8pPr marL="807383" algn="l" defTabSz="269128" rtl="0" fontAlgn="base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</a:defRPr>
      </a:lvl8pPr>
      <a:lvl9pPr marL="1076510" algn="l" defTabSz="269128" rtl="0" fontAlgn="base">
        <a:spcBef>
          <a:spcPct val="0"/>
        </a:spcBef>
        <a:spcAft>
          <a:spcPct val="0"/>
        </a:spcAft>
        <a:defRPr>
          <a:solidFill>
            <a:srgbClr val="FFFFFF"/>
          </a:solidFill>
          <a:latin typeface="Arial" pitchFamily="-109" charset="0"/>
          <a:ea typeface="ヒラギノ角ゴ Pro W3" pitchFamily="-109" charset="-128"/>
        </a:defRPr>
      </a:lvl9pPr>
    </p:titleStyle>
    <p:bodyStyle>
      <a:lvl1pPr marL="201846" indent="-201846" algn="l" defTabSz="26912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900" kern="1200">
          <a:solidFill>
            <a:schemeClr val="tx1"/>
          </a:solidFill>
          <a:latin typeface="Arial"/>
          <a:ea typeface="ヒラギノ角ゴ Pro W3" pitchFamily="-109" charset="-128"/>
          <a:cs typeface="Arial"/>
        </a:defRPr>
      </a:lvl1pPr>
      <a:lvl2pPr marL="437332" indent="-168205" algn="l" defTabSz="26912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ヒラギノ角ゴ Pro W3" pitchFamily="-109" charset="-128"/>
          <a:cs typeface="+mn-cs"/>
        </a:defRPr>
      </a:lvl2pPr>
      <a:lvl3pPr marL="672818" indent="-134564" algn="l" defTabSz="26912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ヒラギノ角ゴ Pro W3" pitchFamily="-109" charset="-128"/>
          <a:cs typeface="+mn-cs"/>
        </a:defRPr>
      </a:lvl3pPr>
      <a:lvl4pPr marL="941946" indent="-134564" algn="l" defTabSz="26912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100" kern="1200">
          <a:solidFill>
            <a:schemeClr val="tx1"/>
          </a:solidFill>
          <a:latin typeface="+mn-lt"/>
          <a:ea typeface="ヒラギノ角ゴ Pro W3" pitchFamily="-109" charset="-128"/>
          <a:cs typeface="+mn-cs"/>
        </a:defRPr>
      </a:lvl4pPr>
      <a:lvl5pPr marL="1211073" indent="-134564" algn="l" defTabSz="269128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100" kern="1200">
          <a:solidFill>
            <a:schemeClr val="tx1"/>
          </a:solidFill>
          <a:latin typeface="+mn-lt"/>
          <a:ea typeface="ヒラギノ角ゴ Pro W3" pitchFamily="-109" charset="-128"/>
          <a:cs typeface="+mn-cs"/>
        </a:defRPr>
      </a:lvl5pPr>
      <a:lvl6pPr marL="1480201" indent="-134564" algn="l" defTabSz="269128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749328" indent="-134564" algn="l" defTabSz="269128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2018455" indent="-134564" algn="l" defTabSz="269128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287583" indent="-134564" algn="l" defTabSz="269128" rtl="0" eaLnBrk="1" latinLnBrk="0" hangingPunct="1">
        <a:spcBef>
          <a:spcPct val="20000"/>
        </a:spcBef>
        <a:buFont typeface="Arial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26912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69128" algn="l" defTabSz="26912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38255" algn="l" defTabSz="26912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07383" algn="l" defTabSz="26912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076510" algn="l" defTabSz="26912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345638" algn="l" defTabSz="26912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14765" algn="l" defTabSz="26912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883893" algn="l" defTabSz="26912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53020" algn="l" defTabSz="269128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34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x" TargetMode="External"/><Relationship Id="rId2" Type="http://schemas.openxmlformats.org/officeDocument/2006/relationships/slideLayout" Target="../slideLayouts/slideLayout21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7.png"/><Relationship Id="rId5" Type="http://schemas.openxmlformats.org/officeDocument/2006/relationships/hyperlink" Target="https://kb.sos-berlin.com/x/KIBB" TargetMode="External"/><Relationship Id="rId4" Type="http://schemas.openxmlformats.org/officeDocument/2006/relationships/hyperlink" Target="https://kb.sos-berlin.com/x/gwB3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1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kb.sos-berlin.com/x/KIQ3" TargetMode="External"/><Relationship Id="rId2" Type="http://schemas.openxmlformats.org/officeDocument/2006/relationships/hyperlink" Target="https://kb.sos-berlin.com/x/lo74" TargetMode="Externa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kb.sos-berlin.com/x/Oo-4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kb.sos-berlin.com/x/sgNO" TargetMode="External"/><Relationship Id="rId7" Type="http://schemas.openxmlformats.org/officeDocument/2006/relationships/hyperlink" Target="https://kb.sos-berlin.com/x/JwQCAQ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kb.sos-berlin.com/x/UwYCAQ" TargetMode="External"/><Relationship Id="rId5" Type="http://schemas.openxmlformats.org/officeDocument/2006/relationships/hyperlink" Target="https://kb.sos-berlin.com/x/Gon4" TargetMode="External"/><Relationship Id="rId4" Type="http://schemas.openxmlformats.org/officeDocument/2006/relationships/hyperlink" Target="https://kb.sos-berlin.com/x/TwYCAQ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s-berlin.com/doc/en/scheduler.doc/api/api.xml" TargetMode="External"/><Relationship Id="rId2" Type="http://schemas.openxmlformats.org/officeDocument/2006/relationships/hyperlink" Target="https://kb.sos-berlin.com/x/tANO" TargetMode="Externa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kb.sos-berlin.com/x/qgB3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kb.sos-berlin.com/x/cID4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kb.sos-berlin.com/x/3grj" TargetMode="External"/><Relationship Id="rId2" Type="http://schemas.openxmlformats.org/officeDocument/2006/relationships/hyperlink" Target="https://kb.sos-berlin.com/x/SYd9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kb.sos-berlin.com/x/-ABO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kb.sos-berlin.com/x/tYF9" TargetMode="External"/><Relationship Id="rId2" Type="http://schemas.openxmlformats.org/officeDocument/2006/relationships/hyperlink" Target="https://kb.sos-berlin.com/x/J4R9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kb.sos-berlin.com/x/oIJ9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kb.sos-berlin.com/x/HIV9" TargetMode="External"/><Relationship Id="rId2" Type="http://schemas.openxmlformats.org/officeDocument/2006/relationships/hyperlink" Target="https://kb.sos-berlin.com/x/4YR9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kb.sos-berlin.com/x/hQB3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kb.sos-berlin.com/x/ogB3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kb.sos-berlin.com/x/iANO" TargetMode="External"/><Relationship Id="rId4" Type="http://schemas.openxmlformats.org/officeDocument/2006/relationships/hyperlink" Target="https://kb.sos-berlin.com/x/OoM3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kb.sos-berlin.com/x/JYR9" TargetMode="External"/><Relationship Id="rId2" Type="http://schemas.openxmlformats.org/officeDocument/2006/relationships/hyperlink" Target="https://kb.sos-berlin.com/x/JoI3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kb.sos-berlin.com/x/e4I3" TargetMode="External"/><Relationship Id="rId5" Type="http://schemas.openxmlformats.org/officeDocument/2006/relationships/hyperlink" Target="https://kb.sos-berlin.com/x/agHj" TargetMode="External"/><Relationship Id="rId4" Type="http://schemas.openxmlformats.org/officeDocument/2006/relationships/hyperlink" Target="https://kb.sos-berlin.com/x/bAHj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kb.sos-berlin.com/x/EoBZ" TargetMode="External"/><Relationship Id="rId2" Type="http://schemas.openxmlformats.org/officeDocument/2006/relationships/hyperlink" Target="yyy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kb.sos-berlin.com/x/KIQ3" TargetMode="External"/><Relationship Id="rId5" Type="http://schemas.openxmlformats.org/officeDocument/2006/relationships/hyperlink" Target="https://kb.sos-berlin.com/x/lo74" TargetMode="External"/><Relationship Id="rId4" Type="http://schemas.openxmlformats.org/officeDocument/2006/relationships/hyperlink" Target="https://kb.sos-berlin.com/x/PwC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yyy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yyy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kb.sos-berlin.com/x/BoM3" TargetMode="External"/><Relationship Id="rId4" Type="http://schemas.openxmlformats.org/officeDocument/2006/relationships/hyperlink" Target="https://kb.sos-berlin.com/x/qgC2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>
                <a:ea typeface="ヒラギノ角ゴ Pro W3"/>
              </a:rPr>
              <a:t>Open Source JobScheduler</a:t>
            </a:r>
          </a:p>
        </p:txBody>
      </p:sp>
      <p:sp>
        <p:nvSpPr>
          <p:cNvPr id="53251" name="Textplatzhalter 7"/>
          <p:cNvSpPr>
            <a:spLocks noGrp="1"/>
          </p:cNvSpPr>
          <p:nvPr>
            <p:ph type="body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numCol="1" compatLnSpc="1">
            <a:prstTxWarp prst="textNoShape">
              <a:avLst/>
            </a:prstTxWarp>
          </a:bodyPr>
          <a:lstStyle/>
          <a:p>
            <a:r>
              <a:rPr lang="de-DE" altLang="de-DE" dirty="0" smtClean="0">
                <a:ea typeface="ヒラギノ角ゴ Pro W3"/>
              </a:rPr>
              <a:t>Software- und Organisations-Service</a:t>
            </a:r>
          </a:p>
          <a:p>
            <a:endParaRPr lang="de-DE" altLang="de-DE" dirty="0" smtClean="0">
              <a:ea typeface="ヒラギノ角ゴ Pro W3"/>
            </a:endParaRPr>
          </a:p>
        </p:txBody>
      </p:sp>
      <p:sp>
        <p:nvSpPr>
          <p:cNvPr id="53252" name="Inhaltsplatzhalter 8"/>
          <p:cNvSpPr txBox="1">
            <a:spLocks/>
          </p:cNvSpPr>
          <p:nvPr/>
        </p:nvSpPr>
        <p:spPr bwMode="auto">
          <a:xfrm>
            <a:off x="1992918" y="1507823"/>
            <a:ext cx="6878759" cy="422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200845" indent="-200845" defTabSz="268103">
              <a:spcBef>
                <a:spcPct val="20000"/>
              </a:spcBef>
            </a:pPr>
            <a:endParaRPr lang="en-US" altLang="de-DE" sz="3800" b="1" dirty="0" smtClean="0">
              <a:solidFill>
                <a:srgbClr val="7FA4CC"/>
              </a:solidFill>
              <a:latin typeface="Arial" pitchFamily="34" charset="0"/>
              <a:ea typeface="ヒラギノ角ゴ Pro W3"/>
              <a:cs typeface="ヒラギノ角ゴ Pro W3"/>
            </a:endParaRPr>
          </a:p>
          <a:p>
            <a:pPr marL="200845" indent="-200845" defTabSz="268103">
              <a:spcBef>
                <a:spcPct val="20000"/>
              </a:spcBef>
            </a:pPr>
            <a:endParaRPr lang="en-US" altLang="de-DE" sz="3800" b="1" dirty="0" smtClean="0">
              <a:solidFill>
                <a:srgbClr val="7FA4CC"/>
              </a:solidFill>
              <a:latin typeface="Arial" pitchFamily="34" charset="0"/>
              <a:ea typeface="ヒラギノ角ゴ Pro W3"/>
              <a:cs typeface="ヒラギノ角ゴ Pro W3"/>
            </a:endParaRPr>
          </a:p>
          <a:p>
            <a:pPr marL="200845" indent="-200845" defTabSz="268103">
              <a:spcBef>
                <a:spcPct val="20000"/>
              </a:spcBef>
            </a:pPr>
            <a:r>
              <a:rPr lang="en-US" altLang="de-DE" sz="3800" b="1" dirty="0" smtClean="0">
                <a:solidFill>
                  <a:srgbClr val="7FA4CC"/>
                </a:solidFill>
                <a:latin typeface="Arial" pitchFamily="34" charset="0"/>
                <a:ea typeface="ヒラギノ角ゴ Pro W3"/>
                <a:cs typeface="ヒラギノ角ゴ Pro W3"/>
              </a:rPr>
              <a:t>JobScheduler </a:t>
            </a:r>
            <a:endParaRPr lang="en-US" altLang="de-DE" sz="3800" b="1" dirty="0">
              <a:solidFill>
                <a:srgbClr val="7FA4CC"/>
              </a:solidFill>
              <a:latin typeface="Arial" pitchFamily="34" charset="0"/>
              <a:ea typeface="ヒラギノ角ゴ Pro W3"/>
              <a:cs typeface="ヒラギノ角ゴ Pro W3"/>
            </a:endParaRPr>
          </a:p>
          <a:p>
            <a:pPr marL="200845" indent="-200845" defTabSz="268103">
              <a:spcBef>
                <a:spcPct val="20000"/>
              </a:spcBef>
            </a:pPr>
            <a:r>
              <a:rPr lang="en-US" altLang="de-DE" sz="3800" b="1" dirty="0">
                <a:solidFill>
                  <a:srgbClr val="7FA4CC"/>
                </a:solidFill>
                <a:latin typeface="Arial" pitchFamily="34" charset="0"/>
                <a:ea typeface="ヒラギノ角ゴ Pro W3"/>
                <a:cs typeface="ヒラギノ角ゴ Pro W3"/>
              </a:rPr>
              <a:t>in a </a:t>
            </a:r>
            <a:r>
              <a:rPr lang="en-US" altLang="de-DE" sz="3800" b="1" dirty="0" smtClean="0">
                <a:solidFill>
                  <a:srgbClr val="7FA4CC"/>
                </a:solidFill>
                <a:latin typeface="Arial" pitchFamily="34" charset="0"/>
                <a:ea typeface="ヒラギノ角ゴ Pro W3"/>
                <a:cs typeface="ヒラギノ角ゴ Pro W3"/>
              </a:rPr>
              <a:t>Nutshell</a:t>
            </a:r>
          </a:p>
          <a:p>
            <a:pPr marL="200845" indent="-200845" defTabSz="268103">
              <a:spcBef>
                <a:spcPct val="20000"/>
              </a:spcBef>
            </a:pPr>
            <a:endParaRPr lang="en-US" sz="1200" dirty="0" smtClean="0"/>
          </a:p>
          <a:p>
            <a:pPr marL="200845" indent="-200845" defTabSz="268103">
              <a:spcBef>
                <a:spcPct val="20000"/>
              </a:spcBef>
            </a:pPr>
            <a:endParaRPr lang="en-US" altLang="de-DE" sz="1900" dirty="0" smtClean="0"/>
          </a:p>
          <a:p>
            <a:pPr marL="200845" indent="-200845" defTabSz="268103">
              <a:spcBef>
                <a:spcPct val="20000"/>
              </a:spcBef>
            </a:pPr>
            <a:r>
              <a:rPr lang="en-US" altLang="de-DE" sz="2400" b="1" dirty="0">
                <a:solidFill>
                  <a:srgbClr val="7FA4CC"/>
                </a:solidFill>
                <a:latin typeface="Arial" pitchFamily="34" charset="0"/>
                <a:ea typeface="ヒラギノ角ゴ Pro W3"/>
                <a:cs typeface="ヒラギノ角ゴ Pro W3"/>
              </a:rPr>
              <a:t>Product Overview</a:t>
            </a:r>
          </a:p>
          <a:p>
            <a:pPr marL="200845" indent="-200845" defTabSz="268103">
              <a:spcBef>
                <a:spcPct val="20000"/>
              </a:spcBef>
            </a:pPr>
            <a:endParaRPr lang="de-DE" altLang="de-DE" sz="1900" b="1" dirty="0">
              <a:solidFill>
                <a:srgbClr val="7FA4CC"/>
              </a:solidFill>
              <a:latin typeface="Arial" pitchFamily="34" charset="0"/>
              <a:ea typeface="ヒラギノ角ゴ Pro W3"/>
              <a:cs typeface="ヒラギノ角ゴ Pro W3"/>
            </a:endParaRPr>
          </a:p>
        </p:txBody>
      </p:sp>
      <p:pic>
        <p:nvPicPr>
          <p:cNvPr id="5325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15253"/>
            <a:ext cx="1298234" cy="97220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53254" name="Text Box 11"/>
          <p:cNvSpPr txBox="1">
            <a:spLocks noChangeArrowheads="1"/>
          </p:cNvSpPr>
          <p:nvPr/>
        </p:nvSpPr>
        <p:spPr bwMode="auto">
          <a:xfrm>
            <a:off x="1984876" y="6589747"/>
            <a:ext cx="7082336" cy="223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26903" rIns="53810" bIns="26903">
            <a:spAutoFit/>
          </a:bodyPr>
          <a:lstStyle/>
          <a:p>
            <a:pPr>
              <a:spcBef>
                <a:spcPct val="50000"/>
              </a:spcBef>
            </a:pPr>
            <a:r>
              <a:rPr lang="en-CA" altLang="de-DE" sz="1100" dirty="0">
                <a:solidFill>
                  <a:srgbClr val="7FA4CC"/>
                </a:solidFill>
                <a:latin typeface="Arial" pitchFamily="34" charset="0"/>
                <a:ea typeface="ヒラギノ角ゴ Pro W3"/>
                <a:cs typeface="ヒラギノ角ゴ Pro W3"/>
              </a:rPr>
              <a:t>Software- und Organisations-Service GmbH				</a:t>
            </a:r>
            <a:r>
              <a:rPr lang="en-CA" altLang="de-DE" sz="1100" dirty="0">
                <a:solidFill>
                  <a:srgbClr val="7FA4CC"/>
                </a:solidFill>
                <a:latin typeface="Arial" pitchFamily="34" charset="0"/>
                <a:ea typeface="ヒラギノ角ゴ Pro W3"/>
                <a:cs typeface="ヒラギノ角ゴ Pro W3"/>
                <a:sym typeface="Webdings" pitchFamily="18" charset="2"/>
              </a:rPr>
              <a:t></a:t>
            </a:r>
            <a:r>
              <a:rPr lang="en-CA" altLang="de-DE" sz="1100" dirty="0">
                <a:solidFill>
                  <a:srgbClr val="7FA4CC"/>
                </a:solidFill>
                <a:latin typeface="Arial" pitchFamily="34" charset="0"/>
                <a:ea typeface="ヒラギノ角ゴ Pro W3"/>
                <a:cs typeface="ヒラギノ角ゴ Pro W3"/>
              </a:rPr>
              <a:t>www.sos-berlin.com</a:t>
            </a:r>
          </a:p>
        </p:txBody>
      </p:sp>
      <p:sp>
        <p:nvSpPr>
          <p:cNvPr id="14" name="Line 30"/>
          <p:cNvSpPr>
            <a:spLocks noChangeShapeType="1"/>
          </p:cNvSpPr>
          <p:nvPr/>
        </p:nvSpPr>
        <p:spPr bwMode="auto">
          <a:xfrm>
            <a:off x="1992025" y="6599715"/>
            <a:ext cx="6886795" cy="0"/>
          </a:xfrm>
          <a:prstGeom prst="line">
            <a:avLst/>
          </a:prstGeom>
          <a:noFill/>
          <a:ln w="6350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  <a:extLst/>
        </p:spPr>
        <p:txBody>
          <a:bodyPr lIns="53810" tIns="26903" rIns="53810" bIns="26903"/>
          <a:lstStyle/>
          <a:p>
            <a:pPr algn="ctr">
              <a:defRPr/>
            </a:pPr>
            <a:endParaRPr lang="de-DE" dirty="0">
              <a:latin typeface="Gill Sans" pitchFamily="-109" charset="0"/>
              <a:ea typeface="ヒラギノ角ゴ ProN W3" pitchFamily="-109" charset="-128"/>
              <a:cs typeface="+mn-cs"/>
              <a:sym typeface="Gill Sans" pitchFamily="-109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b="1" dirty="0" smtClean="0"/>
              <a:t>Cross-Platform Scheduling</a:t>
            </a:r>
          </a:p>
          <a:p>
            <a:pPr lvl="1"/>
            <a:r>
              <a:rPr lang="en-US" dirty="0" smtClean="0"/>
              <a:t>Processing with Agents across Platforms</a:t>
            </a:r>
          </a:p>
          <a:p>
            <a:pPr lvl="1"/>
            <a:r>
              <a:rPr lang="en-US" dirty="0" smtClean="0"/>
              <a:t>Agentless Scheduling across Platforms</a:t>
            </a:r>
            <a:br>
              <a:rPr lang="en-US" dirty="0" smtClean="0"/>
            </a:br>
            <a:endParaRPr lang="en-US" sz="1000" dirty="0" smtClean="0"/>
          </a:p>
          <a:p>
            <a:r>
              <a:rPr lang="en-US" b="1" dirty="0" smtClean="0"/>
              <a:t>File Watching</a:t>
            </a:r>
          </a:p>
          <a:p>
            <a:pPr lvl="1"/>
            <a:r>
              <a:rPr lang="en-US" dirty="0" smtClean="0"/>
              <a:t>Watching incoming files on a Master</a:t>
            </a:r>
          </a:p>
          <a:p>
            <a:pPr lvl="1"/>
            <a:r>
              <a:rPr lang="en-US" dirty="0" smtClean="0"/>
              <a:t>Remote File Watching with Agents</a:t>
            </a:r>
            <a:br>
              <a:rPr lang="en-US" dirty="0" smtClean="0"/>
            </a:br>
            <a:endParaRPr lang="en-US" sz="1000" dirty="0" smtClean="0"/>
          </a:p>
          <a:p>
            <a:r>
              <a:rPr lang="en-US" b="1" dirty="0" smtClean="0"/>
              <a:t>File Transfer</a:t>
            </a:r>
          </a:p>
          <a:p>
            <a:pPr lvl="1"/>
            <a:r>
              <a:rPr lang="en-US" dirty="0" smtClean="0"/>
              <a:t>Server-2-Server file transfer with YADE</a:t>
            </a:r>
          </a:p>
          <a:p>
            <a:pPr lvl="1"/>
            <a:r>
              <a:rPr lang="en-US" dirty="0" smtClean="0"/>
              <a:t>Push Files to Internet via Jump Host</a:t>
            </a:r>
          </a:p>
          <a:p>
            <a:pPr lvl="1"/>
            <a:r>
              <a:rPr lang="en-US" dirty="0" smtClean="0"/>
              <a:t>Pull Files from Internet via Jump Host</a:t>
            </a:r>
            <a:br>
              <a:rPr lang="en-US" dirty="0" smtClean="0"/>
            </a:br>
            <a:endParaRPr lang="en-US" dirty="0" smtClean="0"/>
          </a:p>
          <a:p>
            <a:pPr lvl="1"/>
            <a:endParaRPr lang="en-US" b="1" dirty="0" smtClean="0">
              <a:solidFill>
                <a:srgbClr val="D60000"/>
              </a:solidFill>
            </a:endParaRP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 algn="ctr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2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200" dirty="0" smtClean="0"/>
              <a:t>Use Cases</a:t>
            </a:r>
            <a:endParaRPr lang="en-US" sz="120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Samples </a:t>
            </a:r>
            <a:r>
              <a:rPr lang="en-US" dirty="0"/>
              <a:t>of </a:t>
            </a:r>
            <a:r>
              <a:rPr lang="en-US" dirty="0" smtClean="0"/>
              <a:t>Real World Use Cases</a:t>
            </a:r>
            <a:endParaRPr lang="en-US" dirty="0"/>
          </a:p>
        </p:txBody>
      </p:sp>
      <p:pic>
        <p:nvPicPr>
          <p:cNvPr id="28" name="Inhaltsplatzhalter 8" descr="logo-hase-orange-transparent-backgroun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40355" y="6093296"/>
            <a:ext cx="975333" cy="455513"/>
          </a:xfrm>
          <a:prstGeom prst="rect">
            <a:avLst/>
          </a:prstGeom>
        </p:spPr>
      </p:pic>
      <p:sp>
        <p:nvSpPr>
          <p:cNvPr id="9" name="Abgerundetes Rechteck 8"/>
          <p:cNvSpPr/>
          <p:nvPr/>
        </p:nvSpPr>
        <p:spPr>
          <a:xfrm rot="20663670">
            <a:off x="220642" y="557250"/>
            <a:ext cx="1306906" cy="385796"/>
          </a:xfrm>
          <a:prstGeom prst="roundRect">
            <a:avLst/>
          </a:prstGeom>
          <a:solidFill>
            <a:srgbClr val="C00000"/>
          </a:solidFill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1191" tIns="26912" rIns="21191" bIns="26912" rtlCol="0" anchor="ctr"/>
          <a:lstStyle/>
          <a:p>
            <a:pPr algn="ctr"/>
            <a:r>
              <a:rPr lang="de-DE" sz="1100" b="1" dirty="0" smtClean="0"/>
              <a:t>Real World </a:t>
            </a:r>
          </a:p>
          <a:p>
            <a:pPr algn="ctr"/>
            <a:r>
              <a:rPr lang="de-DE" sz="1100" b="1" dirty="0" err="1" smtClean="0"/>
              <a:t>Use</a:t>
            </a:r>
            <a:r>
              <a:rPr lang="de-DE" sz="1100" b="1" dirty="0" smtClean="0"/>
              <a:t> </a:t>
            </a:r>
            <a:r>
              <a:rPr lang="de-DE" sz="1100" b="1" dirty="0" err="1" smtClean="0"/>
              <a:t>Cases</a:t>
            </a:r>
            <a:endParaRPr lang="de-DE" sz="1100" b="1" dirty="0" smtClean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192862" y="215403"/>
            <a:ext cx="571444" cy="430806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fld id="{338290F6-9EEA-4939-92A4-98C369575716}" type="slidenum">
              <a:rPr lang="de-DE" sz="2100" smtClean="0">
                <a:solidFill>
                  <a:schemeClr val="bg1"/>
                </a:solidFill>
                <a:latin typeface="+mj-lt"/>
                <a:ea typeface="ヒラギノ角ゴ ProN W3" pitchFamily="-109" charset="-128"/>
                <a:sym typeface="Gill Sans" pitchFamily="-109" charset="0"/>
              </a:rPr>
              <a:pPr/>
              <a:t>10</a:t>
            </a:fld>
            <a:endParaRPr lang="de-DE" sz="2100" dirty="0">
              <a:solidFill>
                <a:schemeClr val="bg1"/>
              </a:solidFill>
              <a:latin typeface="+mj-lt"/>
              <a:ea typeface="ヒラギノ角ゴ ProN W3" pitchFamily="-109" charset="-128"/>
              <a:sym typeface="Gill Sans" pitchFamily="-109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Inhaltsplatzhalter 27"/>
          <p:cNvSpPr>
            <a:spLocks noGrp="1"/>
          </p:cNvSpPr>
          <p:nvPr>
            <p:ph sz="quarter" idx="11"/>
          </p:nvPr>
        </p:nvSpPr>
        <p:spPr>
          <a:ln w="0" cap="rnd">
            <a:noFill/>
          </a:ln>
          <a:effectLst>
            <a:outerShdw blurRad="76200" dist="13335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pPr marL="372842" lvl="2" indent="-14016">
              <a:buNone/>
            </a:pPr>
            <a:endParaRPr lang="en-US" sz="1100" dirty="0"/>
          </a:p>
          <a:p>
            <a:pPr lvl="1">
              <a:buNone/>
            </a:pPr>
            <a:endParaRPr lang="de-DE" sz="1100" dirty="0" smtClean="0"/>
          </a:p>
          <a:p>
            <a:pPr lvl="1"/>
            <a:endParaRPr lang="de-DE" sz="400" dirty="0" smtClean="0"/>
          </a:p>
          <a:p>
            <a:pPr lvl="1"/>
            <a:endParaRPr lang="de-DE" sz="400" dirty="0" smtClean="0"/>
          </a:p>
          <a:p>
            <a:pPr lvl="1"/>
            <a:endParaRPr lang="de-DE" sz="400" dirty="0" smtClean="0"/>
          </a:p>
          <a:p>
            <a:pPr lvl="1"/>
            <a:endParaRPr lang="de-DE" sz="400" dirty="0" smtClean="0"/>
          </a:p>
          <a:p>
            <a:pPr lvl="1"/>
            <a:endParaRPr lang="de-DE" sz="400" dirty="0" smtClean="0"/>
          </a:p>
          <a:p>
            <a:pPr lvl="1"/>
            <a:endParaRPr lang="de-DE" sz="400" dirty="0" smtClean="0"/>
          </a:p>
          <a:p>
            <a:pPr lvl="1">
              <a:buNone/>
            </a:pPr>
            <a:endParaRPr lang="de-DE" sz="400" dirty="0" smtClean="0"/>
          </a:p>
        </p:txBody>
      </p:sp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200" dirty="0" err="1"/>
              <a:t>Use</a:t>
            </a:r>
            <a:r>
              <a:rPr lang="de-DE" sz="1200" dirty="0"/>
              <a:t> </a:t>
            </a:r>
            <a:r>
              <a:rPr lang="de-DE" sz="1200" dirty="0" smtClean="0"/>
              <a:t>Case: </a:t>
            </a:r>
            <a:r>
              <a:rPr lang="de-DE" sz="1200" dirty="0"/>
              <a:t>Cross-</a:t>
            </a:r>
            <a:r>
              <a:rPr lang="de-DE" sz="1200" dirty="0" err="1"/>
              <a:t>Platform</a:t>
            </a:r>
            <a:r>
              <a:rPr lang="de-DE" sz="1200" dirty="0"/>
              <a:t> </a:t>
            </a:r>
            <a:r>
              <a:rPr lang="de-DE" sz="1200" dirty="0" smtClean="0"/>
              <a:t>Scheduling</a:t>
            </a:r>
            <a:br>
              <a:rPr lang="de-DE" sz="1200" dirty="0" smtClean="0"/>
            </a:br>
            <a:endParaRPr lang="de-DE" sz="1200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Processing with </a:t>
            </a:r>
            <a:r>
              <a:rPr lang="en-US" dirty="0" smtClean="0"/>
              <a:t>Agents across Platforms</a:t>
            </a:r>
          </a:p>
        </p:txBody>
      </p:sp>
      <p:sp>
        <p:nvSpPr>
          <p:cNvPr id="8" name="Abgerundetes Rechteck 7"/>
          <p:cNvSpPr/>
          <p:nvPr/>
        </p:nvSpPr>
        <p:spPr>
          <a:xfrm>
            <a:off x="2612756" y="4668024"/>
            <a:ext cx="1097173" cy="660570"/>
          </a:xfrm>
          <a:prstGeom prst="round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3825" tIns="26912" rIns="53825" bIns="26912" rtlCol="0" anchor="ctr"/>
          <a:lstStyle/>
          <a:p>
            <a:pPr algn="ctr"/>
            <a:r>
              <a:rPr lang="de-DE" sz="1050" b="1" dirty="0" smtClean="0"/>
              <a:t>JobScheduler</a:t>
            </a:r>
          </a:p>
          <a:p>
            <a:pPr algn="ctr"/>
            <a:r>
              <a:rPr lang="de-DE" sz="1050" b="1" dirty="0" smtClean="0"/>
              <a:t>Agent</a:t>
            </a:r>
            <a:br>
              <a:rPr lang="de-DE" sz="1050" b="1" dirty="0" smtClean="0"/>
            </a:br>
            <a:r>
              <a:rPr lang="de-DE" sz="1050" b="1" dirty="0" smtClean="0"/>
              <a:t>Linux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5845463" y="4669444"/>
            <a:ext cx="1097173" cy="660570"/>
          </a:xfrm>
          <a:prstGeom prst="round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3825" tIns="26912" rIns="53825" bIns="26912" rtlCol="0" anchor="ctr"/>
          <a:lstStyle/>
          <a:p>
            <a:pPr algn="ctr"/>
            <a:r>
              <a:rPr lang="de-DE" sz="1050" b="1" dirty="0" smtClean="0"/>
              <a:t>JobScheduler</a:t>
            </a:r>
          </a:p>
          <a:p>
            <a:pPr algn="ctr"/>
            <a:r>
              <a:rPr lang="de-DE" sz="1050" b="1" dirty="0" smtClean="0"/>
              <a:t>Agent</a:t>
            </a:r>
            <a:br>
              <a:rPr lang="de-DE" sz="1050" b="1" dirty="0" smtClean="0"/>
            </a:br>
            <a:r>
              <a:rPr lang="de-DE" sz="1050" b="1" dirty="0" smtClean="0"/>
              <a:t>Solaris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4966129" y="2076517"/>
            <a:ext cx="1097173" cy="660570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FF0000"/>
              </a:gs>
            </a:gsLst>
          </a:gra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3825" tIns="26912" rIns="53825" bIns="26912" rtlCol="0" anchor="ctr"/>
          <a:lstStyle/>
          <a:p>
            <a:pPr algn="ctr"/>
            <a:r>
              <a:rPr lang="de-DE" sz="1050" b="1" dirty="0" smtClean="0"/>
              <a:t>JobScheduler</a:t>
            </a:r>
            <a:br>
              <a:rPr lang="de-DE" sz="1050" b="1" dirty="0" smtClean="0"/>
            </a:br>
            <a:r>
              <a:rPr lang="de-DE" sz="1050" b="1" dirty="0" smtClean="0"/>
              <a:t>Master</a:t>
            </a:r>
          </a:p>
          <a:p>
            <a:pPr algn="ctr"/>
            <a:r>
              <a:rPr lang="de-DE" sz="1050" b="1" dirty="0" smtClean="0"/>
              <a:t>Windows</a:t>
            </a:r>
            <a:endParaRPr lang="de-DE" sz="1050" b="1" dirty="0"/>
          </a:p>
        </p:txBody>
      </p:sp>
      <p:sp>
        <p:nvSpPr>
          <p:cNvPr id="11" name="Abgerundetes Rechteck 10"/>
          <p:cNvSpPr/>
          <p:nvPr/>
        </p:nvSpPr>
        <p:spPr>
          <a:xfrm>
            <a:off x="7462524" y="4670084"/>
            <a:ext cx="1097173" cy="660570"/>
          </a:xfrm>
          <a:prstGeom prst="round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3825" tIns="26912" rIns="53825" bIns="26912" rtlCol="0" anchor="ctr"/>
          <a:lstStyle/>
          <a:p>
            <a:pPr algn="ctr"/>
            <a:r>
              <a:rPr lang="de-DE" sz="1050" b="1" dirty="0" smtClean="0"/>
              <a:t>JobScheduler</a:t>
            </a:r>
          </a:p>
          <a:p>
            <a:pPr algn="ctr"/>
            <a:r>
              <a:rPr lang="de-DE" sz="1050" b="1" dirty="0" smtClean="0"/>
              <a:t>Agent</a:t>
            </a:r>
            <a:br>
              <a:rPr lang="de-DE" sz="1050" b="1" dirty="0" smtClean="0"/>
            </a:br>
            <a:r>
              <a:rPr lang="de-DE" sz="1050" b="1" dirty="0" smtClean="0"/>
              <a:t>AIX</a:t>
            </a:r>
          </a:p>
        </p:txBody>
      </p:sp>
      <p:cxnSp>
        <p:nvCxnSpPr>
          <p:cNvPr id="3" name="Gewinkelte Verbindung 2"/>
          <p:cNvCxnSpPr>
            <a:endCxn id="8" idx="1"/>
          </p:cNvCxnSpPr>
          <p:nvPr/>
        </p:nvCxnSpPr>
        <p:spPr>
          <a:xfrm rot="16200000" flipH="1">
            <a:off x="1924836" y="4310389"/>
            <a:ext cx="1278415" cy="97427"/>
          </a:xfrm>
          <a:prstGeom prst="bentConnector2">
            <a:avLst/>
          </a:prstGeom>
          <a:ln w="5080"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Gewinkelte Verbindung 16"/>
          <p:cNvCxnSpPr>
            <a:stCxn id="8" idx="3"/>
          </p:cNvCxnSpPr>
          <p:nvPr/>
        </p:nvCxnSpPr>
        <p:spPr>
          <a:xfrm flipV="1">
            <a:off x="3709927" y="3719892"/>
            <a:ext cx="98940" cy="1278417"/>
          </a:xfrm>
          <a:prstGeom prst="bentConnector2">
            <a:avLst/>
          </a:prstGeom>
          <a:ln w="5080"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Gewinkelte Verbindung 33"/>
          <p:cNvCxnSpPr>
            <a:endCxn id="69" idx="1"/>
          </p:cNvCxnSpPr>
          <p:nvPr/>
        </p:nvCxnSpPr>
        <p:spPr>
          <a:xfrm rot="16200000" flipH="1">
            <a:off x="3525840" y="4305916"/>
            <a:ext cx="1286223" cy="96775"/>
          </a:xfrm>
          <a:prstGeom prst="bentConnector2">
            <a:avLst/>
          </a:prstGeom>
          <a:ln w="5080"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Gewinkelte Verbindung 36"/>
          <p:cNvCxnSpPr>
            <a:stCxn id="69" idx="3"/>
          </p:cNvCxnSpPr>
          <p:nvPr/>
        </p:nvCxnSpPr>
        <p:spPr>
          <a:xfrm flipV="1">
            <a:off x="5314515" y="3719892"/>
            <a:ext cx="107387" cy="1277520"/>
          </a:xfrm>
          <a:prstGeom prst="bentConnector2">
            <a:avLst/>
          </a:prstGeom>
          <a:ln w="5080"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winkelte Verbindung 43"/>
          <p:cNvCxnSpPr>
            <a:endCxn id="9" idx="1"/>
          </p:cNvCxnSpPr>
          <p:nvPr/>
        </p:nvCxnSpPr>
        <p:spPr>
          <a:xfrm rot="16200000" flipH="1">
            <a:off x="5150071" y="4304334"/>
            <a:ext cx="1271131" cy="119658"/>
          </a:xfrm>
          <a:prstGeom prst="bentConnector2">
            <a:avLst/>
          </a:prstGeom>
          <a:ln w="5080"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Gewinkelte Verbindung 47"/>
          <p:cNvCxnSpPr>
            <a:stCxn id="9" idx="3"/>
          </p:cNvCxnSpPr>
          <p:nvPr/>
        </p:nvCxnSpPr>
        <p:spPr>
          <a:xfrm flipV="1">
            <a:off x="6942639" y="3719893"/>
            <a:ext cx="76709" cy="1279836"/>
          </a:xfrm>
          <a:prstGeom prst="bentConnector2">
            <a:avLst/>
          </a:prstGeom>
          <a:ln w="5080"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Gewinkelte Verbindung 50"/>
          <p:cNvCxnSpPr>
            <a:endCxn id="11" idx="1"/>
          </p:cNvCxnSpPr>
          <p:nvPr/>
        </p:nvCxnSpPr>
        <p:spPr>
          <a:xfrm rot="16200000" flipH="1">
            <a:off x="6768232" y="4306079"/>
            <a:ext cx="1280476" cy="108104"/>
          </a:xfrm>
          <a:prstGeom prst="bentConnector2">
            <a:avLst/>
          </a:prstGeom>
          <a:ln w="5080"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Gewinkelte Verbindung 53"/>
          <p:cNvCxnSpPr>
            <a:stCxn id="11" idx="3"/>
          </p:cNvCxnSpPr>
          <p:nvPr/>
        </p:nvCxnSpPr>
        <p:spPr>
          <a:xfrm flipV="1">
            <a:off x="8559697" y="3719893"/>
            <a:ext cx="111643" cy="1280476"/>
          </a:xfrm>
          <a:prstGeom prst="bentConnector2">
            <a:avLst/>
          </a:prstGeom>
          <a:ln w="5080"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Gewinkelte Verbindung 59"/>
          <p:cNvCxnSpPr>
            <a:stCxn id="10" idx="1"/>
          </p:cNvCxnSpPr>
          <p:nvPr/>
        </p:nvCxnSpPr>
        <p:spPr>
          <a:xfrm rot="10800000" flipV="1">
            <a:off x="2410301" y="2406802"/>
            <a:ext cx="2555828" cy="1151102"/>
          </a:xfrm>
          <a:prstGeom prst="bentConnector3">
            <a:avLst>
              <a:gd name="adj1" fmla="val 105863"/>
            </a:avLst>
          </a:prstGeom>
          <a:ln w="12700" cap="flat">
            <a:solidFill>
              <a:srgbClr val="FF0000"/>
            </a:solidFill>
            <a:round/>
            <a:headEnd type="none" w="lg" len="med"/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Gewinkelte Verbindung 65"/>
          <p:cNvCxnSpPr>
            <a:endCxn id="10" idx="3"/>
          </p:cNvCxnSpPr>
          <p:nvPr/>
        </p:nvCxnSpPr>
        <p:spPr>
          <a:xfrm rot="10800000">
            <a:off x="6063305" y="2406802"/>
            <a:ext cx="2725851" cy="1168248"/>
          </a:xfrm>
          <a:prstGeom prst="bentConnector3">
            <a:avLst>
              <a:gd name="adj1" fmla="val -3223"/>
            </a:avLst>
          </a:prstGeom>
          <a:ln w="12700" cap="flat">
            <a:solidFill>
              <a:srgbClr val="FF0000"/>
            </a:solidFill>
            <a:round/>
            <a:headEnd type="none" w="lg" len="med"/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Abgerundetes Rechteck 68"/>
          <p:cNvSpPr/>
          <p:nvPr/>
        </p:nvSpPr>
        <p:spPr>
          <a:xfrm>
            <a:off x="4217339" y="4667127"/>
            <a:ext cx="1097173" cy="660570"/>
          </a:xfrm>
          <a:prstGeom prst="round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3825" tIns="26912" rIns="53825" bIns="26912" rtlCol="0" anchor="ctr"/>
          <a:lstStyle/>
          <a:p>
            <a:pPr algn="ctr"/>
            <a:r>
              <a:rPr lang="de-DE" sz="1050" b="1" dirty="0" smtClean="0"/>
              <a:t>JobScheduler</a:t>
            </a:r>
          </a:p>
          <a:p>
            <a:pPr algn="ctr"/>
            <a:r>
              <a:rPr lang="de-DE" sz="1050" b="1" dirty="0" smtClean="0"/>
              <a:t>Agent</a:t>
            </a:r>
            <a:br>
              <a:rPr lang="de-DE" sz="1050" b="1" dirty="0" smtClean="0"/>
            </a:br>
            <a:r>
              <a:rPr lang="de-DE" sz="1050" b="1" dirty="0" smtClean="0"/>
              <a:t>Windows</a:t>
            </a:r>
          </a:p>
        </p:txBody>
      </p:sp>
      <p:sp>
        <p:nvSpPr>
          <p:cNvPr id="145" name="Textfeld 144"/>
          <p:cNvSpPr txBox="1"/>
          <p:nvPr/>
        </p:nvSpPr>
        <p:spPr>
          <a:xfrm>
            <a:off x="2414024" y="2446516"/>
            <a:ext cx="2018244" cy="177460"/>
          </a:xfrm>
          <a:prstGeom prst="rect">
            <a:avLst/>
          </a:prstGeom>
        </p:spPr>
        <p:txBody>
          <a:bodyPr wrap="square" lIns="53825" tIns="26912" rIns="53825" bIns="26912" rtlCol="0">
            <a:spAutoFit/>
          </a:bodyPr>
          <a:lstStyle/>
          <a:p>
            <a:pPr marL="124494" indent="-124494" defTabSz="165992">
              <a:spcBef>
                <a:spcPct val="20000"/>
              </a:spcBef>
            </a:pP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Master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contacts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Agents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to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execute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jobs</a:t>
            </a:r>
            <a:endParaRPr lang="de-DE" sz="800" dirty="0" smtClean="0">
              <a:latin typeface="Arial"/>
              <a:ea typeface="ヒラギノ角ゴ Pro W3" pitchFamily="-109" charset="-128"/>
              <a:cs typeface="Arial"/>
            </a:endParaRPr>
          </a:p>
        </p:txBody>
      </p:sp>
      <p:sp>
        <p:nvSpPr>
          <p:cNvPr id="147" name="Ellipse 146"/>
          <p:cNvSpPr/>
          <p:nvPr/>
        </p:nvSpPr>
        <p:spPr>
          <a:xfrm>
            <a:off x="3995170" y="4011081"/>
            <a:ext cx="302400" cy="30062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21191" tIns="0" rIns="21191" bIns="0" rtlCol="0" anchor="ctr">
            <a:noAutofit/>
          </a:bodyPr>
          <a:lstStyle/>
          <a:p>
            <a:pPr algn="ctr"/>
            <a:r>
              <a:rPr lang="de-DE" sz="600" b="1" dirty="0" smtClean="0"/>
              <a:t>Job 2</a:t>
            </a:r>
          </a:p>
        </p:txBody>
      </p:sp>
      <p:sp>
        <p:nvSpPr>
          <p:cNvPr id="159" name="Textfeld 158"/>
          <p:cNvSpPr txBox="1"/>
          <p:nvPr/>
        </p:nvSpPr>
        <p:spPr>
          <a:xfrm>
            <a:off x="4120565" y="3154445"/>
            <a:ext cx="2898781" cy="177460"/>
          </a:xfrm>
          <a:prstGeom prst="rect">
            <a:avLst/>
          </a:prstGeom>
        </p:spPr>
        <p:txBody>
          <a:bodyPr wrap="square" lIns="53825" tIns="26912" rIns="53825" bIns="26912" rtlCol="0">
            <a:spAutoFit/>
          </a:bodyPr>
          <a:lstStyle/>
          <a:p>
            <a:pPr marL="124494" indent="-124494" defTabSz="165992">
              <a:spcBef>
                <a:spcPct val="20000"/>
              </a:spcBef>
            </a:pPr>
            <a:r>
              <a:rPr lang="en-US" sz="800" dirty="0" smtClean="0">
                <a:latin typeface="Arial"/>
                <a:ea typeface="ヒラギノ角ゴ Pro W3" pitchFamily="-109" charset="-128"/>
                <a:cs typeface="Arial"/>
              </a:rPr>
              <a:t>Sequence of jobs configured with the JobScheduler Master</a:t>
            </a:r>
            <a:endParaRPr lang="de-DE" sz="800" dirty="0" smtClean="0">
              <a:latin typeface="Arial"/>
              <a:ea typeface="ヒラギノ角ゴ Pro W3" pitchFamily="-109" charset="-128"/>
              <a:cs typeface="Arial"/>
            </a:endParaRPr>
          </a:p>
        </p:txBody>
      </p:sp>
      <p:sp>
        <p:nvSpPr>
          <p:cNvPr id="170" name="Ellipse 169"/>
          <p:cNvSpPr/>
          <p:nvPr/>
        </p:nvSpPr>
        <p:spPr>
          <a:xfrm>
            <a:off x="2374292" y="4011078"/>
            <a:ext cx="302400" cy="30062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21191" tIns="0" rIns="21191" bIns="0" rtlCol="0" anchor="ctr">
            <a:noAutofit/>
          </a:bodyPr>
          <a:lstStyle/>
          <a:p>
            <a:pPr algn="ctr"/>
            <a:r>
              <a:rPr lang="de-DE" sz="600" b="1" dirty="0" smtClean="0"/>
              <a:t>Job  1</a:t>
            </a:r>
            <a:endParaRPr lang="de-DE" sz="600" b="1" dirty="0"/>
          </a:p>
        </p:txBody>
      </p:sp>
      <p:sp>
        <p:nvSpPr>
          <p:cNvPr id="171" name="Ellipse 170"/>
          <p:cNvSpPr/>
          <p:nvPr/>
        </p:nvSpPr>
        <p:spPr>
          <a:xfrm>
            <a:off x="5553369" y="4011088"/>
            <a:ext cx="302400" cy="30062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21191" tIns="0" rIns="21191" bIns="0" rtlCol="0" anchor="ctr">
            <a:noAutofit/>
          </a:bodyPr>
          <a:lstStyle/>
          <a:p>
            <a:pPr algn="ctr"/>
            <a:r>
              <a:rPr lang="de-DE" sz="600" b="1" dirty="0" smtClean="0"/>
              <a:t>Job 3</a:t>
            </a:r>
          </a:p>
        </p:txBody>
      </p:sp>
      <p:sp>
        <p:nvSpPr>
          <p:cNvPr id="172" name="Ellipse 171"/>
          <p:cNvSpPr/>
          <p:nvPr/>
        </p:nvSpPr>
        <p:spPr>
          <a:xfrm>
            <a:off x="7191447" y="4019783"/>
            <a:ext cx="302400" cy="30062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21191" tIns="0" rIns="21191" bIns="0" rtlCol="0" anchor="ctr">
            <a:noAutofit/>
          </a:bodyPr>
          <a:lstStyle/>
          <a:p>
            <a:pPr algn="ctr"/>
            <a:r>
              <a:rPr lang="de-DE" sz="600" b="1" dirty="0" smtClean="0"/>
              <a:t>Job 4</a:t>
            </a:r>
          </a:p>
        </p:txBody>
      </p:sp>
      <p:sp>
        <p:nvSpPr>
          <p:cNvPr id="50" name="Rechteck 49"/>
          <p:cNvSpPr/>
          <p:nvPr/>
        </p:nvSpPr>
        <p:spPr>
          <a:xfrm>
            <a:off x="2500542" y="3329723"/>
            <a:ext cx="5866898" cy="392904"/>
          </a:xfrm>
          <a:prstGeom prst="rect">
            <a:avLst/>
          </a:prstGeom>
        </p:spPr>
        <p:txBody>
          <a:bodyPr wrap="square" lIns="53825" tIns="26912" rIns="53825" bIns="26912">
            <a:spAutoFit/>
          </a:bodyPr>
          <a:lstStyle/>
          <a:p>
            <a:pPr algn="l"/>
            <a:r>
              <a:rPr lang="de-DE" sz="1100" b="1" dirty="0" smtClean="0">
                <a:solidFill>
                  <a:schemeClr val="lt1"/>
                </a:solidFill>
                <a:latin typeface="+mn-lt"/>
              </a:rPr>
              <a:t>Job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1100" b="1" dirty="0" smtClean="0">
                <a:solidFill>
                  <a:schemeClr val="lt1"/>
                </a:solidFill>
                <a:latin typeface="+mn-lt"/>
              </a:rPr>
              <a:t>Chain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</a:t>
            </a:r>
          </a:p>
          <a:p>
            <a:pPr algn="l"/>
            <a:endParaRPr lang="de-DE" sz="1100" b="1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7" name="Abgerundetes Rechteck 56"/>
          <p:cNvSpPr/>
          <p:nvPr/>
        </p:nvSpPr>
        <p:spPr>
          <a:xfrm>
            <a:off x="2414024" y="3371769"/>
            <a:ext cx="6366408" cy="348039"/>
          </a:xfrm>
          <a:prstGeom prst="round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  <a:alpha val="60000"/>
                </a:schemeClr>
              </a:gs>
              <a:gs pos="0">
                <a:schemeClr val="accent1">
                  <a:tint val="100000"/>
                  <a:shade val="100000"/>
                  <a:satMod val="130000"/>
                  <a:alpha val="60000"/>
                </a:schemeClr>
              </a:gs>
              <a:gs pos="0">
                <a:schemeClr val="accent1">
                  <a:tint val="100000"/>
                  <a:shade val="100000"/>
                  <a:satMod val="130000"/>
                  <a:alpha val="6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6000000" scaled="0"/>
          </a:gradFill>
          <a:ln>
            <a:gradFill flip="none" rotWithShape="1">
              <a:gsLst>
                <a:gs pos="0">
                  <a:schemeClr val="accent1">
                    <a:tint val="66000"/>
                    <a:satMod val="160000"/>
                    <a:alpha val="4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</a:ln>
          <a:effectLst>
            <a:outerShdw blurRad="76200" dist="12700" dir="153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dkEdge">
            <a:bevelT w="317500"/>
            <a:bevelB w="3175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3825" tIns="26912" rIns="53825" bIns="26912" rtlCol="0" anchor="ctr"/>
          <a:lstStyle/>
          <a:p>
            <a:pPr algn="ctr"/>
            <a:endParaRPr lang="de-DE"/>
          </a:p>
        </p:txBody>
      </p:sp>
      <p:sp>
        <p:nvSpPr>
          <p:cNvPr id="58" name="Textfeld 57"/>
          <p:cNvSpPr txBox="1"/>
          <p:nvPr/>
        </p:nvSpPr>
        <p:spPr>
          <a:xfrm>
            <a:off x="2333545" y="3429314"/>
            <a:ext cx="6424907" cy="223627"/>
          </a:xfrm>
          <a:prstGeom prst="rect">
            <a:avLst/>
          </a:prstGeom>
        </p:spPr>
        <p:txBody>
          <a:bodyPr wrap="square" lIns="53825" tIns="26912" rIns="53825" bIns="26912" rtlCol="0">
            <a:spAutoFit/>
          </a:bodyPr>
          <a:lstStyle/>
          <a:p>
            <a:pPr marL="124494" indent="-124494" algn="ctr" defTabSz="165992">
              <a:spcBef>
                <a:spcPct val="20000"/>
              </a:spcBef>
            </a:pPr>
            <a:r>
              <a:rPr lang="de-DE" sz="1100" b="1" dirty="0" smtClean="0">
                <a:solidFill>
                  <a:srgbClr val="223388"/>
                </a:solidFill>
                <a:latin typeface="Arial"/>
                <a:ea typeface="ヒラギノ角ゴ Pro W3" pitchFamily="-109" charset="-128"/>
                <a:cs typeface="Arial"/>
              </a:rPr>
              <a:t>Job</a:t>
            </a:r>
            <a:r>
              <a:rPr lang="de-DE" sz="800" dirty="0" smtClean="0">
                <a:solidFill>
                  <a:srgbClr val="223388"/>
                </a:solidFill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1100" b="1" dirty="0" smtClean="0">
                <a:solidFill>
                  <a:srgbClr val="223388"/>
                </a:solidFill>
                <a:latin typeface="Arial"/>
                <a:ea typeface="ヒラギノ角ゴ Pro W3" pitchFamily="-109" charset="-128"/>
                <a:cs typeface="Arial"/>
              </a:rPr>
              <a:t>Chain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6221143" y="2439390"/>
            <a:ext cx="2537306" cy="177460"/>
          </a:xfrm>
          <a:prstGeom prst="rect">
            <a:avLst/>
          </a:prstGeom>
        </p:spPr>
        <p:txBody>
          <a:bodyPr wrap="square" lIns="53825" tIns="26912" rIns="53825" bIns="26912" rtlCol="0">
            <a:spAutoFit/>
          </a:bodyPr>
          <a:lstStyle/>
          <a:p>
            <a:pPr marL="124494" indent="-124494" algn="r" defTabSz="165992">
              <a:spcBef>
                <a:spcPct val="20000"/>
              </a:spcBef>
            </a:pPr>
            <a:r>
              <a:rPr lang="en-US" sz="800" dirty="0" smtClean="0">
                <a:latin typeface="Arial"/>
                <a:ea typeface="ヒラギノ角ゴ Pro W3" pitchFamily="-109" charset="-128"/>
                <a:cs typeface="Arial"/>
              </a:rPr>
              <a:t>Master collects log output and execution results</a:t>
            </a:r>
            <a:endParaRPr lang="de-DE" sz="800" dirty="0" smtClean="0">
              <a:latin typeface="Arial"/>
              <a:ea typeface="ヒラギノ角ゴ Pro W3" pitchFamily="-109" charset="-128"/>
              <a:cs typeface="Arial"/>
            </a:endParaRPr>
          </a:p>
        </p:txBody>
      </p:sp>
      <p:sp>
        <p:nvSpPr>
          <p:cNvPr id="42" name="Abgerundetes Rechteck 41"/>
          <p:cNvSpPr/>
          <p:nvPr/>
        </p:nvSpPr>
        <p:spPr>
          <a:xfrm rot="20663670">
            <a:off x="220642" y="557250"/>
            <a:ext cx="1306906" cy="385796"/>
          </a:xfrm>
          <a:prstGeom prst="roundRect">
            <a:avLst/>
          </a:prstGeom>
          <a:solidFill>
            <a:srgbClr val="C00000"/>
          </a:solidFill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1191" tIns="26912" rIns="21191" bIns="26912" rtlCol="0" anchor="ctr"/>
          <a:lstStyle/>
          <a:p>
            <a:pPr algn="ctr"/>
            <a:r>
              <a:rPr lang="de-DE" sz="1100" b="1" dirty="0" smtClean="0"/>
              <a:t>Real World </a:t>
            </a:r>
          </a:p>
          <a:p>
            <a:pPr algn="ctr"/>
            <a:r>
              <a:rPr lang="de-DE" sz="1100" b="1" dirty="0" err="1" smtClean="0"/>
              <a:t>Use</a:t>
            </a:r>
            <a:r>
              <a:rPr lang="de-DE" sz="1100" b="1" dirty="0" smtClean="0"/>
              <a:t> </a:t>
            </a:r>
            <a:r>
              <a:rPr lang="de-DE" sz="1100" b="1" dirty="0" err="1" smtClean="0"/>
              <a:t>Cases</a:t>
            </a:r>
            <a:endParaRPr lang="de-DE" sz="1100" b="1" dirty="0" smtClean="0"/>
          </a:p>
        </p:txBody>
      </p:sp>
      <p:sp>
        <p:nvSpPr>
          <p:cNvPr id="38" name="Inhaltsplatzhalter 6"/>
          <p:cNvSpPr>
            <a:spLocks noGrp="1"/>
          </p:cNvSpPr>
          <p:nvPr>
            <p:ph sz="quarter" idx="15"/>
          </p:nvPr>
        </p:nvSpPr>
        <p:spPr>
          <a:xfrm>
            <a:off x="179512" y="1508400"/>
            <a:ext cx="1656000" cy="5025600"/>
          </a:xfrm>
          <a:solidFill>
            <a:srgbClr val="FFFFFF"/>
          </a:solidFill>
          <a:ln w="9525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lIns="72000" tIns="36000" rIns="72000" bIns="36000"/>
          <a:lstStyle/>
          <a:p>
            <a:pPr>
              <a:spcBef>
                <a:spcPts val="177"/>
              </a:spcBef>
              <a:buClr>
                <a:srgbClr val="C00000"/>
              </a:buClr>
              <a:buSzPct val="100000"/>
            </a:pPr>
            <a:r>
              <a:rPr lang="de-DE" altLang="de-DE" b="1" dirty="0" err="1" smtClean="0"/>
              <a:t>Use</a:t>
            </a:r>
            <a:r>
              <a:rPr lang="de-DE" altLang="de-DE" b="1" dirty="0" smtClean="0"/>
              <a:t> Case</a:t>
            </a:r>
          </a:p>
          <a:p>
            <a:pPr marL="84761" indent="-84761">
              <a:spcBef>
                <a:spcPts val="177"/>
              </a:spcBef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de-DE" dirty="0" smtClean="0"/>
              <a:t>The customer operates servers with Windows, Linux, Solaris and AIX</a:t>
            </a:r>
          </a:p>
          <a:p>
            <a:pPr marL="84761" indent="-84761">
              <a:spcBef>
                <a:spcPts val="177"/>
              </a:spcBef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de-DE" dirty="0" smtClean="0"/>
              <a:t>Jobs with dependencies have to be executed on the different servers</a:t>
            </a:r>
            <a:endParaRPr lang="de-DE" dirty="0" smtClean="0"/>
          </a:p>
          <a:p>
            <a:pPr marL="84761" indent="-84761">
              <a:spcBef>
                <a:spcPts val="600"/>
              </a:spcBef>
              <a:buClr>
                <a:srgbClr val="C00000"/>
              </a:buClr>
              <a:buSzPct val="100000"/>
            </a:pPr>
            <a:r>
              <a:rPr lang="de-DE" altLang="de-DE" b="1" dirty="0" smtClean="0"/>
              <a:t>Solution </a:t>
            </a:r>
          </a:p>
          <a:p>
            <a:pPr marL="84761" indent="-84761">
              <a:spcBef>
                <a:spcPts val="177"/>
              </a:spcBef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de-DE" dirty="0" smtClean="0"/>
              <a:t>Remote execution with Universal Agents</a:t>
            </a:r>
          </a:p>
          <a:p>
            <a:pPr marL="84761" indent="-84761">
              <a:spcBef>
                <a:spcPts val="177"/>
              </a:spcBef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de-DE" dirty="0" smtClean="0"/>
              <a:t>A JobScheduler Master for Windows optionally executes jobs locally and orchestrates four Agents</a:t>
            </a:r>
          </a:p>
          <a:p>
            <a:pPr marL="84761" indent="-84761">
              <a:spcBef>
                <a:spcPts val="177"/>
              </a:spcBef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de-DE" dirty="0" smtClean="0"/>
              <a:t>Job dependency is configured with Master who contacts Agents to execute jobs</a:t>
            </a:r>
          </a:p>
          <a:p>
            <a:pPr marL="84787" indent="-84787">
              <a:spcBef>
                <a:spcPts val="600"/>
              </a:spcBef>
              <a:buClr>
                <a:srgbClr val="C00000"/>
              </a:buClr>
              <a:buSzPct val="100000"/>
            </a:pPr>
            <a:r>
              <a:rPr lang="de-DE" altLang="de-DE" b="1" dirty="0" err="1" smtClean="0"/>
              <a:t>Benefits</a:t>
            </a:r>
            <a:endParaRPr lang="de-DE" altLang="de-DE" b="1" dirty="0" smtClean="0"/>
          </a:p>
          <a:p>
            <a:pPr marL="84761" lvl="2" indent="-84761">
              <a:spcBef>
                <a:spcPts val="177"/>
              </a:spcBef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de-DE" sz="1000" dirty="0" smtClean="0">
                <a:latin typeface="Arial" pitchFamily="34" charset="0"/>
                <a:cs typeface="Arial" pitchFamily="34" charset="0"/>
              </a:rPr>
              <a:t>JobScheduler covers all required platforms</a:t>
            </a:r>
          </a:p>
          <a:p>
            <a:pPr marL="84761" indent="-84761">
              <a:spcBef>
                <a:spcPts val="177"/>
              </a:spcBef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de-DE" dirty="0" smtClean="0"/>
              <a:t>Job dependencies for multi-platform execution can be configured</a:t>
            </a:r>
          </a:p>
          <a:p>
            <a:pPr marL="84761" indent="-84761">
              <a:spcBef>
                <a:spcPts val="177"/>
              </a:spcBef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de-DE" dirty="0" smtClean="0"/>
              <a:t>Single point of configuration &amp; operation</a:t>
            </a:r>
          </a:p>
          <a:p>
            <a:pPr marL="84761" indent="-84761">
              <a:spcBef>
                <a:spcPts val="177"/>
              </a:spcBef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de-DE" dirty="0" smtClean="0"/>
              <a:t>Zero configuration for Universal Agents and easy deployment to large clusters</a:t>
            </a:r>
            <a:endParaRPr lang="de-DE" altLang="de-DE" dirty="0" smtClean="0"/>
          </a:p>
          <a:p>
            <a:endParaRPr lang="de-DE" altLang="de-DE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2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192862" y="215403"/>
            <a:ext cx="571444" cy="430806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fld id="{338290F6-9EEA-4939-92A4-98C369575716}" type="slidenum">
              <a:rPr lang="de-DE" sz="2100" smtClean="0">
                <a:solidFill>
                  <a:schemeClr val="bg1"/>
                </a:solidFill>
                <a:latin typeface="+mj-lt"/>
                <a:ea typeface="ヒラギノ角ゴ ProN W3" pitchFamily="-109" charset="-128"/>
                <a:sym typeface="Gill Sans" pitchFamily="-109" charset="0"/>
              </a:rPr>
              <a:pPr/>
              <a:t>11</a:t>
            </a:fld>
            <a:endParaRPr lang="de-DE" sz="2100" dirty="0">
              <a:solidFill>
                <a:schemeClr val="bg1"/>
              </a:solidFill>
              <a:latin typeface="+mj-lt"/>
              <a:ea typeface="ヒラギノ角ゴ ProN W3" pitchFamily="-109" charset="-128"/>
              <a:sym typeface="Gill Sans" pitchFamily="-109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ewinkelte Verbindung 15"/>
          <p:cNvCxnSpPr>
            <a:endCxn id="45" idx="1"/>
          </p:cNvCxnSpPr>
          <p:nvPr/>
        </p:nvCxnSpPr>
        <p:spPr>
          <a:xfrm rot="5400000" flipH="1" flipV="1">
            <a:off x="4071701" y="3055358"/>
            <a:ext cx="380450" cy="252377"/>
          </a:xfrm>
          <a:prstGeom prst="bentConnector2">
            <a:avLst/>
          </a:prstGeom>
          <a:ln w="127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Inhaltsplatzhalter 27"/>
          <p:cNvSpPr>
            <a:spLocks noGrp="1"/>
          </p:cNvSpPr>
          <p:nvPr>
            <p:ph sz="quarter" idx="11"/>
          </p:nvPr>
        </p:nvSpPr>
        <p:spPr>
          <a:ln w="0" cap="rnd">
            <a:noFill/>
          </a:ln>
          <a:effectLst>
            <a:outerShdw blurRad="76200" dist="13335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pPr marL="372954" lvl="2" indent="-14021">
              <a:buNone/>
            </a:pPr>
            <a:endParaRPr lang="en-US" sz="1100" dirty="0"/>
          </a:p>
          <a:p>
            <a:pPr lvl="1">
              <a:buNone/>
            </a:pPr>
            <a:endParaRPr lang="de-DE" sz="1100" dirty="0" smtClean="0"/>
          </a:p>
          <a:p>
            <a:pPr lvl="1"/>
            <a:endParaRPr lang="de-DE" sz="400" dirty="0" smtClean="0"/>
          </a:p>
          <a:p>
            <a:pPr lvl="1"/>
            <a:endParaRPr lang="de-DE" sz="400" dirty="0" smtClean="0"/>
          </a:p>
          <a:p>
            <a:pPr lvl="1"/>
            <a:endParaRPr lang="de-DE" sz="400" dirty="0" smtClean="0"/>
          </a:p>
          <a:p>
            <a:pPr lvl="1"/>
            <a:endParaRPr lang="de-DE" sz="400" dirty="0" smtClean="0"/>
          </a:p>
          <a:p>
            <a:pPr lvl="1"/>
            <a:endParaRPr lang="de-DE" sz="400" dirty="0" smtClean="0"/>
          </a:p>
          <a:p>
            <a:pPr lvl="1"/>
            <a:endParaRPr lang="de-DE" sz="400" dirty="0" smtClean="0"/>
          </a:p>
          <a:p>
            <a:pPr lvl="1">
              <a:buNone/>
            </a:pPr>
            <a:endParaRPr lang="de-DE" sz="400" dirty="0" smtClean="0"/>
          </a:p>
        </p:txBody>
      </p:sp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200" dirty="0" err="1" smtClean="0"/>
              <a:t>Use</a:t>
            </a:r>
            <a:r>
              <a:rPr lang="de-DE" sz="1200" dirty="0" smtClean="0"/>
              <a:t> Case: Cross-</a:t>
            </a:r>
            <a:r>
              <a:rPr lang="de-DE" sz="1200" dirty="0" err="1" smtClean="0"/>
              <a:t>Platform</a:t>
            </a:r>
            <a:r>
              <a:rPr lang="de-DE" sz="1200" dirty="0" smtClean="0"/>
              <a:t> </a:t>
            </a:r>
            <a:r>
              <a:rPr lang="de-DE" sz="1200" dirty="0" err="1" smtClean="0"/>
              <a:t>Scheduling</a:t>
            </a:r>
            <a:endParaRPr lang="de-DE" sz="1200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Agentless Scheduling across Platforms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4966129" y="2076517"/>
            <a:ext cx="1097173" cy="660570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FF0000"/>
              </a:gs>
            </a:gsLst>
          </a:gra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050" b="1" dirty="0" smtClean="0"/>
              <a:t>JobScheduler</a:t>
            </a:r>
            <a:br>
              <a:rPr lang="de-DE" sz="1050" b="1" dirty="0" smtClean="0"/>
            </a:br>
            <a:r>
              <a:rPr lang="de-DE" sz="1050" b="1" dirty="0" smtClean="0"/>
              <a:t>Master</a:t>
            </a:r>
          </a:p>
          <a:p>
            <a:pPr algn="ctr"/>
            <a:r>
              <a:rPr lang="de-DE" sz="1050" b="1" dirty="0" smtClean="0"/>
              <a:t>Windows</a:t>
            </a:r>
            <a:endParaRPr lang="de-DE" sz="1050" b="1" dirty="0"/>
          </a:p>
        </p:txBody>
      </p:sp>
      <p:cxnSp>
        <p:nvCxnSpPr>
          <p:cNvPr id="3" name="Gewinkelte Verbindung 2"/>
          <p:cNvCxnSpPr>
            <a:endCxn id="32" idx="1"/>
          </p:cNvCxnSpPr>
          <p:nvPr/>
        </p:nvCxnSpPr>
        <p:spPr>
          <a:xfrm rot="16200000" flipH="1">
            <a:off x="1980948" y="4311418"/>
            <a:ext cx="1280474" cy="97427"/>
          </a:xfrm>
          <a:prstGeom prst="bentConnector2">
            <a:avLst/>
          </a:prstGeom>
          <a:ln w="5080"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Gewinkelte Verbindung 16"/>
          <p:cNvCxnSpPr>
            <a:stCxn id="32" idx="3"/>
          </p:cNvCxnSpPr>
          <p:nvPr/>
        </p:nvCxnSpPr>
        <p:spPr>
          <a:xfrm flipV="1">
            <a:off x="3767071" y="3719893"/>
            <a:ext cx="98940" cy="1280476"/>
          </a:xfrm>
          <a:prstGeom prst="bentConnector2">
            <a:avLst/>
          </a:prstGeom>
          <a:ln w="5080"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winkelte Verbindung 43"/>
          <p:cNvCxnSpPr>
            <a:endCxn id="36" idx="1"/>
          </p:cNvCxnSpPr>
          <p:nvPr/>
        </p:nvCxnSpPr>
        <p:spPr>
          <a:xfrm rot="16200000" flipH="1">
            <a:off x="5150067" y="4304334"/>
            <a:ext cx="1271132" cy="119658"/>
          </a:xfrm>
          <a:prstGeom prst="bentConnector2">
            <a:avLst/>
          </a:prstGeom>
          <a:ln w="5080"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Gewinkelte Verbindung 47"/>
          <p:cNvCxnSpPr>
            <a:stCxn id="36" idx="3"/>
          </p:cNvCxnSpPr>
          <p:nvPr/>
        </p:nvCxnSpPr>
        <p:spPr>
          <a:xfrm flipV="1">
            <a:off x="6942636" y="3719893"/>
            <a:ext cx="76709" cy="1279836"/>
          </a:xfrm>
          <a:prstGeom prst="bentConnector2">
            <a:avLst/>
          </a:prstGeom>
          <a:ln w="5080"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Gewinkelte Verbindung 50"/>
          <p:cNvCxnSpPr>
            <a:endCxn id="38" idx="1"/>
          </p:cNvCxnSpPr>
          <p:nvPr/>
        </p:nvCxnSpPr>
        <p:spPr>
          <a:xfrm rot="16200000" flipH="1">
            <a:off x="6769710" y="4304600"/>
            <a:ext cx="1277520" cy="108104"/>
          </a:xfrm>
          <a:prstGeom prst="bentConnector2">
            <a:avLst/>
          </a:prstGeom>
          <a:ln w="5080"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Gewinkelte Verbindung 53"/>
          <p:cNvCxnSpPr>
            <a:stCxn id="38" idx="3"/>
          </p:cNvCxnSpPr>
          <p:nvPr/>
        </p:nvCxnSpPr>
        <p:spPr>
          <a:xfrm flipV="1">
            <a:off x="8559695" y="3719892"/>
            <a:ext cx="111643" cy="1277520"/>
          </a:xfrm>
          <a:prstGeom prst="bentConnector2">
            <a:avLst/>
          </a:prstGeom>
          <a:ln w="5080"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Gewinkelte Verbindung 59"/>
          <p:cNvCxnSpPr>
            <a:stCxn id="10" idx="1"/>
          </p:cNvCxnSpPr>
          <p:nvPr/>
        </p:nvCxnSpPr>
        <p:spPr>
          <a:xfrm rot="10800000" flipV="1">
            <a:off x="2410301" y="2406802"/>
            <a:ext cx="2555828" cy="1151102"/>
          </a:xfrm>
          <a:prstGeom prst="bentConnector3">
            <a:avLst>
              <a:gd name="adj1" fmla="val 105863"/>
            </a:avLst>
          </a:prstGeom>
          <a:ln w="12700" cap="flat">
            <a:solidFill>
              <a:srgbClr val="FF0000"/>
            </a:solidFill>
            <a:round/>
            <a:headEnd type="none" w="lg" len="med"/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Gewinkelte Verbindung 65"/>
          <p:cNvCxnSpPr>
            <a:endCxn id="10" idx="3"/>
          </p:cNvCxnSpPr>
          <p:nvPr/>
        </p:nvCxnSpPr>
        <p:spPr>
          <a:xfrm rot="10800000">
            <a:off x="6063302" y="2406802"/>
            <a:ext cx="2725851" cy="1168248"/>
          </a:xfrm>
          <a:prstGeom prst="bentConnector3">
            <a:avLst>
              <a:gd name="adj1" fmla="val -3223"/>
            </a:avLst>
          </a:prstGeom>
          <a:ln w="12700" cap="flat">
            <a:solidFill>
              <a:srgbClr val="FF0000"/>
            </a:solidFill>
            <a:round/>
            <a:headEnd type="none" w="lg" len="med"/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5" name="Textfeld 144"/>
          <p:cNvSpPr txBox="1"/>
          <p:nvPr/>
        </p:nvSpPr>
        <p:spPr>
          <a:xfrm>
            <a:off x="2431431" y="2446516"/>
            <a:ext cx="2320327" cy="177476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/>
          <a:p>
            <a:pPr defTabSz="166042">
              <a:spcBef>
                <a:spcPct val="20000"/>
              </a:spcBef>
            </a:pP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Master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executes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jobs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by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SSH</a:t>
            </a:r>
          </a:p>
        </p:txBody>
      </p:sp>
      <p:sp>
        <p:nvSpPr>
          <p:cNvPr id="159" name="Textfeld 158"/>
          <p:cNvSpPr txBox="1"/>
          <p:nvPr/>
        </p:nvSpPr>
        <p:spPr>
          <a:xfrm>
            <a:off x="5827104" y="3154445"/>
            <a:ext cx="2898781" cy="177476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/>
          <a:p>
            <a:pPr algn="r" defTabSz="166042">
              <a:spcBef>
                <a:spcPct val="20000"/>
              </a:spcBef>
            </a:pPr>
            <a:r>
              <a:rPr lang="en-US" sz="800" dirty="0" smtClean="0">
                <a:latin typeface="Arial"/>
                <a:ea typeface="ヒラギノ角ゴ Pro W3" pitchFamily="-109" charset="-128"/>
                <a:cs typeface="Arial"/>
              </a:rPr>
              <a:t>Sequence of jobs configured with the JobScheduler Master</a:t>
            </a:r>
            <a:endParaRPr lang="de-DE" sz="800" dirty="0" smtClean="0">
              <a:latin typeface="Arial"/>
              <a:ea typeface="ヒラギノ角ゴ Pro W3" pitchFamily="-109" charset="-128"/>
              <a:cs typeface="Arial"/>
            </a:endParaRPr>
          </a:p>
        </p:txBody>
      </p:sp>
      <p:sp>
        <p:nvSpPr>
          <p:cNvPr id="170" name="Ellipse 169"/>
          <p:cNvSpPr/>
          <p:nvPr/>
        </p:nvSpPr>
        <p:spPr>
          <a:xfrm>
            <a:off x="2431432" y="4011078"/>
            <a:ext cx="265669" cy="266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de-DE" sz="600" b="1" dirty="0" smtClean="0"/>
              <a:t>Job 1</a:t>
            </a:r>
          </a:p>
        </p:txBody>
      </p:sp>
      <p:sp>
        <p:nvSpPr>
          <p:cNvPr id="171" name="Ellipse 170"/>
          <p:cNvSpPr/>
          <p:nvPr/>
        </p:nvSpPr>
        <p:spPr>
          <a:xfrm>
            <a:off x="5608199" y="4011088"/>
            <a:ext cx="265669" cy="266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de-DE" sz="600" b="1" dirty="0" smtClean="0"/>
              <a:t>Job 3</a:t>
            </a:r>
          </a:p>
        </p:txBody>
      </p:sp>
      <p:sp>
        <p:nvSpPr>
          <p:cNvPr id="172" name="Ellipse 171"/>
          <p:cNvSpPr/>
          <p:nvPr/>
        </p:nvSpPr>
        <p:spPr>
          <a:xfrm>
            <a:off x="7228995" y="4019783"/>
            <a:ext cx="265669" cy="266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de-DE" sz="600" b="1" dirty="0" smtClean="0"/>
              <a:t>Job 4</a:t>
            </a:r>
          </a:p>
        </p:txBody>
      </p:sp>
      <p:sp>
        <p:nvSpPr>
          <p:cNvPr id="50" name="Rechteck 49"/>
          <p:cNvSpPr/>
          <p:nvPr/>
        </p:nvSpPr>
        <p:spPr>
          <a:xfrm>
            <a:off x="2500542" y="3329723"/>
            <a:ext cx="5866898" cy="392920"/>
          </a:xfrm>
          <a:prstGeom prst="rect">
            <a:avLst/>
          </a:prstGeom>
        </p:spPr>
        <p:txBody>
          <a:bodyPr wrap="square" lIns="53840" tIns="26920" rIns="53840" bIns="26920">
            <a:spAutoFit/>
          </a:bodyPr>
          <a:lstStyle/>
          <a:p>
            <a:pPr algn="l"/>
            <a:r>
              <a:rPr lang="de-DE" sz="1100" b="1" dirty="0" smtClean="0">
                <a:solidFill>
                  <a:schemeClr val="lt1"/>
                </a:solidFill>
                <a:latin typeface="+mn-lt"/>
              </a:rPr>
              <a:t>Job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1100" b="1" dirty="0" smtClean="0">
                <a:solidFill>
                  <a:schemeClr val="lt1"/>
                </a:solidFill>
                <a:latin typeface="+mn-lt"/>
              </a:rPr>
              <a:t>Chain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</a:t>
            </a:r>
          </a:p>
          <a:p>
            <a:pPr algn="l"/>
            <a:endParaRPr lang="de-DE" sz="1100" b="1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7" name="Abgerundetes Rechteck 56"/>
          <p:cNvSpPr/>
          <p:nvPr/>
        </p:nvSpPr>
        <p:spPr>
          <a:xfrm>
            <a:off x="2414024" y="3371766"/>
            <a:ext cx="6366408" cy="348039"/>
          </a:xfrm>
          <a:prstGeom prst="round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  <a:alpha val="60000"/>
                </a:schemeClr>
              </a:gs>
              <a:gs pos="0">
                <a:schemeClr val="accent1">
                  <a:tint val="100000"/>
                  <a:shade val="100000"/>
                  <a:satMod val="130000"/>
                  <a:alpha val="60000"/>
                </a:schemeClr>
              </a:gs>
              <a:gs pos="0">
                <a:schemeClr val="accent1">
                  <a:tint val="100000"/>
                  <a:shade val="100000"/>
                  <a:satMod val="130000"/>
                  <a:alpha val="6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6000000" scaled="0"/>
          </a:gradFill>
          <a:ln>
            <a:gradFill flip="none" rotWithShape="1">
              <a:gsLst>
                <a:gs pos="0">
                  <a:schemeClr val="accent1">
                    <a:tint val="66000"/>
                    <a:satMod val="160000"/>
                    <a:alpha val="4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</a:ln>
          <a:effectLst>
            <a:outerShdw blurRad="76200" dist="12700" dir="15300000" sy="-23000" kx="8004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dkEdge">
            <a:bevelT w="317500"/>
            <a:bevelB w="3175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3840" tIns="26920" rIns="53840" bIns="26920" rtlCol="0" anchor="ctr"/>
          <a:lstStyle/>
          <a:p>
            <a:pPr algn="ctr"/>
            <a:endParaRPr lang="de-DE"/>
          </a:p>
        </p:txBody>
      </p:sp>
      <p:sp>
        <p:nvSpPr>
          <p:cNvPr id="58" name="Textfeld 57"/>
          <p:cNvSpPr txBox="1"/>
          <p:nvPr/>
        </p:nvSpPr>
        <p:spPr>
          <a:xfrm>
            <a:off x="2333542" y="3429311"/>
            <a:ext cx="6424907" cy="223643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/>
          <a:p>
            <a:pPr marL="124532" indent="-124532" algn="ctr" defTabSz="166042">
              <a:spcBef>
                <a:spcPct val="20000"/>
              </a:spcBef>
            </a:pPr>
            <a:r>
              <a:rPr lang="de-DE" sz="1050" b="1" dirty="0" smtClean="0">
                <a:solidFill>
                  <a:srgbClr val="223388"/>
                </a:solidFill>
                <a:latin typeface="Arial"/>
                <a:ea typeface="ヒラギノ角ゴ Pro W3" pitchFamily="-109" charset="-128"/>
                <a:cs typeface="Arial"/>
              </a:rPr>
              <a:t>Job</a:t>
            </a:r>
            <a:r>
              <a:rPr lang="de-DE" sz="1050" dirty="0" smtClean="0">
                <a:solidFill>
                  <a:srgbClr val="223388"/>
                </a:solidFill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1050" b="1" dirty="0" smtClean="0">
                <a:solidFill>
                  <a:srgbClr val="223388"/>
                </a:solidFill>
                <a:latin typeface="Arial"/>
                <a:ea typeface="ヒラギノ角ゴ Pro W3" pitchFamily="-109" charset="-128"/>
                <a:cs typeface="Arial"/>
              </a:rPr>
              <a:t>Chain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6188579" y="2440518"/>
            <a:ext cx="2537306" cy="177476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/>
          <a:p>
            <a:pPr algn="r" defTabSz="166042">
              <a:spcBef>
                <a:spcPct val="20000"/>
              </a:spcBef>
            </a:pPr>
            <a:r>
              <a:rPr lang="en-US" sz="800" dirty="0" smtClean="0">
                <a:latin typeface="Arial"/>
                <a:ea typeface="ヒラギノ角ゴ Pro W3" pitchFamily="-109" charset="-128"/>
                <a:cs typeface="Arial"/>
              </a:rPr>
              <a:t>Master collects log output and execution results</a:t>
            </a:r>
            <a:endParaRPr lang="de-DE" sz="800" dirty="0" smtClean="0">
              <a:latin typeface="Arial"/>
              <a:ea typeface="ヒラギノ角ゴ Pro W3" pitchFamily="-109" charset="-128"/>
              <a:cs typeface="Arial"/>
            </a:endParaRPr>
          </a:p>
        </p:txBody>
      </p:sp>
      <p:sp>
        <p:nvSpPr>
          <p:cNvPr id="42" name="Abgerundetes Rechteck 41"/>
          <p:cNvSpPr/>
          <p:nvPr/>
        </p:nvSpPr>
        <p:spPr>
          <a:xfrm rot="20663670">
            <a:off x="220642" y="557250"/>
            <a:ext cx="1306906" cy="385796"/>
          </a:xfrm>
          <a:prstGeom prst="roundRect">
            <a:avLst/>
          </a:prstGeom>
          <a:solidFill>
            <a:srgbClr val="C00000"/>
          </a:solidFill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1197" tIns="26920" rIns="21197" bIns="26920" rtlCol="0" anchor="ctr"/>
          <a:lstStyle/>
          <a:p>
            <a:pPr algn="ctr"/>
            <a:r>
              <a:rPr lang="de-DE" sz="1100" b="1" dirty="0" err="1" smtClean="0"/>
              <a:t>Use</a:t>
            </a:r>
            <a:r>
              <a:rPr lang="de-DE" sz="1100" b="1" dirty="0" smtClean="0"/>
              <a:t> Case Scenario</a:t>
            </a:r>
          </a:p>
        </p:txBody>
      </p:sp>
      <p:sp>
        <p:nvSpPr>
          <p:cNvPr id="32" name="Abgerundetes Rechteck 31"/>
          <p:cNvSpPr/>
          <p:nvPr/>
        </p:nvSpPr>
        <p:spPr>
          <a:xfrm>
            <a:off x="2669897" y="4670084"/>
            <a:ext cx="1097173" cy="660570"/>
          </a:xfrm>
          <a:prstGeom prst="roundRect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3840" tIns="26920" rIns="53840" bIns="26920" rtlCol="0" anchor="ctr"/>
          <a:lstStyle/>
          <a:p>
            <a:pPr algn="ctr"/>
            <a:r>
              <a:rPr lang="de-DE" sz="1050" b="1" dirty="0" smtClean="0"/>
              <a:t>SSH Server</a:t>
            </a:r>
            <a:br>
              <a:rPr lang="de-DE" sz="1050" b="1" dirty="0" smtClean="0"/>
            </a:br>
            <a:r>
              <a:rPr lang="de-DE" sz="1050" b="1" dirty="0" smtClean="0"/>
              <a:t>Linux</a:t>
            </a:r>
            <a:endParaRPr lang="de-DE" sz="1050" b="1" dirty="0"/>
          </a:p>
        </p:txBody>
      </p:sp>
      <p:sp>
        <p:nvSpPr>
          <p:cNvPr id="36" name="Abgerundetes Rechteck 35"/>
          <p:cNvSpPr/>
          <p:nvPr/>
        </p:nvSpPr>
        <p:spPr>
          <a:xfrm>
            <a:off x="5845463" y="4669444"/>
            <a:ext cx="1097173" cy="660570"/>
          </a:xfrm>
          <a:prstGeom prst="roundRect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3840" tIns="26920" rIns="53840" bIns="26920" rtlCol="0" anchor="ctr"/>
          <a:lstStyle/>
          <a:p>
            <a:pPr algn="ctr"/>
            <a:r>
              <a:rPr lang="de-DE" sz="1050" b="1" dirty="0" smtClean="0"/>
              <a:t>SSH Server</a:t>
            </a:r>
            <a:br>
              <a:rPr lang="de-DE" sz="1050" b="1" dirty="0" smtClean="0"/>
            </a:br>
            <a:r>
              <a:rPr lang="de-DE" sz="1050" b="1" dirty="0" smtClean="0"/>
              <a:t>Solaris</a:t>
            </a:r>
            <a:endParaRPr lang="de-DE" sz="1050" b="1" dirty="0"/>
          </a:p>
        </p:txBody>
      </p:sp>
      <p:sp>
        <p:nvSpPr>
          <p:cNvPr id="38" name="Abgerundetes Rechteck 37"/>
          <p:cNvSpPr/>
          <p:nvPr/>
        </p:nvSpPr>
        <p:spPr>
          <a:xfrm>
            <a:off x="7462522" y="4667127"/>
            <a:ext cx="1097173" cy="660570"/>
          </a:xfrm>
          <a:prstGeom prst="roundRect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3840" tIns="26920" rIns="53840" bIns="26920" rtlCol="0" anchor="ctr"/>
          <a:lstStyle/>
          <a:p>
            <a:pPr algn="ctr"/>
            <a:r>
              <a:rPr lang="de-DE" sz="1050" b="1" dirty="0" smtClean="0"/>
              <a:t>SSH Server</a:t>
            </a:r>
            <a:br>
              <a:rPr lang="de-DE" sz="1050" b="1" dirty="0" smtClean="0"/>
            </a:br>
            <a:r>
              <a:rPr lang="de-DE" sz="1050" b="1" dirty="0" smtClean="0"/>
              <a:t>AIX</a:t>
            </a:r>
            <a:endParaRPr lang="de-DE" sz="1050" b="1" dirty="0"/>
          </a:p>
        </p:txBody>
      </p:sp>
      <p:sp>
        <p:nvSpPr>
          <p:cNvPr id="41" name="Ellipse 40"/>
          <p:cNvSpPr/>
          <p:nvPr/>
        </p:nvSpPr>
        <p:spPr>
          <a:xfrm>
            <a:off x="3986576" y="2791006"/>
            <a:ext cx="266400" cy="266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de-DE" sz="600" b="1" dirty="0" smtClean="0"/>
              <a:t>Job 2</a:t>
            </a:r>
            <a:endParaRPr lang="de-DE" sz="600" b="1" dirty="0"/>
          </a:p>
        </p:txBody>
      </p:sp>
      <p:sp>
        <p:nvSpPr>
          <p:cNvPr id="45" name="Textfeld 44"/>
          <p:cNvSpPr txBox="1"/>
          <p:nvPr/>
        </p:nvSpPr>
        <p:spPr>
          <a:xfrm>
            <a:off x="4388115" y="2841027"/>
            <a:ext cx="861006" cy="300587"/>
          </a:xfrm>
          <a:prstGeom prst="rect">
            <a:avLst/>
          </a:prstGeom>
          <a:ln cap="rnd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53840" tIns="26920" rIns="53840" bIns="26920" rtlCol="0">
            <a:spAutoFit/>
          </a:bodyPr>
          <a:lstStyle/>
          <a:p>
            <a:pPr algn="ctr" defTabSz="166042">
              <a:spcBef>
                <a:spcPct val="20000"/>
              </a:spcBef>
            </a:pP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Job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executed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with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Master</a:t>
            </a:r>
          </a:p>
        </p:txBody>
      </p:sp>
      <p:cxnSp>
        <p:nvCxnSpPr>
          <p:cNvPr id="20" name="Gewinkelte Verbindung 19"/>
          <p:cNvCxnSpPr>
            <a:stCxn id="45" idx="3"/>
            <a:endCxn id="50" idx="0"/>
          </p:cNvCxnSpPr>
          <p:nvPr/>
        </p:nvCxnSpPr>
        <p:spPr>
          <a:xfrm>
            <a:off x="5249121" y="2991321"/>
            <a:ext cx="184870" cy="338402"/>
          </a:xfrm>
          <a:prstGeom prst="bentConnector2">
            <a:avLst/>
          </a:prstGeom>
          <a:ln w="127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Inhaltsplatzhalter 6"/>
          <p:cNvSpPr>
            <a:spLocks noGrp="1"/>
          </p:cNvSpPr>
          <p:nvPr>
            <p:ph sz="quarter" idx="15"/>
          </p:nvPr>
        </p:nvSpPr>
        <p:spPr>
          <a:xfrm>
            <a:off x="179512" y="1508400"/>
            <a:ext cx="1620000" cy="5025600"/>
          </a:xfrm>
          <a:solidFill>
            <a:srgbClr val="FFFFFF"/>
          </a:solidFill>
          <a:ln w="9525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lIns="72000" tIns="36000" rIns="72000" bIns="36000"/>
          <a:lstStyle/>
          <a:p>
            <a:pPr>
              <a:spcBef>
                <a:spcPts val="177"/>
              </a:spcBef>
              <a:buClr>
                <a:srgbClr val="C00000"/>
              </a:buClr>
              <a:buSzPct val="100000"/>
            </a:pPr>
            <a:r>
              <a:rPr lang="de-DE" altLang="de-DE" b="1" dirty="0" err="1" smtClean="0"/>
              <a:t>Use</a:t>
            </a:r>
            <a:r>
              <a:rPr lang="de-DE" altLang="de-DE" b="1" dirty="0" smtClean="0"/>
              <a:t> Case</a:t>
            </a:r>
          </a:p>
          <a:p>
            <a:pPr marL="84761" indent="-84761">
              <a:spcBef>
                <a:spcPts val="177"/>
              </a:spcBef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de-DE" dirty="0" smtClean="0"/>
              <a:t>The customer operates servers with Windows, Linux, Solaris and AIX</a:t>
            </a:r>
          </a:p>
          <a:p>
            <a:pPr marL="84761" indent="-84761">
              <a:spcBef>
                <a:spcPts val="177"/>
              </a:spcBef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de-DE" dirty="0" smtClean="0"/>
              <a:t>Jobs with dependencies have to be executed on the different servers</a:t>
            </a:r>
            <a:endParaRPr lang="en-US" sz="500" b="1" dirty="0" smtClean="0"/>
          </a:p>
          <a:p>
            <a:pPr>
              <a:spcBef>
                <a:spcPts val="1200"/>
              </a:spcBef>
              <a:buClr>
                <a:srgbClr val="C00000"/>
              </a:buClr>
              <a:buSzPct val="100000"/>
            </a:pPr>
            <a:r>
              <a:rPr lang="de-DE" altLang="de-DE" b="1" dirty="0" smtClean="0"/>
              <a:t>Solution</a:t>
            </a:r>
          </a:p>
          <a:p>
            <a:pPr marL="84787" indent="-84787">
              <a:spcBef>
                <a:spcPts val="177"/>
              </a:spcBef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de-DE" dirty="0" smtClean="0"/>
              <a:t>A JobScheduler Master for Windows executes jobs locally and </a:t>
            </a:r>
            <a:r>
              <a:rPr lang="en-US" altLang="de-DE" dirty="0" err="1" smtClean="0"/>
              <a:t>orches-trates</a:t>
            </a:r>
            <a:r>
              <a:rPr lang="en-US" altLang="de-DE" dirty="0" smtClean="0"/>
              <a:t> execution on three servers by SSH</a:t>
            </a:r>
          </a:p>
          <a:p>
            <a:pPr marL="84787" indent="-84787">
              <a:spcBef>
                <a:spcPts val="177"/>
              </a:spcBef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de-DE" dirty="0" smtClean="0"/>
              <a:t>The job dependency is configured with the Master who contacts Agents to execute jobs </a:t>
            </a:r>
            <a:endParaRPr lang="en-US" sz="500" b="1" dirty="0" smtClean="0"/>
          </a:p>
          <a:p>
            <a:pPr>
              <a:spcBef>
                <a:spcPts val="1200"/>
              </a:spcBef>
              <a:buClr>
                <a:srgbClr val="C00000"/>
              </a:buClr>
              <a:buSzPct val="100000"/>
            </a:pPr>
            <a:r>
              <a:rPr lang="de-DE" altLang="de-DE" b="1" dirty="0" err="1" smtClean="0"/>
              <a:t>Benefits</a:t>
            </a:r>
            <a:endParaRPr lang="de-DE" altLang="de-DE" b="1" dirty="0" smtClean="0"/>
          </a:p>
          <a:p>
            <a:pPr marL="84787" lvl="2" indent="-84787">
              <a:spcBef>
                <a:spcPts val="177"/>
              </a:spcBef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de-DE" sz="1000" dirty="0" smtClean="0">
                <a:latin typeface="Arial" pitchFamily="34" charset="0"/>
                <a:cs typeface="Arial" pitchFamily="34" charset="0"/>
              </a:rPr>
              <a:t>No software installation is required for job execution on existing SSH servers</a:t>
            </a:r>
          </a:p>
          <a:p>
            <a:pPr marL="84787" indent="-84787">
              <a:spcBef>
                <a:spcPts val="177"/>
              </a:spcBef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de-DE" dirty="0" smtClean="0"/>
              <a:t>Job dependencies for multi-platform execution can be configured</a:t>
            </a:r>
          </a:p>
          <a:p>
            <a:pPr marL="84787" indent="-84787">
              <a:spcBef>
                <a:spcPts val="177"/>
              </a:spcBef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de-DE" dirty="0" smtClean="0"/>
              <a:t>Single point of </a:t>
            </a:r>
            <a:r>
              <a:rPr lang="en-US" altLang="de-DE" dirty="0" err="1" smtClean="0"/>
              <a:t>config-uration</a:t>
            </a:r>
            <a:r>
              <a:rPr lang="en-US" altLang="de-DE" dirty="0" smtClean="0"/>
              <a:t> and operation</a:t>
            </a:r>
            <a:endParaRPr lang="de-DE" altLang="de-DE" dirty="0" smtClean="0"/>
          </a:p>
          <a:p>
            <a:endParaRPr lang="de-DE" dirty="0" smtClean="0"/>
          </a:p>
          <a:p>
            <a:endParaRPr lang="de-DE" altLang="de-DE" dirty="0" smtClean="0"/>
          </a:p>
        </p:txBody>
      </p:sp>
      <p:sp>
        <p:nvSpPr>
          <p:cNvPr id="33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192862" y="215403"/>
            <a:ext cx="571444" cy="430806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fld id="{338290F6-9EEA-4939-92A4-98C369575716}" type="slidenum">
              <a:rPr lang="de-DE" sz="2100" smtClean="0">
                <a:solidFill>
                  <a:schemeClr val="bg1"/>
                </a:solidFill>
                <a:latin typeface="+mj-lt"/>
                <a:ea typeface="ヒラギノ角ゴ ProN W3" pitchFamily="-109" charset="-128"/>
                <a:sym typeface="Gill Sans" pitchFamily="-109" charset="0"/>
              </a:rPr>
              <a:pPr/>
              <a:t>12</a:t>
            </a:fld>
            <a:endParaRPr lang="de-DE" sz="2100" dirty="0">
              <a:solidFill>
                <a:schemeClr val="bg1"/>
              </a:solidFill>
              <a:latin typeface="+mj-lt"/>
              <a:ea typeface="ヒラギノ角ゴ ProN W3" pitchFamily="-109" charset="-128"/>
              <a:sym typeface="Gill Sans" pitchFamily="-10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429097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Inhaltsplatzhalter 27"/>
          <p:cNvSpPr>
            <a:spLocks noGrp="1"/>
          </p:cNvSpPr>
          <p:nvPr>
            <p:ph sz="quarter" idx="11"/>
          </p:nvPr>
        </p:nvSpPr>
        <p:spPr>
          <a:ln cap="rnd">
            <a:noFill/>
          </a:ln>
          <a:effectLst>
            <a:outerShdw blurRad="76200" dist="13335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pPr marL="372842" lvl="2" indent="-14016">
              <a:buNone/>
            </a:pPr>
            <a:endParaRPr lang="en-US" sz="1100" dirty="0"/>
          </a:p>
          <a:p>
            <a:pPr lvl="1">
              <a:buNone/>
            </a:pPr>
            <a:endParaRPr lang="de-DE" sz="1100" dirty="0" smtClean="0"/>
          </a:p>
          <a:p>
            <a:pPr lvl="1"/>
            <a:endParaRPr lang="de-DE" sz="400" dirty="0" smtClean="0"/>
          </a:p>
          <a:p>
            <a:pPr lvl="1"/>
            <a:endParaRPr lang="de-DE" sz="400" dirty="0" smtClean="0"/>
          </a:p>
          <a:p>
            <a:pPr lvl="1"/>
            <a:endParaRPr lang="de-DE" sz="400" dirty="0" smtClean="0"/>
          </a:p>
          <a:p>
            <a:pPr lvl="1"/>
            <a:endParaRPr lang="de-DE" sz="400" dirty="0" smtClean="0"/>
          </a:p>
          <a:p>
            <a:pPr lvl="1"/>
            <a:endParaRPr lang="de-DE" sz="400" dirty="0" smtClean="0"/>
          </a:p>
          <a:p>
            <a:pPr lvl="1"/>
            <a:endParaRPr lang="de-DE" sz="400" dirty="0" smtClean="0"/>
          </a:p>
          <a:p>
            <a:pPr lvl="1">
              <a:buNone/>
            </a:pPr>
            <a:endParaRPr lang="de-DE" sz="400" dirty="0" smtClean="0"/>
          </a:p>
        </p:txBody>
      </p:sp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200" dirty="0" err="1" smtClean="0"/>
              <a:t>Use</a:t>
            </a:r>
            <a:r>
              <a:rPr lang="de-DE" sz="1200" dirty="0" smtClean="0"/>
              <a:t> Case: File </a:t>
            </a:r>
            <a:r>
              <a:rPr lang="de-DE" sz="1200" dirty="0" err="1" smtClean="0"/>
              <a:t>Watching</a:t>
            </a:r>
            <a:endParaRPr lang="de-DE" sz="1200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Watching incoming files on a Master</a:t>
            </a:r>
            <a:endParaRPr lang="en-US" dirty="0" smtClean="0"/>
          </a:p>
        </p:txBody>
      </p:sp>
      <p:sp>
        <p:nvSpPr>
          <p:cNvPr id="23" name="Abgerundetes Rechteck 22"/>
          <p:cNvSpPr/>
          <p:nvPr/>
        </p:nvSpPr>
        <p:spPr>
          <a:xfrm rot="20663670">
            <a:off x="220642" y="557250"/>
            <a:ext cx="1306906" cy="385796"/>
          </a:xfrm>
          <a:prstGeom prst="roundRect">
            <a:avLst/>
          </a:prstGeom>
          <a:solidFill>
            <a:srgbClr val="C00000"/>
          </a:solidFill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1191" tIns="26912" rIns="21191" bIns="26912" rtlCol="0" anchor="ctr"/>
          <a:lstStyle/>
          <a:p>
            <a:pPr algn="ctr"/>
            <a:r>
              <a:rPr lang="de-DE" sz="1100" b="1" dirty="0" smtClean="0"/>
              <a:t>Real World </a:t>
            </a:r>
          </a:p>
          <a:p>
            <a:pPr algn="ctr"/>
            <a:r>
              <a:rPr lang="de-DE" sz="1100" b="1" dirty="0" err="1" smtClean="0"/>
              <a:t>Use</a:t>
            </a:r>
            <a:r>
              <a:rPr lang="de-DE" sz="1100" b="1" dirty="0" smtClean="0"/>
              <a:t> </a:t>
            </a:r>
            <a:r>
              <a:rPr lang="de-DE" sz="1100" b="1" dirty="0" err="1" smtClean="0"/>
              <a:t>Cases</a:t>
            </a:r>
            <a:endParaRPr lang="de-DE" sz="1100" b="1" dirty="0" smtClean="0"/>
          </a:p>
        </p:txBody>
      </p:sp>
      <p:grpSp>
        <p:nvGrpSpPr>
          <p:cNvPr id="2" name="Gruppieren 24"/>
          <p:cNvGrpSpPr/>
          <p:nvPr/>
        </p:nvGrpSpPr>
        <p:grpSpPr>
          <a:xfrm>
            <a:off x="2689870" y="2069242"/>
            <a:ext cx="5548429" cy="3880602"/>
            <a:chOff x="4782452" y="3294022"/>
            <a:chExt cx="9864838" cy="6177524"/>
          </a:xfrm>
        </p:grpSpPr>
        <p:sp>
          <p:nvSpPr>
            <p:cNvPr id="30" name="Rechteck 29"/>
            <p:cNvSpPr/>
            <p:nvPr/>
          </p:nvSpPr>
          <p:spPr>
            <a:xfrm>
              <a:off x="4782452" y="6762674"/>
              <a:ext cx="2418756" cy="2708872"/>
            </a:xfrm>
            <a:prstGeom prst="rect">
              <a:avLst/>
            </a:prstGeom>
            <a:gradFill>
              <a:gsLst>
                <a:gs pos="0">
                  <a:schemeClr val="accent1">
                    <a:tint val="100000"/>
                    <a:shade val="100000"/>
                    <a:satMod val="130000"/>
                    <a:alpha val="42000"/>
                  </a:schemeClr>
                </a:gs>
                <a:gs pos="100000">
                  <a:schemeClr val="tx2">
                    <a:lumMod val="20000"/>
                    <a:lumOff val="80000"/>
                  </a:schemeClr>
                </a:gs>
              </a:gsLst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" name="Abgerundetes Rechteck 7"/>
            <p:cNvSpPr/>
            <p:nvPr/>
          </p:nvSpPr>
          <p:spPr>
            <a:xfrm>
              <a:off x="11159878" y="7516418"/>
              <a:ext cx="1950720" cy="1051560"/>
            </a:xfrm>
            <a:prstGeom prst="roundRect">
              <a:avLst/>
            </a:prstGeom>
            <a:gradFill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rgbClr val="FF0000"/>
                </a:gs>
              </a:gsLst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e-DE" sz="1050" b="1" dirty="0" smtClean="0"/>
                <a:t>JobScheduler</a:t>
              </a:r>
            </a:p>
            <a:p>
              <a:pPr algn="ctr"/>
              <a:r>
                <a:rPr lang="de-DE" sz="1050" b="1" dirty="0" smtClean="0"/>
                <a:t>Agent</a:t>
              </a:r>
              <a:br>
                <a:rPr lang="de-DE" sz="1050" b="1" dirty="0" smtClean="0"/>
              </a:br>
              <a:r>
                <a:rPr lang="de-DE" sz="1050" b="1" dirty="0" smtClean="0"/>
                <a:t>Linux</a:t>
              </a:r>
            </a:p>
          </p:txBody>
        </p:sp>
        <p:sp>
          <p:nvSpPr>
            <p:cNvPr id="9" name="Abgerundetes Rechteck 8"/>
            <p:cNvSpPr/>
            <p:nvPr/>
          </p:nvSpPr>
          <p:spPr>
            <a:xfrm>
              <a:off x="5019141" y="7100577"/>
              <a:ext cx="1950720" cy="1051560"/>
            </a:xfrm>
            <a:prstGeom prst="roundRect">
              <a:avLst/>
            </a:prstGeom>
            <a:gradFill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rgbClr val="FF0000"/>
                </a:gs>
              </a:gsLst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e-DE" sz="1050" b="1" dirty="0" smtClean="0"/>
                <a:t>JobScheduler</a:t>
              </a:r>
            </a:p>
            <a:p>
              <a:pPr algn="ctr"/>
              <a:r>
                <a:rPr lang="de-DE" sz="1050" b="1" dirty="0" smtClean="0"/>
                <a:t>Agent</a:t>
              </a:r>
              <a:br>
                <a:rPr lang="de-DE" sz="1050" b="1" dirty="0" smtClean="0"/>
              </a:br>
              <a:r>
                <a:rPr lang="de-DE" sz="1050" b="1" dirty="0" smtClean="0"/>
                <a:t>Solaris</a:t>
              </a:r>
            </a:p>
          </p:txBody>
        </p:sp>
        <p:sp>
          <p:nvSpPr>
            <p:cNvPr id="10" name="Abgerundetes Rechteck 9"/>
            <p:cNvSpPr/>
            <p:nvPr/>
          </p:nvSpPr>
          <p:spPr>
            <a:xfrm>
              <a:off x="8569238" y="3294022"/>
              <a:ext cx="1950720" cy="1051560"/>
            </a:xfrm>
            <a:prstGeom prst="roundRect">
              <a:avLst/>
            </a:prstGeom>
            <a:gradFill>
              <a:gsLst>
                <a:gs pos="0">
                  <a:srgbClr val="C00000"/>
                </a:gs>
                <a:gs pos="100000">
                  <a:srgbClr val="FF0000"/>
                </a:gs>
              </a:gsLst>
            </a:gradFill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de-DE" sz="1050" b="1" dirty="0" smtClean="0"/>
                <a:t>JobScheduler</a:t>
              </a:r>
              <a:br>
                <a:rPr lang="de-DE" sz="1050" b="1" dirty="0" smtClean="0"/>
              </a:br>
              <a:r>
                <a:rPr lang="de-DE" sz="1050" b="1" dirty="0" smtClean="0"/>
                <a:t>Master</a:t>
              </a:r>
            </a:p>
            <a:p>
              <a:pPr algn="ctr"/>
              <a:r>
                <a:rPr lang="de-DE" sz="1050" b="1" dirty="0" smtClean="0"/>
                <a:t>Linux</a:t>
              </a:r>
              <a:endParaRPr lang="de-DE" sz="1050" b="1" dirty="0"/>
            </a:p>
          </p:txBody>
        </p:sp>
        <p:sp>
          <p:nvSpPr>
            <p:cNvPr id="69" name="Abgerundetes Rechteck 68"/>
            <p:cNvSpPr/>
            <p:nvPr/>
          </p:nvSpPr>
          <p:spPr>
            <a:xfrm>
              <a:off x="12696570" y="5603065"/>
              <a:ext cx="1950720" cy="1051560"/>
            </a:xfrm>
            <a:prstGeom prst="roundRect">
              <a:avLst/>
            </a:prstGeom>
            <a:gradFill>
              <a:gsLst>
                <a:gs pos="0">
                  <a:schemeClr val="accent1">
                    <a:tint val="100000"/>
                    <a:shade val="100000"/>
                    <a:satMod val="130000"/>
                  </a:schemeClr>
                </a:gs>
                <a:gs pos="100000">
                  <a:srgbClr val="FF0000"/>
                </a:gs>
              </a:gsLst>
            </a:gra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de-DE" sz="1050" b="1" dirty="0" smtClean="0"/>
                <a:t>JobScheduler</a:t>
              </a:r>
            </a:p>
            <a:p>
              <a:pPr algn="ctr"/>
              <a:r>
                <a:rPr lang="de-DE" sz="1050" b="1" dirty="0" smtClean="0"/>
                <a:t>Agent</a:t>
              </a:r>
              <a:br>
                <a:rPr lang="de-DE" sz="1050" b="1" dirty="0" smtClean="0"/>
              </a:br>
              <a:r>
                <a:rPr lang="de-DE" sz="1050" b="1" dirty="0" smtClean="0"/>
                <a:t>Windows</a:t>
              </a:r>
              <a:endParaRPr lang="de-DE" sz="1050" b="1" dirty="0"/>
            </a:p>
          </p:txBody>
        </p:sp>
        <p:sp>
          <p:nvSpPr>
            <p:cNvPr id="145" name="Textfeld 144"/>
            <p:cNvSpPr txBox="1"/>
            <p:nvPr/>
          </p:nvSpPr>
          <p:spPr>
            <a:xfrm>
              <a:off x="4889104" y="8570197"/>
              <a:ext cx="2216725" cy="578139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marL="124494" indent="-124494" algn="ctr" defTabSz="165992">
                <a:spcBef>
                  <a:spcPct val="20000"/>
                </a:spcBef>
              </a:pPr>
              <a:r>
                <a:rPr lang="de-DE" sz="800" dirty="0" err="1" smtClean="0">
                  <a:latin typeface="Arial"/>
                  <a:ea typeface="ヒラギノ角ゴ Pro W3" pitchFamily="-109" charset="-128"/>
                  <a:cs typeface="Arial"/>
                </a:rPr>
                <a:t>Watching</a:t>
              </a:r>
              <a:r>
                <a:rPr lang="de-DE" sz="800" dirty="0" smtClean="0">
                  <a:latin typeface="Arial"/>
                  <a:ea typeface="ヒラギノ角ゴ Pro W3" pitchFamily="-109" charset="-128"/>
                  <a:cs typeface="Arial"/>
                </a:rPr>
                <a:t> </a:t>
              </a:r>
              <a:r>
                <a:rPr lang="de-DE" sz="800" dirty="0" err="1" smtClean="0">
                  <a:latin typeface="Arial"/>
                  <a:ea typeface="ヒラギノ角ゴ Pro W3" pitchFamily="-109" charset="-128"/>
                  <a:cs typeface="Arial"/>
                </a:rPr>
                <a:t>for</a:t>
              </a:r>
              <a:r>
                <a:rPr lang="de-DE" sz="800" dirty="0" smtClean="0">
                  <a:latin typeface="Arial"/>
                  <a:ea typeface="ヒラギノ角ゴ Pro W3" pitchFamily="-109" charset="-128"/>
                  <a:cs typeface="Arial"/>
                </a:rPr>
                <a:t> </a:t>
              </a:r>
            </a:p>
            <a:p>
              <a:pPr marL="124494" indent="-124494" algn="ctr" defTabSz="165992">
                <a:spcBef>
                  <a:spcPct val="20000"/>
                </a:spcBef>
              </a:pPr>
              <a:r>
                <a:rPr lang="de-DE" sz="800" dirty="0" err="1" smtClean="0">
                  <a:latin typeface="Arial"/>
                  <a:ea typeface="ヒラギノ角ゴ Pro W3" pitchFamily="-109" charset="-128"/>
                  <a:cs typeface="Arial"/>
                </a:rPr>
                <a:t>incoming</a:t>
              </a:r>
              <a:r>
                <a:rPr lang="de-DE" sz="800" dirty="0" smtClean="0">
                  <a:latin typeface="Arial"/>
                  <a:ea typeface="ヒラギノ角ゴ Pro W3" pitchFamily="-109" charset="-128"/>
                  <a:cs typeface="Arial"/>
                </a:rPr>
                <a:t> </a:t>
              </a:r>
              <a:r>
                <a:rPr lang="de-DE" sz="800" dirty="0" err="1" smtClean="0">
                  <a:latin typeface="Arial"/>
                  <a:ea typeface="ヒラギノ角ゴ Pro W3" pitchFamily="-109" charset="-128"/>
                  <a:cs typeface="Arial"/>
                </a:rPr>
                <a:t>files</a:t>
              </a:r>
              <a:endParaRPr lang="de-DE" sz="800" dirty="0" smtClean="0">
                <a:latin typeface="Arial"/>
                <a:ea typeface="ヒラギノ角ゴ Pro W3" pitchFamily="-109" charset="-128"/>
                <a:cs typeface="Arial"/>
              </a:endParaRPr>
            </a:p>
          </p:txBody>
        </p:sp>
        <p:sp>
          <p:nvSpPr>
            <p:cNvPr id="35" name="Textfeld 34"/>
            <p:cNvSpPr txBox="1"/>
            <p:nvPr/>
          </p:nvSpPr>
          <p:spPr>
            <a:xfrm>
              <a:off x="10843348" y="3308760"/>
              <a:ext cx="2828580" cy="538944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pPr algn="r" defTabSz="165992">
                <a:spcBef>
                  <a:spcPct val="20000"/>
                </a:spcBef>
              </a:pPr>
              <a:r>
                <a:rPr lang="en-US" sz="800" dirty="0" smtClean="0">
                  <a:latin typeface="Arial"/>
                  <a:ea typeface="ヒラギノ角ゴ Pro W3" pitchFamily="-109" charset="-128"/>
                  <a:cs typeface="Arial"/>
                </a:rPr>
                <a:t>Master contacts Agents to execute jobs in a job chain</a:t>
              </a:r>
              <a:endParaRPr lang="de-DE" sz="800" dirty="0" smtClean="0">
                <a:latin typeface="Arial"/>
                <a:ea typeface="ヒラギノ角ゴ Pro W3" pitchFamily="-109" charset="-128"/>
                <a:cs typeface="Arial"/>
              </a:endParaRPr>
            </a:p>
          </p:txBody>
        </p:sp>
        <p:cxnSp>
          <p:nvCxnSpPr>
            <p:cNvPr id="39" name="Form 38"/>
            <p:cNvCxnSpPr>
              <a:stCxn id="30" idx="0"/>
              <a:endCxn id="10" idx="1"/>
            </p:cNvCxnSpPr>
            <p:nvPr/>
          </p:nvCxnSpPr>
          <p:spPr>
            <a:xfrm rot="5400000" flipH="1" flipV="1">
              <a:off x="5809098" y="4002534"/>
              <a:ext cx="2942872" cy="2577408"/>
            </a:xfrm>
            <a:prstGeom prst="bentConnector2">
              <a:avLst/>
            </a:prstGeom>
            <a:ln w="12700">
              <a:tailEnd type="triangle" w="lg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feld 39"/>
            <p:cNvSpPr txBox="1"/>
            <p:nvPr/>
          </p:nvSpPr>
          <p:spPr>
            <a:xfrm>
              <a:off x="6024433" y="5383858"/>
              <a:ext cx="2232380" cy="538944"/>
            </a:xfrm>
            <a:prstGeom prst="rect">
              <a:avLst/>
            </a:prstGeom>
          </p:spPr>
          <p:txBody>
            <a:bodyPr wrap="square" rIns="36000" rtlCol="0">
              <a:spAutoFit/>
            </a:bodyPr>
            <a:lstStyle/>
            <a:p>
              <a:pPr defTabSz="165992">
                <a:spcBef>
                  <a:spcPct val="20000"/>
                </a:spcBef>
              </a:pPr>
              <a:r>
                <a:rPr lang="de-DE" sz="800" dirty="0" smtClean="0">
                  <a:latin typeface="Arial"/>
                  <a:ea typeface="ヒラギノ角ゴ Pro W3" pitchFamily="-109" charset="-128"/>
                  <a:cs typeface="Arial"/>
                </a:rPr>
                <a:t>Agent </a:t>
              </a:r>
              <a:r>
                <a:rPr lang="de-DE" sz="800" dirty="0" err="1" smtClean="0">
                  <a:latin typeface="Arial"/>
                  <a:ea typeface="ヒラギノ角ゴ Pro W3" pitchFamily="-109" charset="-128"/>
                  <a:cs typeface="Arial"/>
                </a:rPr>
                <a:t>signals</a:t>
              </a:r>
              <a:r>
                <a:rPr lang="de-DE" sz="800" dirty="0" smtClean="0">
                  <a:latin typeface="Arial"/>
                  <a:ea typeface="ヒラギノ角ゴ Pro W3" pitchFamily="-109" charset="-128"/>
                  <a:cs typeface="Arial"/>
                </a:rPr>
                <a:t> </a:t>
              </a:r>
              <a:r>
                <a:rPr lang="de-DE" sz="800" dirty="0" err="1" smtClean="0">
                  <a:latin typeface="Arial"/>
                  <a:ea typeface="ヒラギノ角ゴ Pro W3" pitchFamily="-109" charset="-128"/>
                  <a:cs typeface="Arial"/>
                </a:rPr>
                <a:t>arrival</a:t>
              </a:r>
              <a:r>
                <a:rPr lang="de-DE" sz="800" dirty="0" smtClean="0">
                  <a:latin typeface="Arial"/>
                  <a:ea typeface="ヒラギノ角ゴ Pro W3" pitchFamily="-109" charset="-128"/>
                  <a:cs typeface="Arial"/>
                </a:rPr>
                <a:t> </a:t>
              </a:r>
              <a:r>
                <a:rPr lang="de-DE" sz="800" dirty="0" err="1" smtClean="0">
                  <a:latin typeface="Arial"/>
                  <a:ea typeface="ヒラギノ角ゴ Pro W3" pitchFamily="-109" charset="-128"/>
                  <a:cs typeface="Arial"/>
                </a:rPr>
                <a:t>of</a:t>
              </a:r>
              <a:r>
                <a:rPr lang="de-DE" sz="800" dirty="0" smtClean="0">
                  <a:latin typeface="Arial"/>
                  <a:ea typeface="ヒラギノ角ゴ Pro W3" pitchFamily="-109" charset="-128"/>
                  <a:cs typeface="Arial"/>
                </a:rPr>
                <a:t> </a:t>
              </a:r>
              <a:r>
                <a:rPr lang="de-DE" sz="800" dirty="0" err="1" smtClean="0">
                  <a:latin typeface="Arial"/>
                  <a:ea typeface="ヒラギノ角ゴ Pro W3" pitchFamily="-109" charset="-128"/>
                  <a:cs typeface="Arial"/>
                </a:rPr>
                <a:t>incoming</a:t>
              </a:r>
              <a:r>
                <a:rPr lang="de-DE" sz="800" dirty="0" smtClean="0">
                  <a:latin typeface="Arial"/>
                  <a:ea typeface="ヒラギノ角ゴ Pro W3" pitchFamily="-109" charset="-128"/>
                  <a:cs typeface="Arial"/>
                </a:rPr>
                <a:t> </a:t>
              </a:r>
              <a:r>
                <a:rPr lang="de-DE" sz="800" dirty="0" err="1" smtClean="0">
                  <a:latin typeface="Arial"/>
                  <a:ea typeface="ヒラギノ角ゴ Pro W3" pitchFamily="-109" charset="-128"/>
                  <a:cs typeface="Arial"/>
                </a:rPr>
                <a:t>trigger</a:t>
              </a:r>
              <a:r>
                <a:rPr lang="de-DE" sz="800" dirty="0" smtClean="0">
                  <a:latin typeface="Arial"/>
                  <a:ea typeface="ヒラギノ角ゴ Pro W3" pitchFamily="-109" charset="-128"/>
                  <a:cs typeface="Arial"/>
                </a:rPr>
                <a:t> </a:t>
              </a:r>
              <a:r>
                <a:rPr lang="de-DE" sz="800" dirty="0" err="1" smtClean="0">
                  <a:latin typeface="Arial"/>
                  <a:ea typeface="ヒラギノ角ゴ Pro W3" pitchFamily="-109" charset="-128"/>
                  <a:cs typeface="Arial"/>
                </a:rPr>
                <a:t>files</a:t>
              </a:r>
              <a:endParaRPr lang="de-DE" sz="800" dirty="0" smtClean="0">
                <a:latin typeface="Arial"/>
                <a:ea typeface="ヒラギノ角ゴ Pro W3" pitchFamily="-109" charset="-128"/>
                <a:cs typeface="Arial"/>
              </a:endParaRPr>
            </a:p>
          </p:txBody>
        </p:sp>
        <p:cxnSp>
          <p:nvCxnSpPr>
            <p:cNvPr id="42" name="Form 41"/>
            <p:cNvCxnSpPr>
              <a:stCxn id="10" idx="3"/>
              <a:endCxn id="69" idx="0"/>
            </p:cNvCxnSpPr>
            <p:nvPr/>
          </p:nvCxnSpPr>
          <p:spPr>
            <a:xfrm>
              <a:off x="10519958" y="3819802"/>
              <a:ext cx="3151972" cy="1783263"/>
            </a:xfrm>
            <a:prstGeom prst="bentConnector2">
              <a:avLst/>
            </a:prstGeom>
            <a:ln w="12700">
              <a:tailEnd type="triangle" w="lg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Form 44"/>
            <p:cNvCxnSpPr>
              <a:stCxn id="69" idx="1"/>
              <a:endCxn id="8" idx="0"/>
            </p:cNvCxnSpPr>
            <p:nvPr/>
          </p:nvCxnSpPr>
          <p:spPr>
            <a:xfrm rot="10800000" flipV="1">
              <a:off x="12135238" y="6128844"/>
              <a:ext cx="561332" cy="1387573"/>
            </a:xfrm>
            <a:prstGeom prst="bentConnector2">
              <a:avLst/>
            </a:prstGeom>
            <a:ln w="12700">
              <a:tailEnd type="triangle" w="lg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Gewinkelte Verbindung 52"/>
            <p:cNvCxnSpPr>
              <a:stCxn id="8" idx="1"/>
              <a:endCxn id="10" idx="2"/>
            </p:cNvCxnSpPr>
            <p:nvPr/>
          </p:nvCxnSpPr>
          <p:spPr>
            <a:xfrm rot="10800000">
              <a:off x="9544598" y="4345582"/>
              <a:ext cx="1615280" cy="3696616"/>
            </a:xfrm>
            <a:prstGeom prst="bentConnector2">
              <a:avLst/>
            </a:prstGeom>
            <a:ln w="12700">
              <a:tailEnd type="triangle" w="lg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Ellipse 64"/>
            <p:cNvSpPr/>
            <p:nvPr/>
          </p:nvSpPr>
          <p:spPr>
            <a:xfrm>
              <a:off x="13437531" y="4697245"/>
              <a:ext cx="537653" cy="47856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lIns="36000" tIns="36000" rIns="36000" bIns="36000" rtlCol="0" anchor="ctr">
              <a:noAutofit/>
            </a:bodyPr>
            <a:lstStyle/>
            <a:p>
              <a:pPr algn="ctr"/>
              <a:r>
                <a:rPr lang="de-DE" sz="600" b="1" dirty="0" smtClean="0"/>
                <a:t>Job 1</a:t>
              </a:r>
              <a:endParaRPr lang="de-DE" sz="600" b="1" dirty="0"/>
            </a:p>
          </p:txBody>
        </p:sp>
        <p:sp>
          <p:nvSpPr>
            <p:cNvPr id="67" name="Ellipse 66"/>
            <p:cNvSpPr/>
            <p:nvPr/>
          </p:nvSpPr>
          <p:spPr>
            <a:xfrm>
              <a:off x="11899469" y="6623029"/>
              <a:ext cx="537653" cy="47856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lIns="36000" tIns="36000" rIns="36000" bIns="36000" rtlCol="0" anchor="ctr">
              <a:noAutofit/>
            </a:bodyPr>
            <a:lstStyle/>
            <a:p>
              <a:pPr algn="ctr"/>
              <a:r>
                <a:rPr lang="de-DE" sz="600" b="1" dirty="0" smtClean="0"/>
                <a:t>Job 2</a:t>
              </a:r>
              <a:endParaRPr lang="de-DE" sz="600" b="1" dirty="0"/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9560355" y="5365639"/>
              <a:ext cx="2537261" cy="538944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pPr defTabSz="165992">
                <a:spcBef>
                  <a:spcPct val="20000"/>
                </a:spcBef>
              </a:pPr>
              <a:r>
                <a:rPr lang="en-US" sz="800" dirty="0" smtClean="0">
                  <a:latin typeface="Arial"/>
                  <a:ea typeface="ヒラギノ角ゴ Pro W3" pitchFamily="-109" charset="-128"/>
                  <a:cs typeface="Arial"/>
                </a:rPr>
                <a:t>Master collects log output and execution results</a:t>
              </a:r>
              <a:endParaRPr lang="de-DE" sz="800" dirty="0" smtClean="0">
                <a:latin typeface="Arial"/>
                <a:ea typeface="ヒラギノ角ゴ Pro W3" pitchFamily="-109" charset="-128"/>
                <a:cs typeface="Arial"/>
              </a:endParaRPr>
            </a:p>
          </p:txBody>
        </p:sp>
        <p:sp>
          <p:nvSpPr>
            <p:cNvPr id="24" name="Textfeld 23"/>
            <p:cNvSpPr txBox="1"/>
            <p:nvPr/>
          </p:nvSpPr>
          <p:spPr>
            <a:xfrm>
              <a:off x="6024437" y="3294022"/>
              <a:ext cx="2234663" cy="538944"/>
            </a:xfrm>
            <a:prstGeom prst="rect">
              <a:avLst/>
            </a:prstGeom>
          </p:spPr>
          <p:txBody>
            <a:bodyPr wrap="square" rIns="36000" rtlCol="0">
              <a:spAutoFit/>
            </a:bodyPr>
            <a:lstStyle/>
            <a:p>
              <a:pPr defTabSz="165992">
                <a:spcBef>
                  <a:spcPct val="20000"/>
                </a:spcBef>
              </a:pPr>
              <a:r>
                <a:rPr lang="de-DE" sz="800" dirty="0" smtClean="0">
                  <a:latin typeface="Arial"/>
                  <a:ea typeface="ヒラギノ角ゴ Pro W3" pitchFamily="-109" charset="-128"/>
                  <a:cs typeface="Arial"/>
                </a:rPr>
                <a:t>Master </a:t>
              </a:r>
              <a:r>
                <a:rPr lang="de-DE" sz="800" dirty="0" err="1" smtClean="0">
                  <a:latin typeface="Arial"/>
                  <a:ea typeface="ヒラギノ角ゴ Pro W3" pitchFamily="-109" charset="-128"/>
                  <a:cs typeface="Arial"/>
                </a:rPr>
                <a:t>receives</a:t>
              </a:r>
              <a:r>
                <a:rPr lang="de-DE" sz="800" dirty="0" smtClean="0">
                  <a:latin typeface="Arial"/>
                  <a:ea typeface="ヒラギノ角ゴ Pro W3" pitchFamily="-109" charset="-128"/>
                  <a:cs typeface="Arial"/>
                </a:rPr>
                <a:t> Agent </a:t>
              </a:r>
              <a:r>
                <a:rPr lang="de-DE" sz="800" dirty="0" err="1" smtClean="0">
                  <a:latin typeface="Arial"/>
                  <a:ea typeface="ヒラギノ角ゴ Pro W3" pitchFamily="-109" charset="-128"/>
                  <a:cs typeface="Arial"/>
                </a:rPr>
                <a:t>signal</a:t>
              </a:r>
              <a:r>
                <a:rPr lang="de-DE" sz="800" dirty="0" smtClean="0">
                  <a:latin typeface="Arial"/>
                  <a:ea typeface="ヒラギノ角ゴ Pro W3" pitchFamily="-109" charset="-128"/>
                  <a:cs typeface="Arial"/>
                </a:rPr>
                <a:t> </a:t>
              </a:r>
              <a:r>
                <a:rPr lang="de-DE" sz="800" dirty="0" err="1" smtClean="0">
                  <a:latin typeface="Arial"/>
                  <a:ea typeface="ヒラギノ角ゴ Pro W3" pitchFamily="-109" charset="-128"/>
                  <a:cs typeface="Arial"/>
                </a:rPr>
                <a:t>to</a:t>
              </a:r>
              <a:r>
                <a:rPr lang="de-DE" sz="800" dirty="0" smtClean="0">
                  <a:latin typeface="Arial"/>
                  <a:ea typeface="ヒラギノ角ゴ Pro W3" pitchFamily="-109" charset="-128"/>
                  <a:cs typeface="Arial"/>
                </a:rPr>
                <a:t> </a:t>
              </a:r>
              <a:r>
                <a:rPr lang="de-DE" sz="800" dirty="0" err="1" smtClean="0">
                  <a:latin typeface="Arial"/>
                  <a:ea typeface="ヒラギノ角ゴ Pro W3" pitchFamily="-109" charset="-128"/>
                  <a:cs typeface="Arial"/>
                </a:rPr>
                <a:t>start</a:t>
              </a:r>
              <a:r>
                <a:rPr lang="de-DE" sz="800" dirty="0" smtClean="0">
                  <a:latin typeface="Arial"/>
                  <a:ea typeface="ヒラギノ角ゴ Pro W3" pitchFamily="-109" charset="-128"/>
                  <a:cs typeface="Arial"/>
                </a:rPr>
                <a:t> </a:t>
              </a:r>
              <a:r>
                <a:rPr lang="de-DE" sz="800" dirty="0" err="1" smtClean="0">
                  <a:latin typeface="Arial"/>
                  <a:ea typeface="ヒラギノ角ゴ Pro W3" pitchFamily="-109" charset="-128"/>
                  <a:cs typeface="Arial"/>
                </a:rPr>
                <a:t>job</a:t>
              </a:r>
              <a:r>
                <a:rPr lang="de-DE" sz="800" dirty="0" smtClean="0">
                  <a:latin typeface="Arial"/>
                  <a:ea typeface="ヒラギノ角ゴ Pro W3" pitchFamily="-109" charset="-128"/>
                  <a:cs typeface="Arial"/>
                </a:rPr>
                <a:t> </a:t>
              </a:r>
              <a:r>
                <a:rPr lang="de-DE" sz="800" dirty="0" err="1" smtClean="0">
                  <a:latin typeface="Arial"/>
                  <a:ea typeface="ヒラギノ角ゴ Pro W3" pitchFamily="-109" charset="-128"/>
                  <a:cs typeface="Arial"/>
                </a:rPr>
                <a:t>chain</a:t>
              </a:r>
              <a:endParaRPr lang="de-DE" sz="800" dirty="0" smtClean="0">
                <a:latin typeface="Arial"/>
                <a:ea typeface="ヒラギノ角ゴ Pro W3" pitchFamily="-109" charset="-128"/>
                <a:cs typeface="Arial"/>
              </a:endParaRPr>
            </a:p>
          </p:txBody>
        </p:sp>
        <p:cxnSp>
          <p:nvCxnSpPr>
            <p:cNvPr id="4" name="Gerade Verbindung mit Pfeil 3"/>
            <p:cNvCxnSpPr>
              <a:stCxn id="9" idx="2"/>
              <a:endCxn id="145" idx="0"/>
            </p:cNvCxnSpPr>
            <p:nvPr/>
          </p:nvCxnSpPr>
          <p:spPr>
            <a:xfrm>
              <a:off x="5994503" y="8152138"/>
              <a:ext cx="2964" cy="418060"/>
            </a:xfrm>
            <a:prstGeom prst="straightConnector1">
              <a:avLst/>
            </a:prstGeom>
            <a:ln w="12700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Inhaltsplatzhalter 6"/>
          <p:cNvSpPr>
            <a:spLocks noGrp="1"/>
          </p:cNvSpPr>
          <p:nvPr>
            <p:ph sz="quarter" idx="15"/>
          </p:nvPr>
        </p:nvSpPr>
        <p:spPr>
          <a:xfrm>
            <a:off x="179512" y="1508400"/>
            <a:ext cx="1620000" cy="4968000"/>
          </a:xfrm>
          <a:solidFill>
            <a:srgbClr val="FFFFFF"/>
          </a:solidFill>
          <a:ln w="9525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lIns="72000" tIns="36000" rIns="72000" bIns="36000"/>
          <a:lstStyle/>
          <a:p>
            <a:pPr>
              <a:spcBef>
                <a:spcPts val="177"/>
              </a:spcBef>
              <a:buClr>
                <a:srgbClr val="C00000"/>
              </a:buClr>
              <a:buSzPct val="100000"/>
            </a:pPr>
            <a:r>
              <a:rPr lang="de-DE" altLang="de-DE" b="1" dirty="0" err="1" smtClean="0"/>
              <a:t>Use</a:t>
            </a:r>
            <a:r>
              <a:rPr lang="de-DE" altLang="de-DE" b="1" dirty="0" smtClean="0"/>
              <a:t> Case</a:t>
            </a:r>
          </a:p>
          <a:p>
            <a:pPr marL="84761" indent="-84761">
              <a:spcBef>
                <a:spcPts val="177"/>
              </a:spcBef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de-DE" dirty="0" smtClean="0"/>
              <a:t>Files have to be watched on different plat-forms, e.g. on Solaris Job starts shall be caused on Windows and Linux after arrival of a trigger file on Solaris</a:t>
            </a:r>
            <a:endParaRPr lang="en-US" altLang="de-DE" b="1" dirty="0" smtClean="0"/>
          </a:p>
          <a:p>
            <a:pPr marL="84761" indent="-84761">
              <a:spcBef>
                <a:spcPts val="1200"/>
              </a:spcBef>
              <a:buClr>
                <a:srgbClr val="C00000"/>
              </a:buClr>
              <a:buSzPct val="100000"/>
            </a:pPr>
            <a:r>
              <a:rPr lang="de-DE" altLang="de-DE" b="1" dirty="0" smtClean="0"/>
              <a:t>Solution </a:t>
            </a:r>
          </a:p>
          <a:p>
            <a:pPr marL="84761" indent="-84761">
              <a:spcBef>
                <a:spcPts val="177"/>
              </a:spcBef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de-DE" dirty="0" smtClean="0"/>
              <a:t>Agents watch for in-coming files and send signals to the Master once a file arrives</a:t>
            </a:r>
          </a:p>
          <a:p>
            <a:pPr marL="84761" indent="-84761">
              <a:spcBef>
                <a:spcPts val="177"/>
              </a:spcBef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de-DE" dirty="0" smtClean="0"/>
              <a:t>The Master is con-figured to know which workflows are to follow</a:t>
            </a:r>
          </a:p>
          <a:p>
            <a:pPr marL="84787" indent="-84787">
              <a:spcBef>
                <a:spcPts val="1200"/>
              </a:spcBef>
              <a:buClr>
                <a:srgbClr val="C00000"/>
              </a:buClr>
              <a:buSzPct val="100000"/>
            </a:pPr>
            <a:r>
              <a:rPr lang="de-DE" altLang="de-DE" b="1" dirty="0" err="1" smtClean="0"/>
              <a:t>Benefits</a:t>
            </a:r>
            <a:endParaRPr lang="de-DE" altLang="de-DE" b="1" dirty="0" smtClean="0"/>
          </a:p>
          <a:p>
            <a:pPr marL="84761" lvl="2" indent="-84761">
              <a:spcBef>
                <a:spcPts val="177"/>
              </a:spcBef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de-DE" sz="1000" dirty="0" smtClean="0">
                <a:latin typeface="Arial" pitchFamily="34" charset="0"/>
                <a:cs typeface="Arial" pitchFamily="34" charset="0"/>
              </a:rPr>
              <a:t>Remote file watching with Master &amp; Agents is platform independent</a:t>
            </a:r>
          </a:p>
          <a:p>
            <a:pPr marL="84761" lvl="2" indent="-84761">
              <a:spcBef>
                <a:spcPts val="177"/>
              </a:spcBef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de-DE" sz="1000" dirty="0" smtClean="0">
                <a:latin typeface="Arial" pitchFamily="34" charset="0"/>
                <a:cs typeface="Arial" pitchFamily="34" charset="0"/>
              </a:rPr>
              <a:t>All configuration for the workflows are stored on the Master, the Agents execute jobs with zero configuration</a:t>
            </a:r>
          </a:p>
          <a:p>
            <a:pPr marL="84761" lvl="2" indent="-84761">
              <a:spcBef>
                <a:spcPts val="177"/>
              </a:spcBef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de-DE" sz="1000" dirty="0" smtClean="0">
                <a:latin typeface="Arial" pitchFamily="34" charset="0"/>
                <a:cs typeface="Arial" pitchFamily="34" charset="0"/>
              </a:rPr>
              <a:t>Remote file watching can be applied to any number of platforms and servers</a:t>
            </a:r>
            <a:endParaRPr lang="de-DE" altLang="de-DE" sz="1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192862" y="215403"/>
            <a:ext cx="571444" cy="430806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fld id="{338290F6-9EEA-4939-92A4-98C369575716}" type="slidenum">
              <a:rPr lang="de-DE" sz="2100" smtClean="0">
                <a:solidFill>
                  <a:schemeClr val="bg1"/>
                </a:solidFill>
                <a:latin typeface="+mj-lt"/>
                <a:ea typeface="ヒラギノ角ゴ ProN W3" pitchFamily="-109" charset="-128"/>
                <a:sym typeface="Gill Sans" pitchFamily="-109" charset="0"/>
              </a:rPr>
              <a:pPr/>
              <a:t>13</a:t>
            </a:fld>
            <a:endParaRPr lang="de-DE" sz="2100" dirty="0">
              <a:solidFill>
                <a:schemeClr val="bg1"/>
              </a:solidFill>
              <a:latin typeface="+mj-lt"/>
              <a:ea typeface="ヒラギノ角ゴ ProN W3" pitchFamily="-109" charset="-128"/>
              <a:sym typeface="Gill Sans" pitchFamily="-10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1315731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hteck 29"/>
          <p:cNvSpPr/>
          <p:nvPr/>
        </p:nvSpPr>
        <p:spPr>
          <a:xfrm>
            <a:off x="2702242" y="3370592"/>
            <a:ext cx="1360417" cy="2579252"/>
          </a:xfrm>
          <a:prstGeom prst="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  <a:alpha val="42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3840" tIns="26920" rIns="53840" bIns="26920" rtlCol="0" anchor="ctr"/>
          <a:lstStyle/>
          <a:p>
            <a:pPr algn="ctr"/>
            <a:endParaRPr lang="de-DE" dirty="0"/>
          </a:p>
        </p:txBody>
      </p:sp>
      <p:sp>
        <p:nvSpPr>
          <p:cNvPr id="28" name="Inhaltsplatzhalter 27"/>
          <p:cNvSpPr>
            <a:spLocks noGrp="1"/>
          </p:cNvSpPr>
          <p:nvPr>
            <p:ph sz="quarter" idx="11"/>
          </p:nvPr>
        </p:nvSpPr>
        <p:spPr>
          <a:ln cap="rnd">
            <a:noFill/>
          </a:ln>
          <a:effectLst>
            <a:outerShdw blurRad="76200" dist="13335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pPr marL="372954" lvl="2" indent="-14021">
              <a:buNone/>
            </a:pPr>
            <a:endParaRPr lang="en-US" sz="1100" dirty="0"/>
          </a:p>
          <a:p>
            <a:pPr lvl="1">
              <a:buNone/>
            </a:pPr>
            <a:endParaRPr lang="de-DE" sz="1100" dirty="0" smtClean="0"/>
          </a:p>
          <a:p>
            <a:pPr lvl="1"/>
            <a:endParaRPr lang="de-DE" sz="400" dirty="0" smtClean="0"/>
          </a:p>
          <a:p>
            <a:pPr lvl="1"/>
            <a:endParaRPr lang="de-DE" sz="400" dirty="0" smtClean="0"/>
          </a:p>
          <a:p>
            <a:pPr lvl="1"/>
            <a:endParaRPr lang="de-DE" sz="400" dirty="0" smtClean="0"/>
          </a:p>
          <a:p>
            <a:pPr lvl="1"/>
            <a:endParaRPr lang="de-DE" sz="400" dirty="0" smtClean="0"/>
          </a:p>
          <a:p>
            <a:pPr lvl="1"/>
            <a:endParaRPr lang="de-DE" sz="400" dirty="0" smtClean="0"/>
          </a:p>
          <a:p>
            <a:pPr lvl="1"/>
            <a:endParaRPr lang="de-DE" sz="400" dirty="0" smtClean="0"/>
          </a:p>
          <a:p>
            <a:pPr lvl="1">
              <a:buNone/>
            </a:pPr>
            <a:endParaRPr lang="de-DE" sz="400" dirty="0" smtClean="0"/>
          </a:p>
        </p:txBody>
      </p:sp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200" dirty="0" err="1" smtClean="0"/>
              <a:t>Use</a:t>
            </a:r>
            <a:r>
              <a:rPr lang="de-DE" sz="1200" dirty="0" smtClean="0"/>
              <a:t> Case: File </a:t>
            </a:r>
            <a:r>
              <a:rPr lang="de-DE" sz="1200" dirty="0" err="1" smtClean="0"/>
              <a:t>Watching</a:t>
            </a:r>
            <a:endParaRPr lang="de-DE" sz="1200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Remote File Watching with Agents</a:t>
            </a:r>
          </a:p>
        </p:txBody>
      </p:sp>
      <p:sp>
        <p:nvSpPr>
          <p:cNvPr id="33" name="Inhaltsplatzhalter 32"/>
          <p:cNvSpPr>
            <a:spLocks noGrp="1"/>
          </p:cNvSpPr>
          <p:nvPr>
            <p:ph sz="quarter" idx="15"/>
          </p:nvPr>
        </p:nvSpPr>
        <p:spPr>
          <a:xfrm>
            <a:off x="192882" y="1507823"/>
            <a:ext cx="1620000" cy="5026075"/>
          </a:xfrm>
          <a:solidFill>
            <a:srgbClr val="FFFFFF"/>
          </a:solidFill>
          <a:ln w="9525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lIns="72000" tIns="36000" rIns="36000" bIns="36000"/>
          <a:lstStyle/>
          <a:p>
            <a:pPr>
              <a:buClr>
                <a:srgbClr val="C00000"/>
              </a:buClr>
              <a:buSzPct val="100000"/>
            </a:pPr>
            <a:r>
              <a:rPr lang="en-US" altLang="de-DE" b="1" dirty="0" smtClean="0"/>
              <a:t>Use Case</a:t>
            </a:r>
          </a:p>
          <a:p>
            <a:pPr marL="84787" indent="-84787">
              <a:spcBef>
                <a:spcPts val="177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dirty="0" smtClean="0"/>
              <a:t>Files have to be watched on Solaris</a:t>
            </a:r>
            <a:r>
              <a:rPr lang="en-US" altLang="de-DE" dirty="0"/>
              <a:t> </a:t>
            </a:r>
            <a:r>
              <a:rPr lang="en-US" altLang="de-DE" dirty="0" smtClean="0"/>
              <a:t>and sent to a Linux server. After transfer the files are processed on Linux and a successor job on Windows is executed</a:t>
            </a:r>
          </a:p>
          <a:p>
            <a:pPr>
              <a:spcBef>
                <a:spcPts val="1200"/>
              </a:spcBef>
              <a:buClr>
                <a:srgbClr val="C00000"/>
              </a:buClr>
              <a:buSzPct val="100000"/>
            </a:pPr>
            <a:r>
              <a:rPr lang="en-US" altLang="de-DE" b="1" dirty="0" smtClean="0"/>
              <a:t>Solution</a:t>
            </a:r>
          </a:p>
          <a:p>
            <a:pPr marL="84787" indent="-84787">
              <a:spcBef>
                <a:spcPts val="177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dirty="0" smtClean="0"/>
              <a:t>Universal Agent watches for incoming files and sends signal to the Master once a file arrives</a:t>
            </a:r>
          </a:p>
          <a:p>
            <a:pPr marL="84787" indent="-84787">
              <a:spcBef>
                <a:spcPts val="177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dirty="0" smtClean="0"/>
              <a:t>The files are directly sent to a Linux server with a file transfer job on Solaris </a:t>
            </a:r>
          </a:p>
          <a:p>
            <a:pPr marL="84787" indent="-84787">
              <a:spcBef>
                <a:spcPts val="177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dirty="0" smtClean="0"/>
              <a:t>The Master is configured to know which workflows are to follow</a:t>
            </a:r>
          </a:p>
          <a:p>
            <a:pPr>
              <a:spcBef>
                <a:spcPts val="1200"/>
              </a:spcBef>
              <a:buClr>
                <a:srgbClr val="C00000"/>
              </a:buClr>
              <a:buSzPct val="100000"/>
            </a:pPr>
            <a:r>
              <a:rPr lang="en-US" altLang="de-DE" b="1" dirty="0" smtClean="0"/>
              <a:t>Benefits</a:t>
            </a:r>
          </a:p>
          <a:p>
            <a:pPr marL="84787" lvl="2" indent="-84787">
              <a:spcBef>
                <a:spcPts val="177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>
                <a:latin typeface="Arial" pitchFamily="34" charset="0"/>
                <a:cs typeface="Arial" pitchFamily="34" charset="0"/>
              </a:rPr>
              <a:t>Remote file watching with Master and  Agents is platform independent</a:t>
            </a:r>
          </a:p>
          <a:p>
            <a:pPr marL="84787" lvl="2" indent="-84787">
              <a:spcBef>
                <a:spcPts val="177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>
                <a:latin typeface="Arial" pitchFamily="34" charset="0"/>
                <a:cs typeface="Arial" pitchFamily="34" charset="0"/>
              </a:rPr>
              <a:t>Configuration for the workflows are only required on the Master, the Universal Agents execute jobs with zero configuration</a:t>
            </a:r>
          </a:p>
          <a:p>
            <a:pPr>
              <a:buClr>
                <a:srgbClr val="C00000"/>
              </a:buClr>
              <a:buSzPct val="100000"/>
            </a:pPr>
            <a:endParaRPr lang="en-US" altLang="de-DE" dirty="0"/>
          </a:p>
        </p:txBody>
      </p:sp>
      <p:sp>
        <p:nvSpPr>
          <p:cNvPr id="8" name="Abgerundetes Rechteck 7"/>
          <p:cNvSpPr/>
          <p:nvPr/>
        </p:nvSpPr>
        <p:spPr>
          <a:xfrm>
            <a:off x="6276818" y="4721670"/>
            <a:ext cx="1097173" cy="660570"/>
          </a:xfrm>
          <a:prstGeom prst="round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050" b="1" dirty="0" smtClean="0"/>
              <a:t>JobScheduler</a:t>
            </a:r>
          </a:p>
          <a:p>
            <a:pPr algn="ctr"/>
            <a:r>
              <a:rPr lang="de-DE" sz="1050" b="1" dirty="0" smtClean="0"/>
              <a:t>Agent</a:t>
            </a:r>
            <a:br>
              <a:rPr lang="de-DE" sz="1050" b="1" dirty="0" smtClean="0"/>
            </a:br>
            <a:r>
              <a:rPr lang="de-DE" sz="1050" b="1" dirty="0" smtClean="0"/>
              <a:t>Windows</a:t>
            </a:r>
            <a:endParaRPr lang="de-DE" sz="1050" b="1" dirty="0"/>
          </a:p>
        </p:txBody>
      </p:sp>
      <p:sp>
        <p:nvSpPr>
          <p:cNvPr id="9" name="Abgerundetes Rechteck 8"/>
          <p:cNvSpPr/>
          <p:nvPr/>
        </p:nvSpPr>
        <p:spPr>
          <a:xfrm>
            <a:off x="2843529" y="4423977"/>
            <a:ext cx="1097173" cy="660570"/>
          </a:xfrm>
          <a:prstGeom prst="round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050" b="1" dirty="0" smtClean="0"/>
              <a:t>JobScheduler</a:t>
            </a:r>
          </a:p>
          <a:p>
            <a:pPr algn="ctr"/>
            <a:r>
              <a:rPr lang="de-DE" sz="1050" b="1" dirty="0" smtClean="0"/>
              <a:t>Agent</a:t>
            </a:r>
            <a:br>
              <a:rPr lang="de-DE" sz="1050" b="1" dirty="0" smtClean="0"/>
            </a:br>
            <a:r>
              <a:rPr lang="de-DE" sz="1050" b="1" dirty="0" smtClean="0"/>
              <a:t>Solaris</a:t>
            </a:r>
            <a:endParaRPr lang="de-DE" sz="1050" b="1" dirty="0"/>
          </a:p>
        </p:txBody>
      </p:sp>
      <p:sp>
        <p:nvSpPr>
          <p:cNvPr id="10" name="Abgerundetes Rechteck 9"/>
          <p:cNvSpPr/>
          <p:nvPr/>
        </p:nvSpPr>
        <p:spPr>
          <a:xfrm>
            <a:off x="4819725" y="2069242"/>
            <a:ext cx="1097173" cy="660570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FF0000"/>
              </a:gs>
            </a:gsLst>
          </a:gra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050" b="1" dirty="0" smtClean="0"/>
              <a:t>JobScheduler</a:t>
            </a:r>
            <a:br>
              <a:rPr lang="de-DE" sz="1050" b="1" dirty="0" smtClean="0"/>
            </a:br>
            <a:r>
              <a:rPr lang="de-DE" sz="1050" b="1" dirty="0" smtClean="0"/>
              <a:t>Master</a:t>
            </a:r>
          </a:p>
          <a:p>
            <a:pPr algn="ctr"/>
            <a:r>
              <a:rPr lang="de-DE" sz="1050" b="1" dirty="0" smtClean="0"/>
              <a:t>Linux</a:t>
            </a:r>
            <a:endParaRPr lang="de-DE" sz="1050" b="1" dirty="0"/>
          </a:p>
        </p:txBody>
      </p:sp>
      <p:sp>
        <p:nvSpPr>
          <p:cNvPr id="69" name="Abgerundetes Rechteck 68"/>
          <p:cNvSpPr/>
          <p:nvPr/>
        </p:nvSpPr>
        <p:spPr>
          <a:xfrm>
            <a:off x="7141123" y="3519738"/>
            <a:ext cx="1097173" cy="660570"/>
          </a:xfrm>
          <a:prstGeom prst="round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050" b="1" dirty="0" smtClean="0"/>
              <a:t>JobScheduler</a:t>
            </a:r>
          </a:p>
          <a:p>
            <a:pPr algn="ctr"/>
            <a:r>
              <a:rPr lang="de-DE" sz="1050" b="1" dirty="0" smtClean="0"/>
              <a:t>Agent</a:t>
            </a:r>
            <a:br>
              <a:rPr lang="de-DE" sz="1050" b="1" dirty="0" smtClean="0"/>
            </a:br>
            <a:r>
              <a:rPr lang="de-DE" sz="1050" b="1" dirty="0" smtClean="0"/>
              <a:t>Linux</a:t>
            </a:r>
            <a:endParaRPr lang="de-DE" sz="1050" b="1" dirty="0"/>
          </a:p>
        </p:txBody>
      </p:sp>
      <p:sp>
        <p:nvSpPr>
          <p:cNvPr id="145" name="Textfeld 144"/>
          <p:cNvSpPr txBox="1"/>
          <p:nvPr/>
        </p:nvSpPr>
        <p:spPr>
          <a:xfrm>
            <a:off x="2770390" y="5383634"/>
            <a:ext cx="1246787" cy="325209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lIns="53840" tIns="26920" rIns="53840" bIns="26920" rtlCol="0">
            <a:spAutoFit/>
          </a:bodyPr>
          <a:lstStyle/>
          <a:p>
            <a:pPr marL="124532" indent="-124532" algn="ctr" defTabSz="166042">
              <a:spcBef>
                <a:spcPct val="20000"/>
              </a:spcBef>
            </a:pP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Watching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for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</a:t>
            </a:r>
          </a:p>
          <a:p>
            <a:pPr marL="124532" indent="-124532" algn="ctr" defTabSz="166042">
              <a:spcBef>
                <a:spcPct val="20000"/>
              </a:spcBef>
            </a:pP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incoming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files</a:t>
            </a:r>
            <a:endParaRPr lang="de-DE" sz="800" dirty="0" smtClean="0">
              <a:latin typeface="Arial"/>
              <a:ea typeface="ヒラギノ角ゴ Pro W3" pitchFamily="-109" charset="-128"/>
              <a:cs typeface="Arial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6098788" y="2078499"/>
            <a:ext cx="1591920" cy="300587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/>
          <a:p>
            <a:pPr algn="r" defTabSz="166042">
              <a:spcBef>
                <a:spcPct val="20000"/>
              </a:spcBef>
            </a:pPr>
            <a:r>
              <a:rPr lang="en-US" sz="800" dirty="0" smtClean="0">
                <a:latin typeface="Arial"/>
                <a:ea typeface="ヒラギノ角ゴ Pro W3" pitchFamily="-109" charset="-128"/>
                <a:cs typeface="Arial"/>
              </a:rPr>
              <a:t>Master contacts Agents to execute jobs in a job chain</a:t>
            </a:r>
            <a:endParaRPr lang="de-DE" sz="800" dirty="0" smtClean="0">
              <a:latin typeface="Arial"/>
              <a:ea typeface="ヒラギノ角ゴ Pro W3" pitchFamily="-109" charset="-128"/>
              <a:cs typeface="Arial"/>
            </a:endParaRPr>
          </a:p>
        </p:txBody>
      </p:sp>
      <p:cxnSp>
        <p:nvCxnSpPr>
          <p:cNvPr id="39" name="Form 38"/>
          <p:cNvCxnSpPr>
            <a:stCxn id="30" idx="0"/>
            <a:endCxn id="10" idx="1"/>
          </p:cNvCxnSpPr>
          <p:nvPr/>
        </p:nvCxnSpPr>
        <p:spPr>
          <a:xfrm rot="5400000" flipH="1" flipV="1">
            <a:off x="3615556" y="2166422"/>
            <a:ext cx="971065" cy="1437275"/>
          </a:xfrm>
          <a:prstGeom prst="bentConnector2">
            <a:avLst/>
          </a:prstGeom>
          <a:ln w="12700"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feld 39"/>
          <p:cNvSpPr txBox="1"/>
          <p:nvPr/>
        </p:nvSpPr>
        <p:spPr>
          <a:xfrm>
            <a:off x="3490895" y="2989988"/>
            <a:ext cx="1225121" cy="24622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defTabSz="166042">
              <a:spcBef>
                <a:spcPct val="20000"/>
              </a:spcBef>
            </a:pP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Agent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signals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arrival</a:t>
            </a:r>
            <a:r>
              <a:rPr lang="de-DE" sz="800" dirty="0"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and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transfer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of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incoming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files</a:t>
            </a:r>
            <a:endParaRPr lang="de-DE" sz="800" dirty="0" smtClean="0">
              <a:latin typeface="Arial"/>
              <a:ea typeface="ヒラギノ角ゴ Pro W3" pitchFamily="-109" charset="-128"/>
              <a:cs typeface="Arial"/>
            </a:endParaRPr>
          </a:p>
        </p:txBody>
      </p:sp>
      <p:cxnSp>
        <p:nvCxnSpPr>
          <p:cNvPr id="42" name="Form 41"/>
          <p:cNvCxnSpPr>
            <a:stCxn id="10" idx="3"/>
            <a:endCxn id="69" idx="0"/>
          </p:cNvCxnSpPr>
          <p:nvPr/>
        </p:nvCxnSpPr>
        <p:spPr>
          <a:xfrm>
            <a:off x="5916898" y="2399527"/>
            <a:ext cx="1772811" cy="1120212"/>
          </a:xfrm>
          <a:prstGeom prst="bentConnector2">
            <a:avLst/>
          </a:prstGeom>
          <a:ln w="12700"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Form 44"/>
          <p:cNvCxnSpPr>
            <a:stCxn id="69" idx="2"/>
            <a:endCxn id="8" idx="0"/>
          </p:cNvCxnSpPr>
          <p:nvPr/>
        </p:nvCxnSpPr>
        <p:spPr>
          <a:xfrm rot="5400000">
            <a:off x="6986877" y="4018836"/>
            <a:ext cx="541362" cy="864305"/>
          </a:xfrm>
          <a:prstGeom prst="bentConnector3">
            <a:avLst>
              <a:gd name="adj1" fmla="val 50000"/>
            </a:avLst>
          </a:prstGeom>
          <a:ln w="12700"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Gewinkelte Verbindung 52"/>
          <p:cNvCxnSpPr>
            <a:stCxn id="8" idx="1"/>
            <a:endCxn id="10" idx="2"/>
          </p:cNvCxnSpPr>
          <p:nvPr/>
        </p:nvCxnSpPr>
        <p:spPr>
          <a:xfrm rot="10800000">
            <a:off x="5368312" y="2729812"/>
            <a:ext cx="908506" cy="2322143"/>
          </a:xfrm>
          <a:prstGeom prst="bentConnector2">
            <a:avLst/>
          </a:prstGeom>
          <a:ln w="12700"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Ellipse 64"/>
          <p:cNvSpPr/>
          <p:nvPr/>
        </p:nvSpPr>
        <p:spPr>
          <a:xfrm>
            <a:off x="7557874" y="2950719"/>
            <a:ext cx="265669" cy="266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de-DE" sz="600" b="1" dirty="0" smtClean="0"/>
              <a:t>Job 2</a:t>
            </a:r>
          </a:p>
        </p:txBody>
      </p:sp>
      <p:sp>
        <p:nvSpPr>
          <p:cNvPr id="67" name="Ellipse 66"/>
          <p:cNvSpPr/>
          <p:nvPr/>
        </p:nvSpPr>
        <p:spPr>
          <a:xfrm>
            <a:off x="6954026" y="4323615"/>
            <a:ext cx="265669" cy="266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de-DE" sz="600" b="1" dirty="0" smtClean="0"/>
              <a:t>Job 3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5387126" y="2989988"/>
            <a:ext cx="1341690" cy="300587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/>
          <a:p>
            <a:pPr defTabSz="166042">
              <a:spcBef>
                <a:spcPct val="20000"/>
              </a:spcBef>
            </a:pPr>
            <a:r>
              <a:rPr lang="en-US" sz="800" dirty="0" smtClean="0">
                <a:latin typeface="Arial"/>
                <a:ea typeface="ヒラギノ角ゴ Pro W3" pitchFamily="-109" charset="-128"/>
                <a:cs typeface="Arial"/>
              </a:rPr>
              <a:t>Master collects log output and execution results</a:t>
            </a:r>
            <a:endParaRPr lang="de-DE" sz="800" dirty="0" smtClean="0">
              <a:latin typeface="Arial"/>
              <a:ea typeface="ヒラギノ角ゴ Pro W3" pitchFamily="-109" charset="-128"/>
              <a:cs typeface="Arial"/>
            </a:endParaRPr>
          </a:p>
        </p:txBody>
      </p:sp>
      <p:sp>
        <p:nvSpPr>
          <p:cNvPr id="23" name="Abgerundetes Rechteck 22"/>
          <p:cNvSpPr/>
          <p:nvPr/>
        </p:nvSpPr>
        <p:spPr>
          <a:xfrm rot="20663670">
            <a:off x="220642" y="557250"/>
            <a:ext cx="1306906" cy="385796"/>
          </a:xfrm>
          <a:prstGeom prst="roundRect">
            <a:avLst/>
          </a:prstGeom>
          <a:solidFill>
            <a:srgbClr val="C00000"/>
          </a:solidFill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1197" tIns="26920" rIns="21197" bIns="26920" rtlCol="0" anchor="ctr"/>
          <a:lstStyle/>
          <a:p>
            <a:pPr algn="ctr"/>
            <a:r>
              <a:rPr lang="de-DE" sz="1100" b="1" dirty="0" err="1" smtClean="0"/>
              <a:t>Use</a:t>
            </a:r>
            <a:r>
              <a:rPr lang="de-DE" sz="1100" b="1" dirty="0" smtClean="0"/>
              <a:t> Case Scenario</a:t>
            </a:r>
          </a:p>
        </p:txBody>
      </p:sp>
      <p:sp>
        <p:nvSpPr>
          <p:cNvPr id="24" name="Ellipse 23"/>
          <p:cNvSpPr/>
          <p:nvPr/>
        </p:nvSpPr>
        <p:spPr>
          <a:xfrm>
            <a:off x="3068605" y="3504109"/>
            <a:ext cx="698400" cy="698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de-DE" sz="600" b="1" dirty="0" smtClean="0"/>
              <a:t>Job 1</a:t>
            </a:r>
            <a:br>
              <a:rPr lang="de-DE" sz="600" b="1" dirty="0" smtClean="0"/>
            </a:br>
            <a:r>
              <a:rPr lang="de-DE" sz="600" b="1" dirty="0" smtClean="0"/>
              <a:t>YADE Client</a:t>
            </a:r>
            <a:br>
              <a:rPr lang="de-DE" sz="600" b="1" dirty="0" smtClean="0"/>
            </a:br>
            <a:r>
              <a:rPr lang="de-DE" sz="600" b="1" dirty="0" smtClean="0"/>
              <a:t>JITL Job</a:t>
            </a:r>
            <a:endParaRPr lang="de-DE" sz="600" b="1" dirty="0"/>
          </a:p>
        </p:txBody>
      </p:sp>
      <p:grpSp>
        <p:nvGrpSpPr>
          <p:cNvPr id="2" name="Gruppieren 4"/>
          <p:cNvGrpSpPr/>
          <p:nvPr/>
        </p:nvGrpSpPr>
        <p:grpSpPr>
          <a:xfrm>
            <a:off x="4423336" y="3620032"/>
            <a:ext cx="612536" cy="592043"/>
            <a:chOff x="8635315" y="8634372"/>
            <a:chExt cx="1089060" cy="942473"/>
          </a:xfrm>
        </p:grpSpPr>
        <p:pic>
          <p:nvPicPr>
            <p:cNvPr id="26" name="Picture 14" descr="hot_folder_mehrer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05200" y="8634372"/>
              <a:ext cx="1019175" cy="723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Textfeld 30"/>
            <p:cNvSpPr txBox="1"/>
            <p:nvPr/>
          </p:nvSpPr>
          <p:spPr>
            <a:xfrm>
              <a:off x="8635315" y="8802726"/>
              <a:ext cx="996286" cy="774119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pPr marL="124532" indent="-124532" defTabSz="166042">
                <a:spcBef>
                  <a:spcPct val="20000"/>
                </a:spcBef>
              </a:pPr>
              <a:r>
                <a:rPr lang="en-US" sz="800" dirty="0" smtClean="0">
                  <a:latin typeface="Arial"/>
                  <a:ea typeface="ヒラギノ角ゴ Pro W3" pitchFamily="-109" charset="-128"/>
                  <a:cs typeface="Arial"/>
                </a:rPr>
                <a:t>Files to </a:t>
              </a:r>
            </a:p>
            <a:p>
              <a:pPr marL="124532" indent="-124532" defTabSz="166042">
                <a:spcBef>
                  <a:spcPct val="20000"/>
                </a:spcBef>
              </a:pPr>
              <a:r>
                <a:rPr lang="en-US" sz="800" dirty="0" smtClean="0">
                  <a:latin typeface="Arial"/>
                  <a:ea typeface="ヒラギノ角ゴ Pro W3" pitchFamily="-109" charset="-128"/>
                  <a:cs typeface="Arial"/>
                </a:rPr>
                <a:t>be send</a:t>
              </a:r>
              <a:br>
                <a:rPr lang="en-US" sz="800" dirty="0" smtClean="0">
                  <a:latin typeface="Arial"/>
                  <a:ea typeface="ヒラギノ角ゴ Pro W3" pitchFamily="-109" charset="-128"/>
                  <a:cs typeface="Arial"/>
                </a:rPr>
              </a:br>
              <a:endParaRPr lang="de-DE" sz="800" dirty="0" smtClean="0">
                <a:latin typeface="Arial"/>
                <a:ea typeface="ヒラギノ角ゴ Pro W3" pitchFamily="-109" charset="-128"/>
                <a:cs typeface="Arial"/>
              </a:endParaRPr>
            </a:p>
          </p:txBody>
        </p:sp>
      </p:grpSp>
      <p:cxnSp>
        <p:nvCxnSpPr>
          <p:cNvPr id="13" name="Gerade Verbindung mit Pfeil 12"/>
          <p:cNvCxnSpPr>
            <a:stCxn id="24" idx="6"/>
            <a:endCxn id="26" idx="1"/>
          </p:cNvCxnSpPr>
          <p:nvPr/>
        </p:nvCxnSpPr>
        <p:spPr>
          <a:xfrm flipV="1">
            <a:off x="3767005" y="3847406"/>
            <a:ext cx="695637" cy="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>
            <a:stCxn id="26" idx="3"/>
            <a:endCxn id="69" idx="1"/>
          </p:cNvCxnSpPr>
          <p:nvPr/>
        </p:nvCxnSpPr>
        <p:spPr>
          <a:xfrm>
            <a:off x="5035873" y="3847406"/>
            <a:ext cx="2105250" cy="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>
            <a:stCxn id="9" idx="0"/>
          </p:cNvCxnSpPr>
          <p:nvPr/>
        </p:nvCxnSpPr>
        <p:spPr>
          <a:xfrm flipV="1">
            <a:off x="3392116" y="4216875"/>
            <a:ext cx="0" cy="207102"/>
          </a:xfrm>
          <a:prstGeom prst="straightConnector1">
            <a:avLst/>
          </a:prstGeom>
          <a:ln w="127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>
            <a:stCxn id="9" idx="2"/>
            <a:endCxn id="145" idx="0"/>
          </p:cNvCxnSpPr>
          <p:nvPr/>
        </p:nvCxnSpPr>
        <p:spPr>
          <a:xfrm>
            <a:off x="3392116" y="5084547"/>
            <a:ext cx="1668" cy="299087"/>
          </a:xfrm>
          <a:prstGeom prst="straightConnector1">
            <a:avLst/>
          </a:prstGeom>
          <a:ln w="127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feld 43"/>
          <p:cNvSpPr txBox="1"/>
          <p:nvPr/>
        </p:nvSpPr>
        <p:spPr>
          <a:xfrm>
            <a:off x="3388414" y="2069241"/>
            <a:ext cx="1321919" cy="300587"/>
          </a:xfrm>
          <a:prstGeom prst="rect">
            <a:avLst/>
          </a:prstGeom>
        </p:spPr>
        <p:txBody>
          <a:bodyPr wrap="square" lIns="53840" tIns="26920" rIns="21197" bIns="26920" rtlCol="0">
            <a:spAutoFit/>
          </a:bodyPr>
          <a:lstStyle/>
          <a:p>
            <a:pPr defTabSz="166042">
              <a:spcBef>
                <a:spcPct val="20000"/>
              </a:spcBef>
            </a:pP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Master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receives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Agent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signal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to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continue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job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chain</a:t>
            </a:r>
            <a:endParaRPr lang="de-DE" sz="800" dirty="0" smtClean="0">
              <a:latin typeface="Arial"/>
              <a:ea typeface="ヒラギノ角ゴ Pro W3" pitchFamily="-109" charset="-128"/>
              <a:cs typeface="Arial"/>
            </a:endParaRPr>
          </a:p>
        </p:txBody>
      </p:sp>
      <p:sp>
        <p:nvSpPr>
          <p:cNvPr id="34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192862" y="215403"/>
            <a:ext cx="571444" cy="430806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fld id="{338290F6-9EEA-4939-92A4-98C369575716}" type="slidenum">
              <a:rPr lang="de-DE" sz="2100" smtClean="0">
                <a:solidFill>
                  <a:schemeClr val="bg1"/>
                </a:solidFill>
                <a:latin typeface="+mj-lt"/>
                <a:ea typeface="ヒラギノ角ゴ ProN W3" pitchFamily="-109" charset="-128"/>
                <a:sym typeface="Gill Sans" pitchFamily="-109" charset="0"/>
              </a:rPr>
              <a:pPr/>
              <a:t>14</a:t>
            </a:fld>
            <a:endParaRPr lang="de-DE" sz="2100" dirty="0">
              <a:solidFill>
                <a:schemeClr val="bg1"/>
              </a:solidFill>
              <a:latin typeface="+mj-lt"/>
              <a:ea typeface="ヒラギノ角ゴ ProN W3" pitchFamily="-109" charset="-128"/>
              <a:sym typeface="Gill Sans" pitchFamily="-10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820327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de-DE" b="1" dirty="0" smtClean="0"/>
              <a:t>Managed File Transfer</a:t>
            </a:r>
            <a:br>
              <a:rPr lang="en-US" altLang="de-DE" b="1" dirty="0" smtClean="0"/>
            </a:br>
            <a:r>
              <a:rPr lang="en-US" altLang="de-DE" sz="1600" dirty="0" smtClean="0"/>
              <a:t>JobScheduler provides different methods for managing the transfer of files</a:t>
            </a:r>
          </a:p>
          <a:p>
            <a:pPr>
              <a:buNone/>
            </a:pPr>
            <a:endParaRPr lang="en-US" altLang="de-DE" sz="1000" dirty="0" smtClean="0">
              <a:hlinkClick r:id="rId3" action="ppaction://hlinkfile"/>
            </a:endParaRPr>
          </a:p>
          <a:p>
            <a:pPr lvl="1"/>
            <a:r>
              <a:rPr lang="en-US" b="1" dirty="0" smtClean="0"/>
              <a:t>JobScheduler Add-on YADE:</a:t>
            </a:r>
          </a:p>
          <a:p>
            <a:pPr lvl="2"/>
            <a:r>
              <a:rPr lang="en-US" dirty="0" smtClean="0"/>
              <a:t>JobScheduler component for Managed File Transfer</a:t>
            </a:r>
          </a:p>
          <a:p>
            <a:pPr lvl="2"/>
            <a:r>
              <a:rPr lang="en-US" dirty="0" smtClean="0"/>
              <a:t>YADE JITL job templates are pre-installed in the JobScheduler and can be called directly from the JOC Cockpit</a:t>
            </a:r>
          </a:p>
          <a:p>
            <a:pPr lvl="2">
              <a:buNone/>
            </a:pPr>
            <a:endParaRPr lang="en-US" sz="1000" dirty="0" smtClean="0"/>
          </a:p>
          <a:p>
            <a:pPr lvl="1"/>
            <a:r>
              <a:rPr lang="en-US" altLang="de-DE" dirty="0" smtClean="0"/>
              <a:t> </a:t>
            </a:r>
            <a:r>
              <a:rPr lang="en-US" altLang="de-DE" b="1" dirty="0" smtClean="0"/>
              <a:t>YADE Managed File Transfer:</a:t>
            </a:r>
          </a:p>
          <a:p>
            <a:pPr lvl="2"/>
            <a:r>
              <a:rPr lang="en-US" dirty="0" smtClean="0"/>
              <a:t>YADE Command Line Client is operated independently from JobScheduler (standalone) </a:t>
            </a:r>
          </a:p>
          <a:p>
            <a:pPr lvl="2"/>
            <a:r>
              <a:rPr lang="en-US" dirty="0" smtClean="0"/>
              <a:t>Command Line Interface YADE Client CLI is executed by shell jobs</a:t>
            </a:r>
          </a:p>
          <a:p>
            <a:pPr lvl="2">
              <a:buNone/>
            </a:pPr>
            <a:endParaRPr lang="en-US" sz="1000" dirty="0" smtClean="0"/>
          </a:p>
          <a:p>
            <a:pPr lvl="1"/>
            <a:r>
              <a:rPr lang="en-US" b="1" dirty="0" smtClean="0"/>
              <a:t>YADE Managed File Transfer with JobScheduler</a:t>
            </a:r>
          </a:p>
          <a:p>
            <a:pPr lvl="2"/>
            <a:r>
              <a:rPr lang="en-US" dirty="0" smtClean="0"/>
              <a:t>YADE includes the components</a:t>
            </a:r>
          </a:p>
          <a:p>
            <a:pPr lvl="3"/>
            <a:r>
              <a:rPr lang="en-US" dirty="0" smtClean="0"/>
              <a:t>YADE JITL Jobs: job interface integrated with JobScheduler</a:t>
            </a:r>
          </a:p>
          <a:p>
            <a:pPr lvl="3"/>
            <a:r>
              <a:rPr lang="en-US" dirty="0" smtClean="0"/>
              <a:t>YADE Background Service: collects transfer protocols and history and adds them to the database</a:t>
            </a:r>
          </a:p>
          <a:p>
            <a:pPr lvl="3"/>
            <a:r>
              <a:rPr lang="en-US" dirty="0" smtClean="0"/>
              <a:t>YADE History Viewer: GUI to view history and transfer logs</a:t>
            </a:r>
          </a:p>
          <a:p>
            <a:pPr lvl="2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200" dirty="0" smtClean="0"/>
              <a:t>Use Case: File Transfer</a:t>
            </a:r>
            <a:endParaRPr lang="en-US" sz="120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Managed File Transfer</a:t>
            </a:r>
            <a:endParaRPr lang="en-US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5"/>
          </p:nvPr>
        </p:nvSpPr>
        <p:spPr>
          <a:xfrm>
            <a:off x="179512" y="1508400"/>
            <a:ext cx="1507184" cy="5026075"/>
          </a:xfrm>
          <a:solidFill>
            <a:srgbClr val="FFFFFF"/>
          </a:solidFill>
          <a:ln w="9525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lIns="72000" tIns="36000" rIns="72000" bIns="36000"/>
          <a:lstStyle/>
          <a:p>
            <a:pPr>
              <a:buClr>
                <a:srgbClr val="C00000"/>
              </a:buClr>
              <a:buSzPct val="100000"/>
            </a:pPr>
            <a:r>
              <a:rPr lang="en-US" altLang="de-DE" b="1" dirty="0" smtClean="0"/>
              <a:t>More Information</a:t>
            </a:r>
            <a:endParaRPr lang="en-US" altLang="de-DE" dirty="0" smtClean="0"/>
          </a:p>
          <a:p>
            <a:pPr marL="84787" indent="-84787">
              <a:spcBef>
                <a:spcPts val="12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dirty="0" smtClean="0">
                <a:hlinkClick r:id="rId4"/>
              </a:rPr>
              <a:t>JobScheduler Add-on</a:t>
            </a:r>
            <a:endParaRPr lang="en-US" altLang="de-DE" dirty="0" smtClean="0"/>
          </a:p>
          <a:p>
            <a:pPr marL="84787" indent="-84787">
              <a:spcBef>
                <a:spcPts val="12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mtClean="0">
                <a:hlinkClick r:id="rId5"/>
              </a:rPr>
              <a:t>YADE Managed  </a:t>
            </a:r>
            <a:r>
              <a:rPr lang="en-US" altLang="de-DE" dirty="0" smtClean="0">
                <a:hlinkClick r:id="rId5"/>
              </a:rPr>
              <a:t/>
            </a:r>
            <a:br>
              <a:rPr lang="en-US" altLang="de-DE" dirty="0" smtClean="0">
                <a:hlinkClick r:id="rId5"/>
              </a:rPr>
            </a:br>
            <a:r>
              <a:rPr lang="en-US" altLang="de-DE" dirty="0" err="1" smtClean="0">
                <a:hlinkClick r:id="rId5"/>
              </a:rPr>
              <a:t>FileTransfer</a:t>
            </a:r>
            <a:endParaRPr lang="en-US" altLang="de-DE" dirty="0" smtClean="0"/>
          </a:p>
          <a:p>
            <a:pPr marL="84787" indent="-84787">
              <a:spcBef>
                <a:spcPts val="177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endParaRPr lang="en-US" altLang="de-DE" dirty="0" smtClean="0"/>
          </a:p>
          <a:p>
            <a:pPr>
              <a:buClr>
                <a:srgbClr val="C00000"/>
              </a:buClr>
              <a:buSzPct val="100000"/>
            </a:pPr>
            <a:endParaRPr lang="en-US" altLang="de-DE" b="1" dirty="0"/>
          </a:p>
        </p:txBody>
      </p:sp>
      <p:pic>
        <p:nvPicPr>
          <p:cNvPr id="8" name="Inhaltsplatzhalter 8" descr="logo-hase-orange-transparent-background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740355" y="6093296"/>
            <a:ext cx="975333" cy="455513"/>
          </a:xfrm>
          <a:prstGeom prst="rect">
            <a:avLst/>
          </a:prstGeom>
        </p:spPr>
      </p:pic>
      <p:sp>
        <p:nvSpPr>
          <p:cNvPr id="9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192862" y="215403"/>
            <a:ext cx="571444" cy="430806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fld id="{338290F6-9EEA-4939-92A4-98C369575716}" type="slidenum">
              <a:rPr lang="de-DE" sz="2100" smtClean="0">
                <a:solidFill>
                  <a:schemeClr val="bg1"/>
                </a:solidFill>
                <a:latin typeface="+mj-lt"/>
                <a:ea typeface="ヒラギノ角ゴ ProN W3" pitchFamily="-109" charset="-128"/>
                <a:sym typeface="Gill Sans" pitchFamily="-109" charset="0"/>
              </a:rPr>
              <a:pPr/>
              <a:t>15</a:t>
            </a:fld>
            <a:endParaRPr lang="de-DE" sz="2100" dirty="0">
              <a:solidFill>
                <a:schemeClr val="bg1"/>
              </a:solidFill>
              <a:latin typeface="+mj-lt"/>
              <a:ea typeface="ヒラギノ角ゴ ProN W3" pitchFamily="-109" charset="-128"/>
              <a:sym typeface="Gill Sans" pitchFamily="-109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Inhaltsplatzhalter 27"/>
          <p:cNvSpPr>
            <a:spLocks noGrp="1"/>
          </p:cNvSpPr>
          <p:nvPr>
            <p:ph sz="quarter" idx="11"/>
          </p:nvPr>
        </p:nvSpPr>
        <p:spPr>
          <a:ln cap="rnd">
            <a:noFill/>
          </a:ln>
          <a:effectLst>
            <a:outerShdw blurRad="76200" dist="13335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pPr marL="372842" lvl="2" indent="-14016">
              <a:buNone/>
            </a:pPr>
            <a:endParaRPr lang="en-US" sz="1100" dirty="0"/>
          </a:p>
          <a:p>
            <a:pPr lvl="1">
              <a:buNone/>
            </a:pPr>
            <a:endParaRPr lang="de-DE" sz="1100" dirty="0" smtClean="0"/>
          </a:p>
          <a:p>
            <a:pPr lvl="1"/>
            <a:endParaRPr lang="de-DE" sz="400" dirty="0" smtClean="0"/>
          </a:p>
          <a:p>
            <a:pPr lvl="1"/>
            <a:endParaRPr lang="de-DE" sz="400" dirty="0" smtClean="0"/>
          </a:p>
          <a:p>
            <a:pPr lvl="1"/>
            <a:endParaRPr lang="de-DE" sz="400" dirty="0" smtClean="0"/>
          </a:p>
          <a:p>
            <a:pPr lvl="1"/>
            <a:endParaRPr lang="de-DE" sz="400" dirty="0" smtClean="0"/>
          </a:p>
          <a:p>
            <a:pPr lvl="1"/>
            <a:endParaRPr lang="de-DE" sz="400" dirty="0" smtClean="0"/>
          </a:p>
          <a:p>
            <a:pPr lvl="1"/>
            <a:endParaRPr lang="de-DE" sz="400" dirty="0" smtClean="0"/>
          </a:p>
          <a:p>
            <a:pPr lvl="1"/>
            <a:endParaRPr lang="de-DE" sz="400" dirty="0" smtClean="0"/>
          </a:p>
        </p:txBody>
      </p:sp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200" dirty="0" err="1" smtClean="0"/>
              <a:t>Use</a:t>
            </a:r>
            <a:r>
              <a:rPr lang="de-DE" sz="1200" dirty="0" smtClean="0"/>
              <a:t> Case: File Transfer</a:t>
            </a:r>
            <a:endParaRPr lang="de-DE" sz="1200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Server-to-Server File Transfer with YADE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4827957" y="2067944"/>
            <a:ext cx="1097173" cy="660570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FF0000"/>
              </a:gs>
            </a:gsLst>
          </a:gra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26912" rIns="0" bIns="26912" rtlCol="0" anchor="ctr"/>
          <a:lstStyle/>
          <a:p>
            <a:pPr algn="ctr"/>
            <a:r>
              <a:rPr lang="de-DE" sz="1100" b="1" dirty="0" smtClean="0"/>
              <a:t/>
            </a:r>
            <a:br>
              <a:rPr lang="de-DE" sz="1100" b="1" dirty="0" smtClean="0"/>
            </a:br>
            <a:r>
              <a:rPr lang="de-DE" sz="1100" b="1" dirty="0" smtClean="0"/>
              <a:t>JobScheduler</a:t>
            </a:r>
            <a:br>
              <a:rPr lang="de-DE" sz="1100" b="1" dirty="0" smtClean="0"/>
            </a:br>
            <a:r>
              <a:rPr lang="de-DE" sz="1100" b="1" dirty="0" smtClean="0"/>
              <a:t>Master</a:t>
            </a:r>
          </a:p>
          <a:p>
            <a:pPr algn="ctr"/>
            <a:endParaRPr lang="de-DE" sz="1100" b="1" dirty="0"/>
          </a:p>
        </p:txBody>
      </p:sp>
      <p:sp>
        <p:nvSpPr>
          <p:cNvPr id="172" name="Ellipse 171"/>
          <p:cNvSpPr/>
          <p:nvPr/>
        </p:nvSpPr>
        <p:spPr>
          <a:xfrm>
            <a:off x="5473417" y="2604858"/>
            <a:ext cx="486000" cy="48737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21191" tIns="21191" rIns="21191" bIns="21191" rtlCol="0" anchor="ctr">
            <a:noAutofit/>
          </a:bodyPr>
          <a:lstStyle/>
          <a:p>
            <a:pPr algn="ctr"/>
            <a:r>
              <a:rPr lang="de-DE" sz="600" b="1" dirty="0" smtClean="0"/>
              <a:t>YADE JITL Job</a:t>
            </a:r>
            <a:endParaRPr lang="de-DE" sz="600" b="1" dirty="0"/>
          </a:p>
        </p:txBody>
      </p:sp>
      <p:sp>
        <p:nvSpPr>
          <p:cNvPr id="35" name="Textfeld 34"/>
          <p:cNvSpPr txBox="1"/>
          <p:nvPr/>
        </p:nvSpPr>
        <p:spPr>
          <a:xfrm>
            <a:off x="3963902" y="3337974"/>
            <a:ext cx="924274" cy="300571"/>
          </a:xfrm>
          <a:prstGeom prst="rect">
            <a:avLst/>
          </a:prstGeom>
        </p:spPr>
        <p:txBody>
          <a:bodyPr wrap="square" lIns="53825" tIns="26912" rIns="53825" bIns="26912" rtlCol="0">
            <a:spAutoFit/>
          </a:bodyPr>
          <a:lstStyle/>
          <a:p>
            <a:pPr defTabSz="165992">
              <a:spcBef>
                <a:spcPct val="20000"/>
              </a:spcBef>
            </a:pPr>
            <a:r>
              <a:rPr lang="en-US" sz="800" dirty="0" smtClean="0">
                <a:latin typeface="Arial"/>
                <a:ea typeface="ヒラギノ角ゴ Pro W3" pitchFamily="-109" charset="-128"/>
                <a:cs typeface="Arial"/>
              </a:rPr>
              <a:t>Pull files</a:t>
            </a:r>
            <a:br>
              <a:rPr lang="en-US" sz="800" dirty="0" smtClean="0">
                <a:latin typeface="Arial"/>
                <a:ea typeface="ヒラギノ角ゴ Pro W3" pitchFamily="-109" charset="-128"/>
                <a:cs typeface="Arial"/>
              </a:rPr>
            </a:br>
            <a:r>
              <a:rPr lang="en-US" sz="800" dirty="0" smtClean="0">
                <a:latin typeface="Arial"/>
                <a:ea typeface="ヒラギノ角ゴ Pro W3" pitchFamily="-109" charset="-128"/>
                <a:cs typeface="Arial"/>
              </a:rPr>
              <a:t>with HTTP</a:t>
            </a:r>
            <a:endParaRPr lang="de-DE" sz="800" dirty="0" smtClean="0">
              <a:latin typeface="Arial"/>
              <a:ea typeface="ヒラギノ角ゴ Pro W3" pitchFamily="-109" charset="-128"/>
              <a:cs typeface="Arial"/>
            </a:endParaRPr>
          </a:p>
        </p:txBody>
      </p:sp>
      <p:sp>
        <p:nvSpPr>
          <p:cNvPr id="36" name="Abgerundetes Rechteck 35"/>
          <p:cNvSpPr/>
          <p:nvPr/>
        </p:nvSpPr>
        <p:spPr>
          <a:xfrm>
            <a:off x="3402588" y="3813178"/>
            <a:ext cx="1097173" cy="660570"/>
          </a:xfrm>
          <a:prstGeom prst="roundRect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26912" rIns="0" bIns="26912" rtlCol="0" anchor="ctr"/>
          <a:lstStyle/>
          <a:p>
            <a:pPr algn="ctr"/>
            <a:r>
              <a:rPr lang="de-DE" sz="1100" b="1" dirty="0" smtClean="0"/>
              <a:t>Server C</a:t>
            </a:r>
            <a:br>
              <a:rPr lang="de-DE" sz="1100" b="1" dirty="0" smtClean="0"/>
            </a:br>
            <a:r>
              <a:rPr lang="de-DE" sz="1100" b="1" dirty="0" smtClean="0"/>
              <a:t>HTTP</a:t>
            </a:r>
            <a:br>
              <a:rPr lang="de-DE" sz="1100" b="1" dirty="0" smtClean="0"/>
            </a:br>
            <a:r>
              <a:rPr lang="de-DE" sz="1100" b="1" dirty="0" smtClean="0"/>
              <a:t>Data Source</a:t>
            </a:r>
          </a:p>
        </p:txBody>
      </p:sp>
      <p:sp>
        <p:nvSpPr>
          <p:cNvPr id="38" name="Abgerundetes Rechteck 37"/>
          <p:cNvSpPr/>
          <p:nvPr/>
        </p:nvSpPr>
        <p:spPr>
          <a:xfrm>
            <a:off x="7099545" y="3170313"/>
            <a:ext cx="1097173" cy="660570"/>
          </a:xfrm>
          <a:prstGeom prst="roundRect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26912" rIns="0" bIns="26912" rtlCol="0" anchor="ctr"/>
          <a:lstStyle/>
          <a:p>
            <a:pPr algn="ctr"/>
            <a:r>
              <a:rPr lang="de-DE" sz="1100" b="1" dirty="0" smtClean="0"/>
              <a:t>Server B</a:t>
            </a:r>
            <a:br>
              <a:rPr lang="de-DE" sz="1100" b="1" dirty="0" smtClean="0"/>
            </a:br>
            <a:r>
              <a:rPr lang="de-DE" sz="1100" b="1" dirty="0" smtClean="0"/>
              <a:t>SFTP</a:t>
            </a:r>
            <a:br>
              <a:rPr lang="de-DE" sz="1100" b="1" dirty="0" smtClean="0"/>
            </a:br>
            <a:r>
              <a:rPr lang="de-DE" sz="1100" b="1" dirty="0" smtClean="0"/>
              <a:t>Data Target</a:t>
            </a:r>
            <a:endParaRPr lang="de-DE" sz="1100" b="1" dirty="0"/>
          </a:p>
        </p:txBody>
      </p:sp>
      <p:cxnSp>
        <p:nvCxnSpPr>
          <p:cNvPr id="40" name="Form 39"/>
          <p:cNvCxnSpPr>
            <a:stCxn id="36" idx="0"/>
            <a:endCxn id="10" idx="1"/>
          </p:cNvCxnSpPr>
          <p:nvPr/>
        </p:nvCxnSpPr>
        <p:spPr>
          <a:xfrm rot="5400000" flipH="1" flipV="1">
            <a:off x="3682093" y="2667315"/>
            <a:ext cx="1414949" cy="876785"/>
          </a:xfrm>
          <a:prstGeom prst="bentConnector2">
            <a:avLst/>
          </a:prstGeom>
          <a:ln w="12700"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feld 40"/>
          <p:cNvSpPr txBox="1"/>
          <p:nvPr/>
        </p:nvSpPr>
        <p:spPr>
          <a:xfrm>
            <a:off x="7653091" y="2734872"/>
            <a:ext cx="990219" cy="325193"/>
          </a:xfrm>
          <a:prstGeom prst="rect">
            <a:avLst/>
          </a:prstGeom>
        </p:spPr>
        <p:txBody>
          <a:bodyPr wrap="square" lIns="53825" tIns="26912" rIns="53825" bIns="26912" rtlCol="0">
            <a:spAutoFit/>
          </a:bodyPr>
          <a:lstStyle/>
          <a:p>
            <a:pPr defTabSz="165992">
              <a:spcBef>
                <a:spcPct val="20000"/>
              </a:spcBef>
            </a:pPr>
            <a:r>
              <a:rPr lang="en-US" sz="800" dirty="0" smtClean="0">
                <a:latin typeface="Arial"/>
                <a:ea typeface="ヒラギノ角ゴ Pro W3" pitchFamily="-109" charset="-128"/>
                <a:cs typeface="Arial"/>
              </a:rPr>
              <a:t>Push files </a:t>
            </a:r>
          </a:p>
          <a:p>
            <a:pPr defTabSz="165992">
              <a:spcBef>
                <a:spcPct val="20000"/>
              </a:spcBef>
            </a:pPr>
            <a:r>
              <a:rPr lang="en-US" sz="800" dirty="0" smtClean="0">
                <a:latin typeface="Arial"/>
                <a:ea typeface="ヒラギノ角ゴ Pro W3" pitchFamily="-109" charset="-128"/>
                <a:cs typeface="Arial"/>
              </a:rPr>
              <a:t>with SFTP</a:t>
            </a:r>
          </a:p>
        </p:txBody>
      </p:sp>
      <p:cxnSp>
        <p:nvCxnSpPr>
          <p:cNvPr id="43" name="Gewinkelte Verbindung 42"/>
          <p:cNvCxnSpPr>
            <a:endCxn id="38" idx="0"/>
          </p:cNvCxnSpPr>
          <p:nvPr/>
        </p:nvCxnSpPr>
        <p:spPr>
          <a:xfrm>
            <a:off x="5932808" y="2261058"/>
            <a:ext cx="1715325" cy="909256"/>
          </a:xfrm>
          <a:prstGeom prst="bentConnector2">
            <a:avLst/>
          </a:prstGeom>
          <a:ln w="12700"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Abgerundetes Rechteck 30"/>
          <p:cNvSpPr/>
          <p:nvPr/>
        </p:nvSpPr>
        <p:spPr>
          <a:xfrm>
            <a:off x="6248771" y="4209106"/>
            <a:ext cx="1097173" cy="660570"/>
          </a:xfrm>
          <a:prstGeom prst="roundRect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26912" rIns="0" bIns="26912" rtlCol="0" anchor="ctr"/>
          <a:lstStyle/>
          <a:p>
            <a:pPr algn="ctr"/>
            <a:r>
              <a:rPr lang="de-DE" sz="1100" b="1" dirty="0" smtClean="0"/>
              <a:t>Server D</a:t>
            </a:r>
            <a:br>
              <a:rPr lang="de-DE" sz="1100" b="1" dirty="0" smtClean="0"/>
            </a:br>
            <a:r>
              <a:rPr lang="de-DE" sz="1100" b="1" dirty="0" err="1" smtClean="0"/>
              <a:t>WebDAV</a:t>
            </a:r>
            <a:r>
              <a:rPr lang="de-DE" sz="1100" b="1" dirty="0" smtClean="0"/>
              <a:t/>
            </a:r>
            <a:br>
              <a:rPr lang="de-DE" sz="1100" b="1" dirty="0" smtClean="0"/>
            </a:br>
            <a:r>
              <a:rPr lang="de-DE" sz="1100" b="1" dirty="0" smtClean="0"/>
              <a:t>Data Target</a:t>
            </a:r>
          </a:p>
        </p:txBody>
      </p:sp>
      <p:cxnSp>
        <p:nvCxnSpPr>
          <p:cNvPr id="37" name="Form 36"/>
          <p:cNvCxnSpPr>
            <a:stCxn id="10" idx="3"/>
            <a:endCxn id="31" idx="0"/>
          </p:cNvCxnSpPr>
          <p:nvPr/>
        </p:nvCxnSpPr>
        <p:spPr>
          <a:xfrm>
            <a:off x="5925133" y="2398229"/>
            <a:ext cx="872227" cy="1810878"/>
          </a:xfrm>
          <a:prstGeom prst="bentConnector2">
            <a:avLst/>
          </a:prstGeom>
          <a:ln w="12700"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feld 38"/>
          <p:cNvSpPr txBox="1"/>
          <p:nvPr/>
        </p:nvSpPr>
        <p:spPr>
          <a:xfrm>
            <a:off x="5861142" y="3735769"/>
            <a:ext cx="936486" cy="325193"/>
          </a:xfrm>
          <a:prstGeom prst="rect">
            <a:avLst/>
          </a:prstGeom>
        </p:spPr>
        <p:txBody>
          <a:bodyPr wrap="square" lIns="53825" tIns="26912" rIns="53825" bIns="26912" rtlCol="0">
            <a:spAutoFit/>
          </a:bodyPr>
          <a:lstStyle/>
          <a:p>
            <a:pPr algn="r" defTabSz="165992">
              <a:spcBef>
                <a:spcPct val="20000"/>
              </a:spcBef>
            </a:pPr>
            <a:r>
              <a:rPr lang="en-US" sz="800" dirty="0" smtClean="0">
                <a:latin typeface="Arial"/>
                <a:ea typeface="ヒラギノ角ゴ Pro W3" pitchFamily="-109" charset="-128"/>
                <a:cs typeface="Arial"/>
              </a:rPr>
              <a:t>Push files</a:t>
            </a:r>
          </a:p>
          <a:p>
            <a:pPr algn="r" defTabSz="165992">
              <a:spcBef>
                <a:spcPct val="20000"/>
              </a:spcBef>
            </a:pPr>
            <a:r>
              <a:rPr lang="en-US" sz="800" dirty="0" smtClean="0">
                <a:latin typeface="Arial"/>
                <a:ea typeface="ヒラギノ角ゴ Pro W3" pitchFamily="-109" charset="-128"/>
                <a:cs typeface="Arial"/>
              </a:rPr>
              <a:t> with WebDAV</a:t>
            </a:r>
          </a:p>
        </p:txBody>
      </p:sp>
      <p:sp>
        <p:nvSpPr>
          <p:cNvPr id="42" name="Abgerundetes Rechteck 41"/>
          <p:cNvSpPr/>
          <p:nvPr/>
        </p:nvSpPr>
        <p:spPr>
          <a:xfrm>
            <a:off x="2582506" y="4714813"/>
            <a:ext cx="1097173" cy="660570"/>
          </a:xfrm>
          <a:prstGeom prst="roundRect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3825" tIns="26912" rIns="53825" bIns="26912" rtlCol="0" anchor="ctr"/>
          <a:lstStyle/>
          <a:p>
            <a:pPr algn="ctr"/>
            <a:r>
              <a:rPr lang="de-DE" sz="1100" b="1" dirty="0" smtClean="0"/>
              <a:t>Server A</a:t>
            </a:r>
            <a:br>
              <a:rPr lang="de-DE" sz="1100" b="1" dirty="0" smtClean="0"/>
            </a:br>
            <a:r>
              <a:rPr lang="de-DE" sz="1100" b="1" dirty="0" smtClean="0"/>
              <a:t>FTP</a:t>
            </a:r>
            <a:br>
              <a:rPr lang="de-DE" sz="1100" b="1" dirty="0" smtClean="0"/>
            </a:br>
            <a:r>
              <a:rPr lang="de-DE" sz="1100" b="1" dirty="0" smtClean="0"/>
              <a:t>Data Source</a:t>
            </a:r>
            <a:endParaRPr lang="de-DE" sz="1100" b="1" dirty="0"/>
          </a:p>
        </p:txBody>
      </p:sp>
      <p:cxnSp>
        <p:nvCxnSpPr>
          <p:cNvPr id="47" name="Form 46"/>
          <p:cNvCxnSpPr>
            <a:stCxn id="42" idx="0"/>
          </p:cNvCxnSpPr>
          <p:nvPr/>
        </p:nvCxnSpPr>
        <p:spPr>
          <a:xfrm rot="5400000" flipH="1" flipV="1">
            <a:off x="2749665" y="2636197"/>
            <a:ext cx="2460045" cy="1697188"/>
          </a:xfrm>
          <a:prstGeom prst="bentConnector3">
            <a:avLst>
              <a:gd name="adj1" fmla="val 99836"/>
            </a:avLst>
          </a:prstGeom>
          <a:ln w="12700"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feld 55"/>
          <p:cNvSpPr txBox="1"/>
          <p:nvPr/>
        </p:nvSpPr>
        <p:spPr>
          <a:xfrm>
            <a:off x="2529750" y="4248183"/>
            <a:ext cx="924274" cy="300571"/>
          </a:xfrm>
          <a:prstGeom prst="rect">
            <a:avLst/>
          </a:prstGeom>
        </p:spPr>
        <p:txBody>
          <a:bodyPr wrap="square" lIns="53825" tIns="26912" rIns="53825" bIns="26912" rtlCol="0">
            <a:spAutoFit/>
          </a:bodyPr>
          <a:lstStyle/>
          <a:p>
            <a:pPr defTabSz="165992">
              <a:spcBef>
                <a:spcPct val="20000"/>
              </a:spcBef>
            </a:pPr>
            <a:r>
              <a:rPr lang="en-US" sz="800" dirty="0" smtClean="0">
                <a:latin typeface="Arial"/>
                <a:ea typeface="ヒラギノ角ゴ Pro W3" pitchFamily="-109" charset="-128"/>
                <a:cs typeface="Arial"/>
              </a:rPr>
              <a:t>Pull files</a:t>
            </a:r>
            <a:br>
              <a:rPr lang="en-US" sz="800" dirty="0" smtClean="0">
                <a:latin typeface="Arial"/>
                <a:ea typeface="ヒラギノ角ゴ Pro W3" pitchFamily="-109" charset="-128"/>
                <a:cs typeface="Arial"/>
              </a:rPr>
            </a:br>
            <a:r>
              <a:rPr lang="en-US" sz="800" dirty="0" smtClean="0">
                <a:latin typeface="Arial"/>
                <a:ea typeface="ヒラギノ角ゴ Pro W3" pitchFamily="-109" charset="-128"/>
                <a:cs typeface="Arial"/>
              </a:rPr>
              <a:t>w</a:t>
            </a:r>
            <a:r>
              <a:rPr lang="en-US" sz="800" dirty="0" err="1" smtClean="0">
                <a:latin typeface="Arial"/>
                <a:ea typeface="ヒラギノ角ゴ Pro W3" pitchFamily="-109" charset="-128"/>
                <a:cs typeface="Arial"/>
              </a:rPr>
              <a:t>ith</a:t>
            </a:r>
            <a:r>
              <a:rPr lang="en-US" sz="800" dirty="0" smtClean="0">
                <a:latin typeface="Arial"/>
                <a:ea typeface="ヒラギノ角ゴ Pro W3" pitchFamily="-109" charset="-128"/>
                <a:cs typeface="Arial"/>
              </a:rPr>
              <a:t> FTP</a:t>
            </a:r>
            <a:endParaRPr lang="de-DE" sz="800" dirty="0" smtClean="0">
              <a:latin typeface="Arial"/>
              <a:ea typeface="ヒラギノ角ゴ Pro W3" pitchFamily="-109" charset="-128"/>
              <a:cs typeface="Arial"/>
            </a:endParaRPr>
          </a:p>
        </p:txBody>
      </p:sp>
      <p:sp>
        <p:nvSpPr>
          <p:cNvPr id="21" name="Abgerundetes Rechteck 20"/>
          <p:cNvSpPr/>
          <p:nvPr/>
        </p:nvSpPr>
        <p:spPr>
          <a:xfrm rot="20663670">
            <a:off x="220642" y="557250"/>
            <a:ext cx="1306906" cy="385796"/>
          </a:xfrm>
          <a:prstGeom prst="roundRect">
            <a:avLst/>
          </a:prstGeom>
          <a:solidFill>
            <a:srgbClr val="C00000"/>
          </a:solidFill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1191" tIns="26912" rIns="21191" bIns="26912" rtlCol="0" anchor="ctr"/>
          <a:lstStyle/>
          <a:p>
            <a:pPr algn="ctr"/>
            <a:r>
              <a:rPr lang="de-DE" sz="1100" b="1" dirty="0" smtClean="0"/>
              <a:t>Real World </a:t>
            </a:r>
          </a:p>
          <a:p>
            <a:pPr algn="ctr"/>
            <a:r>
              <a:rPr lang="de-DE" sz="1100" b="1" dirty="0" err="1" smtClean="0"/>
              <a:t>Use</a:t>
            </a:r>
            <a:r>
              <a:rPr lang="de-DE" sz="1100" b="1" dirty="0" smtClean="0"/>
              <a:t> </a:t>
            </a:r>
            <a:r>
              <a:rPr lang="de-DE" sz="1100" b="1" dirty="0" err="1" smtClean="0"/>
              <a:t>Cases</a:t>
            </a:r>
            <a:endParaRPr lang="de-DE" sz="1100" b="1" dirty="0" smtClean="0"/>
          </a:p>
        </p:txBody>
      </p:sp>
      <p:sp>
        <p:nvSpPr>
          <p:cNvPr id="22" name="Inhaltsplatzhalter 6"/>
          <p:cNvSpPr>
            <a:spLocks noGrp="1"/>
          </p:cNvSpPr>
          <p:nvPr>
            <p:ph sz="quarter" idx="15"/>
          </p:nvPr>
        </p:nvSpPr>
        <p:spPr>
          <a:xfrm>
            <a:off x="179512" y="1508400"/>
            <a:ext cx="1512000" cy="5025600"/>
          </a:xfrm>
          <a:solidFill>
            <a:srgbClr val="FFFFFF"/>
          </a:solidFill>
          <a:ln w="9525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lIns="72000" tIns="36000" rIns="72000" bIns="36000"/>
          <a:lstStyle/>
          <a:p>
            <a:pPr>
              <a:spcBef>
                <a:spcPts val="177"/>
              </a:spcBef>
              <a:buClr>
                <a:srgbClr val="C00000"/>
              </a:buClr>
              <a:buSzPct val="100000"/>
            </a:pPr>
            <a:r>
              <a:rPr lang="de-DE" altLang="de-DE" b="1" dirty="0" err="1" smtClean="0"/>
              <a:t>Use</a:t>
            </a:r>
            <a:r>
              <a:rPr lang="de-DE" altLang="de-DE" b="1" dirty="0" smtClean="0"/>
              <a:t> Case</a:t>
            </a:r>
          </a:p>
          <a:p>
            <a:pPr marL="84761" indent="-84761">
              <a:spcBef>
                <a:spcPts val="300"/>
              </a:spcBef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de-DE" dirty="0" smtClean="0"/>
              <a:t>Files shall be trans-</a:t>
            </a:r>
            <a:r>
              <a:rPr lang="en-US" altLang="de-DE" dirty="0" err="1" smtClean="0"/>
              <a:t>ferred</a:t>
            </a:r>
            <a:r>
              <a:rPr lang="en-US" altLang="de-DE" dirty="0" smtClean="0"/>
              <a:t> by using different transfer protocols for data sources and targets</a:t>
            </a:r>
            <a:endParaRPr lang="en-US" altLang="de-DE" b="1" dirty="0" smtClean="0"/>
          </a:p>
          <a:p>
            <a:pPr marL="84761" indent="-84761">
              <a:spcBef>
                <a:spcPts val="1200"/>
              </a:spcBef>
              <a:buClr>
                <a:srgbClr val="C00000"/>
              </a:buClr>
              <a:buSzPct val="100000"/>
            </a:pPr>
            <a:r>
              <a:rPr lang="de-DE" altLang="de-DE" b="1" dirty="0" smtClean="0"/>
              <a:t>Solution </a:t>
            </a:r>
          </a:p>
          <a:p>
            <a:pPr marL="84761" indent="-84761">
              <a:spcBef>
                <a:spcPts val="300"/>
              </a:spcBef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de-DE" dirty="0" smtClean="0"/>
              <a:t>A virtual file system approach is used by YADE. This allows to copy and move files between sources and targets with any given protocol</a:t>
            </a:r>
            <a:endParaRPr lang="en-US" altLang="de-DE" b="1" dirty="0" smtClean="0"/>
          </a:p>
          <a:p>
            <a:pPr marL="84761" indent="-84761">
              <a:spcBef>
                <a:spcPts val="1200"/>
              </a:spcBef>
              <a:buClr>
                <a:srgbClr val="C00000"/>
              </a:buClr>
              <a:buSzPct val="100000"/>
            </a:pPr>
            <a:r>
              <a:rPr lang="de-DE" altLang="de-DE" b="1" dirty="0" err="1" smtClean="0"/>
              <a:t>Benefits</a:t>
            </a:r>
            <a:endParaRPr lang="de-DE" altLang="de-DE" b="1" dirty="0" smtClean="0"/>
          </a:p>
          <a:p>
            <a:pPr marL="84761" lvl="2" indent="-84761">
              <a:spcBef>
                <a:spcPts val="300"/>
              </a:spcBef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de-DE" sz="1000" dirty="0" smtClean="0">
                <a:latin typeface="Arial" pitchFamily="34" charset="0"/>
                <a:cs typeface="Arial" pitchFamily="34" charset="0"/>
              </a:rPr>
              <a:t>Any combination of file transfer protocols is possible, e.g. FTP, FTPS, SFTP, HTTP, </a:t>
            </a:r>
            <a:r>
              <a:rPr lang="en-US" altLang="de-DE" sz="1000" dirty="0" err="1" smtClean="0">
                <a:latin typeface="Arial" pitchFamily="34" charset="0"/>
                <a:cs typeface="Arial" pitchFamily="34" charset="0"/>
              </a:rPr>
              <a:t>WebDAV</a:t>
            </a:r>
            <a:endParaRPr lang="en-US" altLang="de-DE" sz="1000" dirty="0" smtClean="0">
              <a:latin typeface="Arial" pitchFamily="34" charset="0"/>
              <a:cs typeface="Arial" pitchFamily="34" charset="0"/>
            </a:endParaRPr>
          </a:p>
          <a:p>
            <a:pPr marL="84761" lvl="2" indent="-84761">
              <a:spcBef>
                <a:spcPts val="177"/>
              </a:spcBef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de-DE" sz="1000" dirty="0" smtClean="0">
                <a:latin typeface="Arial" pitchFamily="34" charset="0"/>
                <a:cs typeface="Arial" pitchFamily="34" charset="0"/>
              </a:rPr>
              <a:t>No touchdown of files on JobScheduler Master</a:t>
            </a:r>
          </a:p>
          <a:p>
            <a:pPr marL="84761" lvl="2" indent="-84761">
              <a:spcBef>
                <a:spcPts val="177"/>
              </a:spcBef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de-DE" sz="1000" dirty="0" smtClean="0">
                <a:latin typeface="Arial" pitchFamily="34" charset="0"/>
                <a:cs typeface="Arial" pitchFamily="34" charset="0"/>
              </a:rPr>
              <a:t>Transfers are performed in memory, resulting in very economical use of resources</a:t>
            </a:r>
            <a:endParaRPr lang="de-DE" altLang="de-DE" sz="1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192862" y="215403"/>
            <a:ext cx="571444" cy="430806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fld id="{338290F6-9EEA-4939-92A4-98C369575716}" type="slidenum">
              <a:rPr lang="de-DE" sz="2100" smtClean="0">
                <a:solidFill>
                  <a:schemeClr val="bg1"/>
                </a:solidFill>
                <a:latin typeface="+mj-lt"/>
                <a:ea typeface="ヒラギノ角ゴ ProN W3" pitchFamily="-109" charset="-128"/>
                <a:sym typeface="Gill Sans" pitchFamily="-109" charset="0"/>
              </a:rPr>
              <a:pPr/>
              <a:t>16</a:t>
            </a:fld>
            <a:endParaRPr lang="de-DE" sz="2100" dirty="0">
              <a:solidFill>
                <a:schemeClr val="bg1"/>
              </a:solidFill>
              <a:latin typeface="+mj-lt"/>
              <a:ea typeface="ヒラギノ角ゴ ProN W3" pitchFamily="-109" charset="-128"/>
              <a:sym typeface="Gill Sans" pitchFamily="-109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Inhaltsplatzhalter 27"/>
          <p:cNvSpPr>
            <a:spLocks noGrp="1"/>
          </p:cNvSpPr>
          <p:nvPr>
            <p:ph sz="quarter" idx="11"/>
          </p:nvPr>
        </p:nvSpPr>
        <p:spPr>
          <a:ln cap="rnd">
            <a:noFill/>
          </a:ln>
          <a:effectLst>
            <a:outerShdw blurRad="76200" dist="13335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pPr marL="372954" lvl="2" indent="-14021">
              <a:buNone/>
            </a:pPr>
            <a:endParaRPr lang="en-US" sz="1100" dirty="0"/>
          </a:p>
          <a:p>
            <a:pPr lvl="1">
              <a:buNone/>
            </a:pPr>
            <a:endParaRPr lang="de-DE" sz="1100" dirty="0" smtClean="0"/>
          </a:p>
          <a:p>
            <a:pPr lvl="1"/>
            <a:endParaRPr lang="de-DE" sz="400" dirty="0" smtClean="0"/>
          </a:p>
          <a:p>
            <a:pPr lvl="1"/>
            <a:endParaRPr lang="de-DE" sz="400" dirty="0" smtClean="0"/>
          </a:p>
          <a:p>
            <a:pPr lvl="1"/>
            <a:endParaRPr lang="de-DE" sz="400" dirty="0" smtClean="0"/>
          </a:p>
          <a:p>
            <a:pPr lvl="1"/>
            <a:endParaRPr lang="de-DE" sz="400" dirty="0" smtClean="0"/>
          </a:p>
          <a:p>
            <a:pPr lvl="1"/>
            <a:endParaRPr lang="de-DE" sz="400" dirty="0" smtClean="0"/>
          </a:p>
          <a:p>
            <a:pPr lvl="1"/>
            <a:endParaRPr lang="de-DE" sz="400" dirty="0" smtClean="0"/>
          </a:p>
          <a:p>
            <a:pPr lvl="1">
              <a:buNone/>
            </a:pPr>
            <a:endParaRPr lang="de-DE" sz="400" dirty="0" smtClean="0"/>
          </a:p>
        </p:txBody>
      </p:sp>
      <p:sp>
        <p:nvSpPr>
          <p:cNvPr id="31" name="Inhaltsplatzhalter 27"/>
          <p:cNvSpPr>
            <a:spLocks noGrp="1"/>
          </p:cNvSpPr>
          <p:nvPr>
            <p:ph sz="quarter" idx="11"/>
          </p:nvPr>
        </p:nvSpPr>
        <p:spPr>
          <a:xfrm>
            <a:off x="2072551" y="1507823"/>
            <a:ext cx="6822148" cy="5026075"/>
          </a:xfrm>
          <a:ln cap="rnd">
            <a:noFill/>
          </a:ln>
          <a:effectLst>
            <a:outerShdw blurRad="76200" dist="13335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pPr marL="372954" lvl="2" indent="-14021">
              <a:buNone/>
            </a:pPr>
            <a:endParaRPr lang="en-US" sz="1100" dirty="0"/>
          </a:p>
          <a:p>
            <a:pPr lvl="1">
              <a:buNone/>
            </a:pPr>
            <a:endParaRPr lang="de-DE" sz="1100" dirty="0" smtClean="0"/>
          </a:p>
          <a:p>
            <a:pPr lvl="1"/>
            <a:endParaRPr lang="de-DE" sz="400" dirty="0" smtClean="0"/>
          </a:p>
          <a:p>
            <a:pPr lvl="1"/>
            <a:endParaRPr lang="de-DE" sz="400" dirty="0" smtClean="0"/>
          </a:p>
          <a:p>
            <a:pPr lvl="1"/>
            <a:endParaRPr lang="de-DE" sz="400" dirty="0" smtClean="0"/>
          </a:p>
          <a:p>
            <a:pPr lvl="1"/>
            <a:endParaRPr lang="de-DE" sz="400" dirty="0" smtClean="0"/>
          </a:p>
          <a:p>
            <a:pPr lvl="1"/>
            <a:endParaRPr lang="de-DE" sz="400" dirty="0" smtClean="0"/>
          </a:p>
          <a:p>
            <a:pPr lvl="1"/>
            <a:endParaRPr lang="de-DE" sz="400" dirty="0" smtClean="0"/>
          </a:p>
          <a:p>
            <a:pPr lvl="1">
              <a:buNone/>
            </a:pPr>
            <a:endParaRPr lang="de-DE" sz="400" dirty="0" smtClean="0"/>
          </a:p>
        </p:txBody>
      </p:sp>
      <p:sp>
        <p:nvSpPr>
          <p:cNvPr id="36" name="Rechteck 35"/>
          <p:cNvSpPr/>
          <p:nvPr/>
        </p:nvSpPr>
        <p:spPr>
          <a:xfrm>
            <a:off x="2553113" y="2069795"/>
            <a:ext cx="1389861" cy="3168468"/>
          </a:xfrm>
          <a:prstGeom prst="rect">
            <a:avLst/>
          </a:prstGeom>
          <a:noFill/>
          <a:ln w="19050"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3840" tIns="26920" rIns="53840" bIns="26920" rtlCol="0" anchor="ctr"/>
          <a:lstStyle/>
          <a:p>
            <a:pPr algn="ctr"/>
            <a:endParaRPr lang="de-DE" dirty="0"/>
          </a:p>
        </p:txBody>
      </p:sp>
      <p:sp>
        <p:nvSpPr>
          <p:cNvPr id="39" name="Rechteck 38"/>
          <p:cNvSpPr/>
          <p:nvPr/>
        </p:nvSpPr>
        <p:spPr>
          <a:xfrm>
            <a:off x="4789724" y="2069793"/>
            <a:ext cx="1389861" cy="3168471"/>
          </a:xfrm>
          <a:prstGeom prst="rect">
            <a:avLst/>
          </a:prstGeom>
          <a:noFill/>
          <a:ln w="19050"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3840" tIns="26920" rIns="53840" bIns="26920" rtlCol="0" anchor="ctr"/>
          <a:lstStyle/>
          <a:p>
            <a:pPr algn="ctr"/>
            <a:endParaRPr lang="de-DE" dirty="0"/>
          </a:p>
        </p:txBody>
      </p:sp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200" dirty="0" smtClean="0"/>
              <a:t>Use Case: File Transfer</a:t>
            </a:r>
            <a:endParaRPr lang="de-DE" sz="1200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Push Files to Internet via Jump Host</a:t>
            </a:r>
          </a:p>
        </p:txBody>
      </p:sp>
      <p:sp>
        <p:nvSpPr>
          <p:cNvPr id="33" name="Inhaltsplatzhalter 32"/>
          <p:cNvSpPr>
            <a:spLocks noGrp="1"/>
          </p:cNvSpPr>
          <p:nvPr>
            <p:ph sz="quarter" idx="15"/>
          </p:nvPr>
        </p:nvSpPr>
        <p:spPr>
          <a:xfrm>
            <a:off x="192882" y="1508400"/>
            <a:ext cx="1620000" cy="5026075"/>
          </a:xfrm>
          <a:solidFill>
            <a:srgbClr val="FFFFFF"/>
          </a:solidFill>
          <a:ln w="9525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lIns="72000" tIns="36000" rIns="36000" bIns="36000"/>
          <a:lstStyle/>
          <a:p>
            <a:pPr>
              <a:buClr>
                <a:srgbClr val="C00000"/>
              </a:buClr>
              <a:buSzPct val="100000"/>
            </a:pPr>
            <a:r>
              <a:rPr lang="en-US" altLang="de-DE" b="1" dirty="0" smtClean="0"/>
              <a:t>Use Case</a:t>
            </a:r>
          </a:p>
          <a:p>
            <a:pPr marL="84787" indent="-84787">
              <a:spcBef>
                <a:spcPts val="177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dirty="0" smtClean="0"/>
              <a:t>Servers in the intranet have no internet access.</a:t>
            </a:r>
          </a:p>
          <a:p>
            <a:pPr marL="84787" indent="-84787">
              <a:spcBef>
                <a:spcPts val="177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dirty="0" smtClean="0"/>
              <a:t>Connection are only allowed from the intranet to the DMZ. From the DMZ transfers to the internet are allowed</a:t>
            </a:r>
          </a:p>
          <a:p>
            <a:pPr>
              <a:spcBef>
                <a:spcPts val="1200"/>
              </a:spcBef>
              <a:buClr>
                <a:srgbClr val="C00000"/>
              </a:buClr>
              <a:buSzPct val="100000"/>
            </a:pPr>
            <a:r>
              <a:rPr lang="en-US" altLang="de-DE" b="1" dirty="0" smtClean="0"/>
              <a:t>Solution</a:t>
            </a:r>
          </a:p>
          <a:p>
            <a:pPr marL="84787" indent="-84787">
              <a:spcBef>
                <a:spcPts val="177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dirty="0" smtClean="0"/>
              <a:t>YADE Client in the Intra-net contacts YADE for DMZ to initiate a secure transfer of files from the intranet to the internet.</a:t>
            </a:r>
          </a:p>
          <a:p>
            <a:pPr marL="84787" indent="-84787">
              <a:spcBef>
                <a:spcPts val="177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dirty="0" smtClean="0"/>
              <a:t>YADE Client in intranet sends files to YADE in DMZ for temporary storing </a:t>
            </a:r>
          </a:p>
          <a:p>
            <a:pPr marL="84787" indent="-84787">
              <a:spcBef>
                <a:spcPts val="177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dirty="0" smtClean="0"/>
              <a:t>In a final step the YADE Client in DMZ pushes the files to the internet</a:t>
            </a:r>
          </a:p>
          <a:p>
            <a:pPr>
              <a:spcBef>
                <a:spcPts val="1200"/>
              </a:spcBef>
              <a:buClr>
                <a:srgbClr val="C00000"/>
              </a:buClr>
              <a:buSzPct val="100000"/>
            </a:pPr>
            <a:r>
              <a:rPr lang="en-US" altLang="de-DE" b="1" dirty="0" smtClean="0"/>
              <a:t>Benefits</a:t>
            </a:r>
          </a:p>
          <a:p>
            <a:pPr marL="84787" lvl="2" indent="-84787">
              <a:spcBef>
                <a:spcPts val="177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>
                <a:latin typeface="Arial" pitchFamily="34" charset="0"/>
                <a:cs typeface="Arial" pitchFamily="34" charset="0"/>
              </a:rPr>
              <a:t>Files are stored </a:t>
            </a:r>
            <a:r>
              <a:rPr lang="en-US" altLang="de-DE" sz="1000" dirty="0" err="1" smtClean="0">
                <a:latin typeface="Arial" pitchFamily="34" charset="0"/>
                <a:cs typeface="Arial" pitchFamily="34" charset="0"/>
              </a:rPr>
              <a:t>tempora-rily</a:t>
            </a:r>
            <a:r>
              <a:rPr lang="en-US" altLang="de-DE" sz="1000" dirty="0" smtClean="0">
                <a:latin typeface="Arial" pitchFamily="34" charset="0"/>
                <a:cs typeface="Arial" pitchFamily="34" charset="0"/>
              </a:rPr>
              <a:t> in the DMZ and are removed after transfer</a:t>
            </a:r>
          </a:p>
          <a:p>
            <a:pPr marL="84787" lvl="2" indent="-84787">
              <a:spcBef>
                <a:spcPts val="177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>
                <a:latin typeface="Arial" pitchFamily="34" charset="0"/>
                <a:cs typeface="Arial" pitchFamily="34" charset="0"/>
              </a:rPr>
              <a:t>No credential data are stored in the DMZ</a:t>
            </a:r>
          </a:p>
          <a:p>
            <a:pPr marL="84787" lvl="2" indent="-84787">
              <a:spcBef>
                <a:spcPts val="177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>
                <a:latin typeface="Arial" pitchFamily="34" charset="0"/>
                <a:cs typeface="Arial" pitchFamily="34" charset="0"/>
              </a:rPr>
              <a:t>All configuration items are stored in the intranet</a:t>
            </a:r>
          </a:p>
          <a:p>
            <a:pPr marL="84787" lvl="2" indent="-84787">
              <a:spcBef>
                <a:spcPts val="177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endParaRPr lang="en-US" altLang="de-DE" sz="1000" dirty="0" smtClean="0">
              <a:latin typeface="Arial" pitchFamily="34" charset="0"/>
              <a:cs typeface="Arial" pitchFamily="34" charset="0"/>
            </a:endParaRPr>
          </a:p>
          <a:p>
            <a:pPr marL="84787" lvl="2" indent="-84787">
              <a:spcBef>
                <a:spcPts val="177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endParaRPr lang="en-US" altLang="de-DE" sz="1000" dirty="0" smtClean="0">
              <a:latin typeface="Arial" pitchFamily="34" charset="0"/>
              <a:cs typeface="Arial" pitchFamily="34" charset="0"/>
            </a:endParaRPr>
          </a:p>
          <a:p>
            <a:pPr marL="84787" indent="-84787">
              <a:spcBef>
                <a:spcPts val="177"/>
              </a:spcBef>
              <a:buClr>
                <a:srgbClr val="C00000"/>
              </a:buClr>
              <a:buSzPct val="100000"/>
            </a:pPr>
            <a:endParaRPr lang="en-US" altLang="de-DE" dirty="0" smtClean="0"/>
          </a:p>
          <a:p>
            <a:pPr>
              <a:spcBef>
                <a:spcPts val="177"/>
              </a:spcBef>
              <a:buClr>
                <a:srgbClr val="C00000"/>
              </a:buClr>
              <a:buSzPct val="100000"/>
            </a:pPr>
            <a:endParaRPr lang="en-US" altLang="de-DE" dirty="0" smtClean="0"/>
          </a:p>
          <a:p>
            <a:pPr>
              <a:buClr>
                <a:srgbClr val="C00000"/>
              </a:buClr>
              <a:buSzPct val="100000"/>
            </a:pPr>
            <a:endParaRPr lang="en-US" altLang="de-DE" dirty="0"/>
          </a:p>
        </p:txBody>
      </p:sp>
      <p:sp>
        <p:nvSpPr>
          <p:cNvPr id="10" name="Abgerundetes Rechteck 9"/>
          <p:cNvSpPr/>
          <p:nvPr/>
        </p:nvSpPr>
        <p:spPr>
          <a:xfrm>
            <a:off x="2692369" y="2776273"/>
            <a:ext cx="1097173" cy="660570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FF0000"/>
              </a:gs>
            </a:gsLst>
          </a:gra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100" b="1" dirty="0" smtClean="0"/>
              <a:t>JobScheduler</a:t>
            </a:r>
            <a:br>
              <a:rPr lang="de-DE" sz="1100" b="1" dirty="0" smtClean="0"/>
            </a:br>
            <a:r>
              <a:rPr lang="de-DE" sz="1100" b="1" dirty="0" smtClean="0"/>
              <a:t>Master</a:t>
            </a:r>
          </a:p>
          <a:p>
            <a:pPr algn="ctr"/>
            <a:endParaRPr lang="de-DE" sz="1100" b="1" dirty="0"/>
          </a:p>
        </p:txBody>
      </p:sp>
      <p:sp>
        <p:nvSpPr>
          <p:cNvPr id="145" name="Textfeld 144"/>
          <p:cNvSpPr txBox="1"/>
          <p:nvPr/>
        </p:nvSpPr>
        <p:spPr>
          <a:xfrm>
            <a:off x="4797573" y="3686281"/>
            <a:ext cx="1374025" cy="300587"/>
          </a:xfrm>
          <a:prstGeom prst="rect">
            <a:avLst/>
          </a:prstGeom>
        </p:spPr>
        <p:txBody>
          <a:bodyPr wrap="square" lIns="21197" tIns="26920" rIns="21197" bIns="26920" rtlCol="0">
            <a:spAutoFit/>
          </a:bodyPr>
          <a:lstStyle/>
          <a:p>
            <a:pPr algn="ctr" defTabSz="166042">
              <a:spcBef>
                <a:spcPct val="20000"/>
              </a:spcBef>
            </a:pP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Files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are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temporarily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stored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and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removed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after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transfer</a:t>
            </a:r>
            <a:endParaRPr lang="de-DE" sz="800" dirty="0" smtClean="0">
              <a:latin typeface="Arial"/>
              <a:ea typeface="ヒラギノ角ゴ Pro W3" pitchFamily="-109" charset="-128"/>
              <a:cs typeface="Arial"/>
            </a:endParaRPr>
          </a:p>
        </p:txBody>
      </p:sp>
      <p:sp>
        <p:nvSpPr>
          <p:cNvPr id="40" name="Rechteck 39"/>
          <p:cNvSpPr/>
          <p:nvPr/>
        </p:nvSpPr>
        <p:spPr>
          <a:xfrm>
            <a:off x="7016916" y="2069793"/>
            <a:ext cx="1389861" cy="3159897"/>
          </a:xfrm>
          <a:prstGeom prst="rect">
            <a:avLst/>
          </a:prstGeom>
          <a:noFill/>
          <a:ln w="19050"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3840" tIns="26920" rIns="53840" bIns="26920" rtlCol="0" anchor="ctr"/>
          <a:lstStyle/>
          <a:p>
            <a:pPr algn="ctr"/>
            <a:endParaRPr lang="de-DE" dirty="0"/>
          </a:p>
        </p:txBody>
      </p:sp>
      <p:sp>
        <p:nvSpPr>
          <p:cNvPr id="41" name="Textfeld 40"/>
          <p:cNvSpPr txBox="1"/>
          <p:nvPr/>
        </p:nvSpPr>
        <p:spPr>
          <a:xfrm>
            <a:off x="2555914" y="2076327"/>
            <a:ext cx="1379259" cy="423698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/>
          <a:p>
            <a:pPr algn="ctr" defTabSz="166042">
              <a:spcBef>
                <a:spcPct val="20000"/>
              </a:spcBef>
            </a:pPr>
            <a:r>
              <a:rPr lang="de-DE" sz="1200" b="1" dirty="0" smtClean="0">
                <a:latin typeface="Arial"/>
                <a:ea typeface="ヒラギノ角ゴ Pro W3" pitchFamily="-109" charset="-128"/>
                <a:cs typeface="Arial"/>
              </a:rPr>
              <a:t>Intranet</a:t>
            </a:r>
            <a:br>
              <a:rPr lang="de-DE" sz="1200" b="1" dirty="0" smtClean="0">
                <a:latin typeface="Arial"/>
                <a:ea typeface="ヒラギノ角ゴ Pro W3" pitchFamily="-109" charset="-128"/>
                <a:cs typeface="Arial"/>
              </a:rPr>
            </a:br>
            <a:r>
              <a:rPr lang="de-DE" sz="1200" dirty="0" smtClean="0">
                <a:latin typeface="Arial"/>
                <a:ea typeface="ヒラギノ角ゴ Pro W3" pitchFamily="-109" charset="-128"/>
                <a:cs typeface="Arial"/>
              </a:rPr>
              <a:t>Source Host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4800131" y="2067494"/>
            <a:ext cx="1379259" cy="423698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/>
          <a:p>
            <a:pPr algn="ctr" defTabSz="166042">
              <a:spcBef>
                <a:spcPct val="20000"/>
              </a:spcBef>
            </a:pPr>
            <a:r>
              <a:rPr lang="de-DE" sz="1200" b="1" dirty="0" smtClean="0">
                <a:latin typeface="Arial"/>
                <a:ea typeface="ヒラギノ角ゴ Pro W3" pitchFamily="-109" charset="-128"/>
                <a:cs typeface="Arial"/>
              </a:rPr>
              <a:t>DMZ</a:t>
            </a:r>
            <a:br>
              <a:rPr lang="de-DE" sz="1200" b="1" dirty="0" smtClean="0">
                <a:latin typeface="Arial"/>
                <a:ea typeface="ヒラギノ角ゴ Pro W3" pitchFamily="-109" charset="-128"/>
                <a:cs typeface="Arial"/>
              </a:rPr>
            </a:br>
            <a:r>
              <a:rPr lang="de-DE" sz="1200" dirty="0" smtClean="0">
                <a:latin typeface="Arial"/>
                <a:ea typeface="ヒラギノ角ゴ Pro W3" pitchFamily="-109" charset="-128"/>
                <a:cs typeface="Arial"/>
              </a:rPr>
              <a:t>Jump Host</a:t>
            </a:r>
          </a:p>
        </p:txBody>
      </p:sp>
      <p:sp>
        <p:nvSpPr>
          <p:cNvPr id="43" name="Textfeld 42"/>
          <p:cNvSpPr txBox="1"/>
          <p:nvPr/>
        </p:nvSpPr>
        <p:spPr>
          <a:xfrm>
            <a:off x="7035164" y="2076198"/>
            <a:ext cx="1379259" cy="423698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/>
          <a:p>
            <a:pPr algn="ctr" defTabSz="166042">
              <a:spcBef>
                <a:spcPct val="20000"/>
              </a:spcBef>
            </a:pPr>
            <a:r>
              <a:rPr lang="de-DE" sz="1200" b="1" dirty="0" smtClean="0">
                <a:latin typeface="Arial"/>
                <a:ea typeface="ヒラギノ角ゴ Pro W3" pitchFamily="-109" charset="-128"/>
                <a:cs typeface="Arial"/>
              </a:rPr>
              <a:t>Internet</a:t>
            </a:r>
            <a:br>
              <a:rPr lang="de-DE" sz="1200" b="1" dirty="0" smtClean="0">
                <a:latin typeface="Arial"/>
                <a:ea typeface="ヒラギノ角ゴ Pro W3" pitchFamily="-109" charset="-128"/>
                <a:cs typeface="Arial"/>
              </a:rPr>
            </a:br>
            <a:r>
              <a:rPr lang="de-DE" sz="1200" dirty="0" smtClean="0">
                <a:latin typeface="Arial"/>
                <a:ea typeface="ヒラギノ角ゴ Pro W3" pitchFamily="-109" charset="-128"/>
                <a:cs typeface="Arial"/>
              </a:rPr>
              <a:t>Target Host</a:t>
            </a:r>
          </a:p>
        </p:txBody>
      </p:sp>
      <p:sp>
        <p:nvSpPr>
          <p:cNvPr id="45" name="Ellipse 44"/>
          <p:cNvSpPr/>
          <p:nvPr/>
        </p:nvSpPr>
        <p:spPr>
          <a:xfrm>
            <a:off x="2711760" y="3286815"/>
            <a:ext cx="702000" cy="70105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10598" tIns="10598" rIns="21197" bIns="21197" rtlCol="0" anchor="ctr">
            <a:noAutofit/>
          </a:bodyPr>
          <a:lstStyle/>
          <a:p>
            <a:pPr algn="ctr"/>
            <a:r>
              <a:rPr lang="de-DE" sz="600" b="1" dirty="0" smtClean="0"/>
              <a:t>YADE Client</a:t>
            </a:r>
            <a:br>
              <a:rPr lang="de-DE" sz="600" b="1" dirty="0" smtClean="0"/>
            </a:br>
            <a:r>
              <a:rPr lang="de-DE" sz="600" b="1" dirty="0" smtClean="0"/>
              <a:t>JITL Job</a:t>
            </a:r>
            <a:endParaRPr lang="de-DE" sz="600" b="1" dirty="0"/>
          </a:p>
        </p:txBody>
      </p:sp>
      <p:sp>
        <p:nvSpPr>
          <p:cNvPr id="46" name="Ellipse 45"/>
          <p:cNvSpPr/>
          <p:nvPr/>
        </p:nvSpPr>
        <p:spPr>
          <a:xfrm>
            <a:off x="5181959" y="2757338"/>
            <a:ext cx="702000" cy="701050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10598" tIns="10598" rIns="21197" bIns="21197" rtlCol="0" anchor="ctr">
            <a:noAutofit/>
          </a:bodyPr>
          <a:lstStyle/>
          <a:p>
            <a:pPr algn="ctr"/>
            <a:r>
              <a:rPr lang="de-DE" sz="600" b="1" dirty="0" smtClean="0"/>
              <a:t>YADE Client</a:t>
            </a:r>
            <a:br>
              <a:rPr lang="de-DE" sz="600" b="1" dirty="0" smtClean="0"/>
            </a:br>
            <a:r>
              <a:rPr lang="de-DE" sz="600" b="1" dirty="0" smtClean="0"/>
              <a:t> </a:t>
            </a:r>
            <a:r>
              <a:rPr lang="de-DE" sz="600" b="1" dirty="0" err="1" smtClean="0"/>
              <a:t>for</a:t>
            </a:r>
            <a:r>
              <a:rPr lang="de-DE" sz="600" b="1" dirty="0" smtClean="0"/>
              <a:t> DMZ</a:t>
            </a:r>
            <a:endParaRPr lang="de-DE" sz="600" b="1" dirty="0"/>
          </a:p>
        </p:txBody>
      </p:sp>
      <p:cxnSp>
        <p:nvCxnSpPr>
          <p:cNvPr id="52" name="Gerade Verbindung mit Pfeil 51"/>
          <p:cNvCxnSpPr>
            <a:stCxn id="10" idx="3"/>
            <a:endCxn id="46" idx="2"/>
          </p:cNvCxnSpPr>
          <p:nvPr/>
        </p:nvCxnSpPr>
        <p:spPr>
          <a:xfrm>
            <a:off x="3789542" y="3106558"/>
            <a:ext cx="1392417" cy="1305"/>
          </a:xfrm>
          <a:prstGeom prst="straightConnector1">
            <a:avLst/>
          </a:prstGeom>
          <a:ln w="12700"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feld 52"/>
          <p:cNvSpPr txBox="1"/>
          <p:nvPr/>
        </p:nvSpPr>
        <p:spPr>
          <a:xfrm>
            <a:off x="4139952" y="3214973"/>
            <a:ext cx="675327" cy="177476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/>
          <a:p>
            <a:pPr algn="ctr" defTabSz="166042">
              <a:spcBef>
                <a:spcPct val="20000"/>
              </a:spcBef>
            </a:pP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Push Files</a:t>
            </a:r>
          </a:p>
        </p:txBody>
      </p:sp>
      <p:cxnSp>
        <p:nvCxnSpPr>
          <p:cNvPr id="59" name="Gerade Verbindung mit Pfeil 58"/>
          <p:cNvCxnSpPr>
            <a:stCxn id="46" idx="6"/>
            <a:endCxn id="47" idx="1"/>
          </p:cNvCxnSpPr>
          <p:nvPr/>
        </p:nvCxnSpPr>
        <p:spPr>
          <a:xfrm>
            <a:off x="5883959" y="3107863"/>
            <a:ext cx="1280250" cy="2399"/>
          </a:xfrm>
          <a:prstGeom prst="straightConnector1">
            <a:avLst/>
          </a:prstGeom>
          <a:ln w="12700">
            <a:solidFill>
              <a:srgbClr val="FF0000"/>
            </a:solidFill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feld 60"/>
          <p:cNvSpPr txBox="1"/>
          <p:nvPr/>
        </p:nvSpPr>
        <p:spPr>
          <a:xfrm>
            <a:off x="6279898" y="3222367"/>
            <a:ext cx="737018" cy="177476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/>
          <a:p>
            <a:pPr algn="r" defTabSz="166042">
              <a:spcBef>
                <a:spcPct val="20000"/>
              </a:spcBef>
            </a:pP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Push Files</a:t>
            </a:r>
          </a:p>
        </p:txBody>
      </p:sp>
      <p:cxnSp>
        <p:nvCxnSpPr>
          <p:cNvPr id="65" name="Gewinkelte Verbindung 64"/>
          <p:cNvCxnSpPr>
            <a:stCxn id="30" idx="0"/>
            <a:endCxn id="45" idx="4"/>
          </p:cNvCxnSpPr>
          <p:nvPr/>
        </p:nvCxnSpPr>
        <p:spPr>
          <a:xfrm rot="16200000" flipV="1">
            <a:off x="2990557" y="4060068"/>
            <a:ext cx="470338" cy="325932"/>
          </a:xfrm>
          <a:prstGeom prst="bentConnector3">
            <a:avLst>
              <a:gd name="adj1" fmla="val 50000"/>
            </a:avLst>
          </a:prstGeom>
          <a:ln w="12700">
            <a:tailEnd type="triangle" w="lg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" name="Picture 14" descr="hot_folder_mehrer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2077" y="4458203"/>
            <a:ext cx="573230" cy="454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extfeld 31"/>
          <p:cNvSpPr txBox="1"/>
          <p:nvPr/>
        </p:nvSpPr>
        <p:spPr>
          <a:xfrm>
            <a:off x="3062770" y="4563961"/>
            <a:ext cx="560357" cy="399076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/>
          <a:p>
            <a:pPr marL="124532" indent="-124532" algn="ctr" defTabSz="166042">
              <a:spcBef>
                <a:spcPct val="20000"/>
              </a:spcBef>
            </a:pPr>
            <a:r>
              <a:rPr lang="en-US" sz="700" dirty="0" smtClean="0">
                <a:latin typeface="Arial"/>
                <a:ea typeface="ヒラギノ角ゴ Pro W3" pitchFamily="-109" charset="-128"/>
                <a:cs typeface="Arial"/>
              </a:rPr>
              <a:t>Files to </a:t>
            </a:r>
          </a:p>
          <a:p>
            <a:pPr marL="124532" indent="-124532" algn="ctr" defTabSz="166042">
              <a:spcBef>
                <a:spcPct val="20000"/>
              </a:spcBef>
            </a:pPr>
            <a:r>
              <a:rPr lang="en-US" sz="700" dirty="0" smtClean="0">
                <a:latin typeface="Arial"/>
                <a:ea typeface="ヒラギノ角ゴ Pro W3" pitchFamily="-109" charset="-128"/>
                <a:cs typeface="Arial"/>
              </a:rPr>
              <a:t>be send</a:t>
            </a:r>
            <a:br>
              <a:rPr lang="en-US" sz="700" dirty="0" smtClean="0">
                <a:latin typeface="Arial"/>
                <a:ea typeface="ヒラギノ角ゴ Pro W3" pitchFamily="-109" charset="-128"/>
                <a:cs typeface="Arial"/>
              </a:rPr>
            </a:br>
            <a:endParaRPr lang="de-DE" sz="700" dirty="0" smtClean="0">
              <a:latin typeface="Arial"/>
              <a:ea typeface="ヒラギノ角ゴ Pro W3" pitchFamily="-109" charset="-128"/>
              <a:cs typeface="Arial"/>
            </a:endParaRPr>
          </a:p>
        </p:txBody>
      </p:sp>
      <p:grpSp>
        <p:nvGrpSpPr>
          <p:cNvPr id="2" name="Gruppieren 53"/>
          <p:cNvGrpSpPr/>
          <p:nvPr/>
        </p:nvGrpSpPr>
        <p:grpSpPr>
          <a:xfrm>
            <a:off x="7375769" y="4433910"/>
            <a:ext cx="629243" cy="454740"/>
            <a:chOff x="13251978" y="6621578"/>
            <a:chExt cx="1118765" cy="723898"/>
          </a:xfrm>
        </p:grpSpPr>
        <p:pic>
          <p:nvPicPr>
            <p:cNvPr id="34" name="Picture 14" descr="hot_folder_mehrer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51567" y="6621578"/>
              <a:ext cx="1019176" cy="7238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8" name="Textfeld 67"/>
            <p:cNvSpPr txBox="1"/>
            <p:nvPr/>
          </p:nvSpPr>
          <p:spPr>
            <a:xfrm>
              <a:off x="13251978" y="6822561"/>
              <a:ext cx="1064174" cy="377260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marL="124532" indent="-124532" algn="ctr" defTabSz="166042">
                <a:spcBef>
                  <a:spcPct val="20000"/>
                </a:spcBef>
              </a:pPr>
              <a:r>
                <a:rPr lang="de-DE" sz="700" dirty="0" smtClean="0">
                  <a:latin typeface="Arial"/>
                  <a:ea typeface="ヒラギノ角ゴ Pro W3" pitchFamily="-109" charset="-128"/>
                  <a:cs typeface="Arial"/>
                </a:rPr>
                <a:t>Files </a:t>
              </a:r>
              <a:r>
                <a:rPr lang="de-DE" sz="700" dirty="0" err="1" smtClean="0">
                  <a:latin typeface="Arial"/>
                  <a:ea typeface="ヒラギノ角ゴ Pro W3" pitchFamily="-109" charset="-128"/>
                  <a:cs typeface="Arial"/>
                </a:rPr>
                <a:t>have</a:t>
              </a:r>
              <a:r>
                <a:rPr lang="de-DE" sz="700" dirty="0" smtClean="0">
                  <a:latin typeface="Arial"/>
                  <a:ea typeface="ヒラギノ角ゴ Pro W3" pitchFamily="-109" charset="-128"/>
                  <a:cs typeface="Arial"/>
                </a:rPr>
                <a:t> </a:t>
              </a:r>
            </a:p>
            <a:p>
              <a:pPr marL="124532" indent="-124532" algn="ctr" defTabSz="166042">
                <a:spcBef>
                  <a:spcPct val="20000"/>
                </a:spcBef>
              </a:pPr>
              <a:r>
                <a:rPr lang="de-DE" sz="700" dirty="0" err="1" smtClean="0">
                  <a:latin typeface="Arial"/>
                  <a:ea typeface="ヒラギノ角ゴ Pro W3" pitchFamily="-109" charset="-128"/>
                  <a:cs typeface="Arial"/>
                </a:rPr>
                <a:t>arrived</a:t>
              </a:r>
              <a:endParaRPr lang="de-DE" sz="700" dirty="0" smtClean="0">
                <a:latin typeface="Arial"/>
                <a:ea typeface="ヒラギノ角ゴ Pro W3" pitchFamily="-109" charset="-128"/>
                <a:cs typeface="Arial"/>
              </a:endParaRPr>
            </a:p>
          </p:txBody>
        </p:sp>
      </p:grpSp>
      <p:pic>
        <p:nvPicPr>
          <p:cNvPr id="50" name="Picture 14" descr="hot_folder_mehrer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129" y="2969308"/>
            <a:ext cx="341865" cy="271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Picture 14" descr="hot_folder_mehrer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7462" y="2970735"/>
            <a:ext cx="341865" cy="271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7" name="Gerade Verbindung mit Pfeil 56"/>
          <p:cNvCxnSpPr>
            <a:stCxn id="47" idx="2"/>
            <a:endCxn id="34" idx="0"/>
          </p:cNvCxnSpPr>
          <p:nvPr/>
        </p:nvCxnSpPr>
        <p:spPr>
          <a:xfrm>
            <a:off x="7712796" y="3440547"/>
            <a:ext cx="5605" cy="993363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Ellipse 34"/>
          <p:cNvSpPr/>
          <p:nvPr/>
        </p:nvSpPr>
        <p:spPr>
          <a:xfrm>
            <a:off x="3979861" y="3205380"/>
            <a:ext cx="226800" cy="22614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de-DE" sz="600" b="1" dirty="0" smtClean="0"/>
              <a:t>1</a:t>
            </a:r>
          </a:p>
        </p:txBody>
      </p:sp>
      <p:sp>
        <p:nvSpPr>
          <p:cNvPr id="38" name="Ellipse 37"/>
          <p:cNvSpPr/>
          <p:nvPr/>
        </p:nvSpPr>
        <p:spPr>
          <a:xfrm>
            <a:off x="6223190" y="3198569"/>
            <a:ext cx="226800" cy="22614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de-DE" sz="600" b="1" dirty="0" smtClean="0"/>
              <a:t>2</a:t>
            </a:r>
            <a:endParaRPr lang="de-DE" sz="600" b="1" dirty="0"/>
          </a:p>
        </p:txBody>
      </p:sp>
      <p:sp>
        <p:nvSpPr>
          <p:cNvPr id="44" name="Abgerundetes Rechteck 43"/>
          <p:cNvSpPr/>
          <p:nvPr/>
        </p:nvSpPr>
        <p:spPr>
          <a:xfrm rot="20663670">
            <a:off x="220642" y="557250"/>
            <a:ext cx="1306906" cy="385796"/>
          </a:xfrm>
          <a:prstGeom prst="roundRect">
            <a:avLst/>
          </a:prstGeom>
          <a:solidFill>
            <a:srgbClr val="C00000"/>
          </a:solidFill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1197" tIns="26920" rIns="21197" bIns="26920" rtlCol="0" anchor="ctr"/>
          <a:lstStyle/>
          <a:p>
            <a:pPr algn="ctr"/>
            <a:r>
              <a:rPr lang="de-DE" sz="1100" b="1" dirty="0" smtClean="0"/>
              <a:t>Real World </a:t>
            </a:r>
          </a:p>
          <a:p>
            <a:pPr algn="ctr"/>
            <a:r>
              <a:rPr lang="de-DE" sz="1100" b="1" dirty="0" err="1" smtClean="0"/>
              <a:t>Use</a:t>
            </a:r>
            <a:r>
              <a:rPr lang="de-DE" sz="1100" b="1" dirty="0" smtClean="0"/>
              <a:t> </a:t>
            </a:r>
            <a:r>
              <a:rPr lang="de-DE" sz="1100" b="1" dirty="0" err="1" smtClean="0"/>
              <a:t>Cases</a:t>
            </a:r>
            <a:endParaRPr lang="de-DE" sz="1100" b="1" dirty="0" smtClean="0"/>
          </a:p>
        </p:txBody>
      </p:sp>
      <p:sp>
        <p:nvSpPr>
          <p:cNvPr id="47" name="Abgerundetes Rechteck 46"/>
          <p:cNvSpPr/>
          <p:nvPr/>
        </p:nvSpPr>
        <p:spPr>
          <a:xfrm>
            <a:off x="7164209" y="2779977"/>
            <a:ext cx="1097173" cy="660570"/>
          </a:xfrm>
          <a:prstGeom prst="roundRect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100" b="1" dirty="0" err="1" smtClean="0"/>
              <a:t>WebDAV</a:t>
            </a:r>
            <a:r>
              <a:rPr lang="de-DE" sz="1100" b="1" dirty="0" smtClean="0"/>
              <a:t>, FTP, FTPS, SFTP</a:t>
            </a:r>
            <a:br>
              <a:rPr lang="de-DE" sz="1100" b="1" dirty="0" smtClean="0"/>
            </a:br>
            <a:r>
              <a:rPr lang="de-DE" sz="1100" b="1" dirty="0" smtClean="0"/>
              <a:t>Server</a:t>
            </a:r>
            <a:endParaRPr lang="de-DE" sz="1100" b="1" dirty="0"/>
          </a:p>
        </p:txBody>
      </p:sp>
      <p:sp>
        <p:nvSpPr>
          <p:cNvPr id="37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192862" y="215403"/>
            <a:ext cx="571444" cy="430806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fld id="{338290F6-9EEA-4939-92A4-98C369575716}" type="slidenum">
              <a:rPr lang="de-DE" sz="2100" smtClean="0">
                <a:solidFill>
                  <a:schemeClr val="bg1"/>
                </a:solidFill>
                <a:latin typeface="+mj-lt"/>
                <a:ea typeface="ヒラギノ角ゴ ProN W3" pitchFamily="-109" charset="-128"/>
                <a:sym typeface="Gill Sans" pitchFamily="-109" charset="0"/>
              </a:rPr>
              <a:pPr/>
              <a:t>17</a:t>
            </a:fld>
            <a:endParaRPr lang="de-DE" sz="2100" dirty="0">
              <a:solidFill>
                <a:schemeClr val="bg1"/>
              </a:solidFill>
              <a:latin typeface="+mj-lt"/>
              <a:ea typeface="ヒラギノ角ゴ ProN W3" pitchFamily="-109" charset="-128"/>
              <a:sym typeface="Gill Sans" pitchFamily="-109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ewinkelte Verbindung 14"/>
          <p:cNvCxnSpPr>
            <a:stCxn id="56" idx="1"/>
          </p:cNvCxnSpPr>
          <p:nvPr/>
        </p:nvCxnSpPr>
        <p:spPr>
          <a:xfrm rot="10800000">
            <a:off x="5650918" y="3826890"/>
            <a:ext cx="1748856" cy="419721"/>
          </a:xfrm>
          <a:prstGeom prst="bentConnector3">
            <a:avLst>
              <a:gd name="adj1" fmla="val 50000"/>
            </a:avLst>
          </a:prstGeom>
          <a:ln w="127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Inhaltsplatzhalter 27"/>
          <p:cNvSpPr>
            <a:spLocks noGrp="1"/>
          </p:cNvSpPr>
          <p:nvPr>
            <p:ph sz="quarter" idx="11"/>
          </p:nvPr>
        </p:nvSpPr>
        <p:spPr>
          <a:ln cap="rnd">
            <a:noFill/>
          </a:ln>
          <a:effectLst>
            <a:outerShdw blurRad="76200" dist="13335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/>
          <a:lstStyle/>
          <a:p>
            <a:pPr marL="372954" lvl="2" indent="-14021">
              <a:buNone/>
            </a:pPr>
            <a:endParaRPr lang="en-US" sz="1100" dirty="0"/>
          </a:p>
          <a:p>
            <a:pPr lvl="1">
              <a:buNone/>
            </a:pPr>
            <a:endParaRPr lang="de-DE" sz="1100" dirty="0" smtClean="0"/>
          </a:p>
          <a:p>
            <a:pPr lvl="1"/>
            <a:endParaRPr lang="de-DE" sz="400" dirty="0" smtClean="0"/>
          </a:p>
          <a:p>
            <a:pPr lvl="1"/>
            <a:endParaRPr lang="de-DE" sz="400" dirty="0" smtClean="0"/>
          </a:p>
          <a:p>
            <a:pPr lvl="1"/>
            <a:endParaRPr lang="de-DE" sz="400" dirty="0" smtClean="0"/>
          </a:p>
          <a:p>
            <a:pPr lvl="1"/>
            <a:endParaRPr lang="de-DE" sz="400" dirty="0" smtClean="0"/>
          </a:p>
          <a:p>
            <a:pPr lvl="1"/>
            <a:endParaRPr lang="de-DE" sz="400" dirty="0" smtClean="0"/>
          </a:p>
          <a:p>
            <a:pPr lvl="1"/>
            <a:endParaRPr lang="de-DE" sz="400" dirty="0" smtClean="0"/>
          </a:p>
          <a:p>
            <a:pPr lvl="1">
              <a:buNone/>
            </a:pPr>
            <a:endParaRPr lang="de-DE" sz="400" dirty="0" smtClean="0"/>
          </a:p>
        </p:txBody>
      </p:sp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200" dirty="0" smtClean="0"/>
              <a:t>Use Case: File Transfer</a:t>
            </a:r>
            <a:endParaRPr lang="de-DE" sz="1200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Pull Files from Internet via Jump Host</a:t>
            </a:r>
          </a:p>
        </p:txBody>
      </p:sp>
      <p:sp>
        <p:nvSpPr>
          <p:cNvPr id="33" name="Inhaltsplatzhalter 32"/>
          <p:cNvSpPr>
            <a:spLocks noGrp="1"/>
          </p:cNvSpPr>
          <p:nvPr>
            <p:ph sz="quarter" idx="15"/>
          </p:nvPr>
        </p:nvSpPr>
        <p:spPr>
          <a:xfrm>
            <a:off x="192882" y="1507823"/>
            <a:ext cx="1620000" cy="5026075"/>
          </a:xfrm>
          <a:solidFill>
            <a:srgbClr val="FFFFFF"/>
          </a:solidFill>
          <a:ln w="9525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lIns="72000" tIns="36000" rIns="36000" bIns="36000"/>
          <a:lstStyle/>
          <a:p>
            <a:pPr>
              <a:buClr>
                <a:srgbClr val="C00000"/>
              </a:buClr>
              <a:buSzPct val="100000"/>
            </a:pPr>
            <a:r>
              <a:rPr lang="en-US" altLang="de-DE" b="1" dirty="0" smtClean="0"/>
              <a:t>Use Case</a:t>
            </a:r>
          </a:p>
          <a:p>
            <a:pPr marL="84787" indent="-84787">
              <a:spcBef>
                <a:spcPts val="3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dirty="0" smtClean="0"/>
              <a:t>Servers in the intranet have no internet access</a:t>
            </a:r>
          </a:p>
          <a:p>
            <a:pPr marL="84787" indent="-84787">
              <a:spcBef>
                <a:spcPts val="177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dirty="0"/>
              <a:t>Connection are only allowed from the intranet to the DMZ. From </a:t>
            </a:r>
            <a:r>
              <a:rPr lang="en-US" altLang="de-DE" dirty="0" smtClean="0"/>
              <a:t>the DMZ </a:t>
            </a:r>
            <a:r>
              <a:rPr lang="en-US" altLang="de-DE" dirty="0"/>
              <a:t>transfers to the internet are </a:t>
            </a:r>
            <a:r>
              <a:rPr lang="en-US" altLang="de-DE" dirty="0" smtClean="0"/>
              <a:t>allowed</a:t>
            </a:r>
          </a:p>
          <a:p>
            <a:pPr>
              <a:spcBef>
                <a:spcPts val="1200"/>
              </a:spcBef>
              <a:buClr>
                <a:srgbClr val="C00000"/>
              </a:buClr>
              <a:buSzPct val="100000"/>
            </a:pPr>
            <a:r>
              <a:rPr lang="en-US" altLang="de-DE" b="1" dirty="0" smtClean="0"/>
              <a:t>Solution</a:t>
            </a:r>
          </a:p>
          <a:p>
            <a:pPr marL="84787" indent="-84787">
              <a:spcBef>
                <a:spcPts val="177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dirty="0" smtClean="0"/>
              <a:t>The </a:t>
            </a:r>
            <a:r>
              <a:rPr lang="en-US" altLang="de-DE" dirty="0"/>
              <a:t>host in the DMZ acts as jump host for </a:t>
            </a:r>
            <a:r>
              <a:rPr lang="en-US" altLang="de-DE" dirty="0" smtClean="0"/>
              <a:t>YADE</a:t>
            </a:r>
            <a:endParaRPr lang="en-US" altLang="de-DE" dirty="0"/>
          </a:p>
          <a:p>
            <a:pPr marL="84787" indent="-84787">
              <a:spcBef>
                <a:spcPts val="177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dirty="0" smtClean="0"/>
              <a:t>YADE Client in intranet contacts YADE in DMZ to start a transfer and to pull files from the internet to the DMZ</a:t>
            </a:r>
          </a:p>
          <a:p>
            <a:pPr marL="84787" indent="-84787">
              <a:spcBef>
                <a:spcPts val="177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dirty="0" smtClean="0"/>
              <a:t>YADE Client in intranet pulls the files from the YADE in DMZ to the final destination in the intranet</a:t>
            </a:r>
          </a:p>
          <a:p>
            <a:pPr>
              <a:spcBef>
                <a:spcPts val="1200"/>
              </a:spcBef>
              <a:buClr>
                <a:srgbClr val="C00000"/>
              </a:buClr>
              <a:buSzPct val="100000"/>
            </a:pPr>
            <a:r>
              <a:rPr lang="en-US" altLang="de-DE" b="1" dirty="0" smtClean="0"/>
              <a:t>Benefits</a:t>
            </a:r>
          </a:p>
          <a:p>
            <a:pPr marL="84787" lvl="2" indent="-84787">
              <a:spcBef>
                <a:spcPts val="177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>
                <a:latin typeface="Arial" pitchFamily="34" charset="0"/>
                <a:cs typeface="Arial" pitchFamily="34" charset="0"/>
              </a:rPr>
              <a:t>Files are stored </a:t>
            </a:r>
            <a:r>
              <a:rPr lang="en-US" altLang="de-DE" sz="1000" dirty="0" err="1" smtClean="0">
                <a:latin typeface="Arial" pitchFamily="34" charset="0"/>
                <a:cs typeface="Arial" pitchFamily="34" charset="0"/>
              </a:rPr>
              <a:t>tempora-rily</a:t>
            </a:r>
            <a:r>
              <a:rPr lang="en-US" altLang="de-DE" sz="1000" dirty="0" smtClean="0">
                <a:latin typeface="Arial" pitchFamily="34" charset="0"/>
                <a:cs typeface="Arial" pitchFamily="34" charset="0"/>
              </a:rPr>
              <a:t> in the DMZ and are removed after transfer</a:t>
            </a:r>
          </a:p>
          <a:p>
            <a:pPr marL="84787" lvl="2" indent="-84787">
              <a:spcBef>
                <a:spcPts val="177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>
                <a:latin typeface="Arial" pitchFamily="34" charset="0"/>
                <a:cs typeface="Arial" pitchFamily="34" charset="0"/>
              </a:rPr>
              <a:t>No credential data are stored in the DMZ</a:t>
            </a:r>
          </a:p>
          <a:p>
            <a:pPr marL="84787" lvl="2" indent="-84787">
              <a:spcBef>
                <a:spcPts val="177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>
                <a:latin typeface="Arial" pitchFamily="34" charset="0"/>
                <a:cs typeface="Arial" pitchFamily="34" charset="0"/>
              </a:rPr>
              <a:t>All configuration items are stored in the intranet</a:t>
            </a:r>
          </a:p>
          <a:p>
            <a:pPr>
              <a:spcBef>
                <a:spcPts val="177"/>
              </a:spcBef>
              <a:buClr>
                <a:srgbClr val="C00000"/>
              </a:buClr>
              <a:buSzPct val="100000"/>
            </a:pPr>
            <a:endParaRPr lang="en-US" altLang="de-DE" dirty="0" smtClean="0"/>
          </a:p>
          <a:p>
            <a:pPr>
              <a:buClr>
                <a:srgbClr val="C00000"/>
              </a:buClr>
              <a:buSzPct val="100000"/>
            </a:pPr>
            <a:endParaRPr lang="en-US" altLang="de-DE" dirty="0"/>
          </a:p>
        </p:txBody>
      </p:sp>
      <p:sp>
        <p:nvSpPr>
          <p:cNvPr id="10" name="Abgerundetes Rechteck 9"/>
          <p:cNvSpPr/>
          <p:nvPr/>
        </p:nvSpPr>
        <p:spPr>
          <a:xfrm>
            <a:off x="2692369" y="2776273"/>
            <a:ext cx="1097173" cy="660570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FF0000"/>
              </a:gs>
            </a:gsLst>
          </a:gra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100" b="1" dirty="0" smtClean="0"/>
              <a:t>JobScheduler</a:t>
            </a:r>
            <a:br>
              <a:rPr lang="de-DE" sz="1100" b="1" dirty="0" smtClean="0"/>
            </a:br>
            <a:r>
              <a:rPr lang="de-DE" sz="1100" b="1" dirty="0" smtClean="0"/>
              <a:t>Master</a:t>
            </a:r>
          </a:p>
          <a:p>
            <a:pPr algn="ctr"/>
            <a:endParaRPr lang="de-DE" sz="1100" b="1" dirty="0"/>
          </a:p>
        </p:txBody>
      </p:sp>
      <p:sp>
        <p:nvSpPr>
          <p:cNvPr id="41" name="Textfeld 40"/>
          <p:cNvSpPr txBox="1"/>
          <p:nvPr/>
        </p:nvSpPr>
        <p:spPr>
          <a:xfrm>
            <a:off x="2555914" y="2084900"/>
            <a:ext cx="1379259" cy="423698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/>
          <a:p>
            <a:pPr algn="ctr" defTabSz="166042">
              <a:spcBef>
                <a:spcPct val="20000"/>
              </a:spcBef>
            </a:pPr>
            <a:r>
              <a:rPr lang="de-DE" sz="1200" b="1" dirty="0" smtClean="0">
                <a:latin typeface="Arial"/>
                <a:ea typeface="ヒラギノ角ゴ Pro W3" pitchFamily="-109" charset="-128"/>
                <a:cs typeface="Arial"/>
              </a:rPr>
              <a:t>Intranet</a:t>
            </a:r>
            <a:br>
              <a:rPr lang="de-DE" sz="1200" b="1" dirty="0" smtClean="0">
                <a:latin typeface="Arial"/>
                <a:ea typeface="ヒラギノ角ゴ Pro W3" pitchFamily="-109" charset="-128"/>
                <a:cs typeface="Arial"/>
              </a:rPr>
            </a:br>
            <a:r>
              <a:rPr lang="de-DE" sz="1200" dirty="0" smtClean="0">
                <a:latin typeface="Arial"/>
                <a:ea typeface="ヒラギノ角ゴ Pro W3" pitchFamily="-109" charset="-128"/>
                <a:cs typeface="Arial"/>
              </a:rPr>
              <a:t>Target Host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4800131" y="2076068"/>
            <a:ext cx="1379259" cy="423698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/>
          <a:p>
            <a:pPr algn="ctr" defTabSz="166042">
              <a:spcBef>
                <a:spcPct val="20000"/>
              </a:spcBef>
            </a:pPr>
            <a:r>
              <a:rPr lang="de-DE" sz="1200" b="1" dirty="0" smtClean="0">
                <a:latin typeface="Arial"/>
                <a:ea typeface="ヒラギノ角ゴ Pro W3" pitchFamily="-109" charset="-128"/>
                <a:cs typeface="Arial"/>
              </a:rPr>
              <a:t>DMZ</a:t>
            </a:r>
            <a:br>
              <a:rPr lang="de-DE" sz="1200" b="1" dirty="0" smtClean="0">
                <a:latin typeface="Arial"/>
                <a:ea typeface="ヒラギノ角ゴ Pro W3" pitchFamily="-109" charset="-128"/>
                <a:cs typeface="Arial"/>
              </a:rPr>
            </a:br>
            <a:r>
              <a:rPr lang="de-DE" sz="1200" dirty="0" smtClean="0">
                <a:latin typeface="Arial"/>
                <a:ea typeface="ヒラギノ角ゴ Pro W3" pitchFamily="-109" charset="-128"/>
                <a:cs typeface="Arial"/>
              </a:rPr>
              <a:t>Jump Host</a:t>
            </a:r>
          </a:p>
        </p:txBody>
      </p:sp>
      <p:sp>
        <p:nvSpPr>
          <p:cNvPr id="43" name="Textfeld 42"/>
          <p:cNvSpPr txBox="1"/>
          <p:nvPr/>
        </p:nvSpPr>
        <p:spPr>
          <a:xfrm>
            <a:off x="7012135" y="2084771"/>
            <a:ext cx="1379259" cy="423698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/>
          <a:p>
            <a:pPr algn="ctr" defTabSz="166042">
              <a:spcBef>
                <a:spcPct val="20000"/>
              </a:spcBef>
            </a:pPr>
            <a:r>
              <a:rPr lang="de-DE" sz="1200" b="1" dirty="0" smtClean="0">
                <a:latin typeface="Arial"/>
                <a:ea typeface="ヒラギノ角ゴ Pro W3" pitchFamily="-109" charset="-128"/>
                <a:cs typeface="Arial"/>
              </a:rPr>
              <a:t>Internet</a:t>
            </a:r>
            <a:br>
              <a:rPr lang="de-DE" sz="1200" b="1" dirty="0" smtClean="0">
                <a:latin typeface="Arial"/>
                <a:ea typeface="ヒラギノ角ゴ Pro W3" pitchFamily="-109" charset="-128"/>
                <a:cs typeface="Arial"/>
              </a:rPr>
            </a:br>
            <a:r>
              <a:rPr lang="de-DE" sz="1200" dirty="0" smtClean="0">
                <a:latin typeface="Arial"/>
                <a:ea typeface="ヒラギノ角ゴ Pro W3" pitchFamily="-109" charset="-128"/>
                <a:cs typeface="Arial"/>
              </a:rPr>
              <a:t>Source Host</a:t>
            </a:r>
          </a:p>
        </p:txBody>
      </p:sp>
      <p:sp>
        <p:nvSpPr>
          <p:cNvPr id="45" name="Ellipse 44"/>
          <p:cNvSpPr/>
          <p:nvPr/>
        </p:nvSpPr>
        <p:spPr>
          <a:xfrm>
            <a:off x="2711760" y="3303962"/>
            <a:ext cx="702000" cy="70105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10598" tIns="10598" rIns="21197" bIns="21197" rtlCol="0" anchor="ctr">
            <a:noAutofit/>
          </a:bodyPr>
          <a:lstStyle/>
          <a:p>
            <a:pPr algn="ctr"/>
            <a:r>
              <a:rPr lang="de-DE" sz="600" b="1" dirty="0" smtClean="0"/>
              <a:t>YADE Client JITL Job</a:t>
            </a:r>
            <a:endParaRPr lang="de-DE" sz="600" b="1" dirty="0"/>
          </a:p>
        </p:txBody>
      </p:sp>
      <p:sp>
        <p:nvSpPr>
          <p:cNvPr id="46" name="Ellipse 45"/>
          <p:cNvSpPr/>
          <p:nvPr/>
        </p:nvSpPr>
        <p:spPr>
          <a:xfrm>
            <a:off x="5181959" y="2757338"/>
            <a:ext cx="702000" cy="701050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10598" tIns="10598" rIns="21197" bIns="21197" rtlCol="0" anchor="ctr">
            <a:noAutofit/>
          </a:bodyPr>
          <a:lstStyle/>
          <a:p>
            <a:pPr algn="ctr"/>
            <a:r>
              <a:rPr lang="de-DE" sz="600" b="1" dirty="0" smtClean="0"/>
              <a:t>YADE Client</a:t>
            </a:r>
            <a:br>
              <a:rPr lang="de-DE" sz="600" b="1" dirty="0" smtClean="0"/>
            </a:br>
            <a:r>
              <a:rPr lang="de-DE" sz="600" b="1" dirty="0" err="1" smtClean="0"/>
              <a:t>for</a:t>
            </a:r>
            <a:r>
              <a:rPr lang="de-DE" sz="600" b="1" dirty="0" smtClean="0"/>
              <a:t> DMZ</a:t>
            </a:r>
          </a:p>
        </p:txBody>
      </p:sp>
      <p:cxnSp>
        <p:nvCxnSpPr>
          <p:cNvPr id="52" name="Gerade Verbindung mit Pfeil 51"/>
          <p:cNvCxnSpPr>
            <a:stCxn id="10" idx="3"/>
            <a:endCxn id="46" idx="2"/>
          </p:cNvCxnSpPr>
          <p:nvPr/>
        </p:nvCxnSpPr>
        <p:spPr>
          <a:xfrm>
            <a:off x="3789542" y="3106558"/>
            <a:ext cx="1392417" cy="1305"/>
          </a:xfrm>
          <a:prstGeom prst="straightConnector1">
            <a:avLst/>
          </a:prstGeom>
          <a:ln w="127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feld 52"/>
          <p:cNvSpPr txBox="1"/>
          <p:nvPr/>
        </p:nvSpPr>
        <p:spPr>
          <a:xfrm>
            <a:off x="3988368" y="3188339"/>
            <a:ext cx="829020" cy="300587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/>
          <a:p>
            <a:pPr marL="124532" indent="-124532" algn="r" defTabSz="166042">
              <a:spcBef>
                <a:spcPct val="20000"/>
              </a:spcBef>
            </a:pP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C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ontact</a:t>
            </a:r>
            <a:r>
              <a:rPr lang="de-DE" sz="800" dirty="0">
                <a:latin typeface="Arial"/>
                <a:ea typeface="ヒラギノ角ゴ Pro W3" pitchFamily="-109" charset="-128"/>
                <a:cs typeface="Arial"/>
              </a:rPr>
              <a:t/>
            </a:r>
            <a:br>
              <a:rPr lang="de-DE" sz="800" dirty="0">
                <a:latin typeface="Arial"/>
                <a:ea typeface="ヒラギノ角ゴ Pro W3" pitchFamily="-109" charset="-128"/>
                <a:cs typeface="Arial"/>
              </a:rPr>
            </a:b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YADE DMZ</a:t>
            </a:r>
          </a:p>
        </p:txBody>
      </p:sp>
      <p:sp>
        <p:nvSpPr>
          <p:cNvPr id="55" name="Abgerundetes Rechteck 54"/>
          <p:cNvSpPr/>
          <p:nvPr/>
        </p:nvSpPr>
        <p:spPr>
          <a:xfrm>
            <a:off x="7164209" y="2779977"/>
            <a:ext cx="1097173" cy="660570"/>
          </a:xfrm>
          <a:prstGeom prst="roundRect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000" b="1" dirty="0" err="1" smtClean="0"/>
              <a:t>HTTP, WebDAV,</a:t>
            </a:r>
            <a:br>
              <a:rPr lang="de-DE" sz="1000" b="1" dirty="0" err="1" smtClean="0"/>
            </a:br>
            <a:r>
              <a:rPr lang="de-DE" sz="1000" b="1" dirty="0" err="1" smtClean="0"/>
              <a:t>FTP, FTPS, SFTP</a:t>
            </a:r>
            <a:br>
              <a:rPr lang="de-DE" sz="1000" b="1" dirty="0" err="1" smtClean="0"/>
            </a:br>
            <a:r>
              <a:rPr lang="de-DE" sz="1000" b="1" dirty="0" err="1" smtClean="0"/>
              <a:t>Server</a:t>
            </a:r>
          </a:p>
        </p:txBody>
      </p:sp>
      <p:cxnSp>
        <p:nvCxnSpPr>
          <p:cNvPr id="59" name="Gerade Verbindung mit Pfeil 58"/>
          <p:cNvCxnSpPr>
            <a:stCxn id="46" idx="6"/>
            <a:endCxn id="55" idx="1"/>
          </p:cNvCxnSpPr>
          <p:nvPr/>
        </p:nvCxnSpPr>
        <p:spPr>
          <a:xfrm>
            <a:off x="5883959" y="3107863"/>
            <a:ext cx="1280250" cy="2399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feld 60"/>
          <p:cNvSpPr txBox="1"/>
          <p:nvPr/>
        </p:nvSpPr>
        <p:spPr>
          <a:xfrm>
            <a:off x="6273816" y="3162359"/>
            <a:ext cx="766776" cy="300587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/>
          <a:p>
            <a:pPr marL="124532" indent="-124532" algn="r" defTabSz="166042">
              <a:spcBef>
                <a:spcPct val="20000"/>
              </a:spcBef>
            </a:pP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Initiate</a:t>
            </a:r>
            <a:r>
              <a:rPr lang="de-DE" sz="800" dirty="0">
                <a:latin typeface="Arial"/>
                <a:ea typeface="ヒラギノ角ゴ Pro W3" pitchFamily="-109" charset="-128"/>
                <a:cs typeface="Arial"/>
              </a:rPr>
              <a:t/>
            </a:r>
            <a:br>
              <a:rPr lang="de-DE" sz="800" dirty="0">
                <a:latin typeface="Arial"/>
                <a:ea typeface="ヒラギノ角ゴ Pro W3" pitchFamily="-109" charset="-128"/>
                <a:cs typeface="Arial"/>
              </a:rPr>
            </a:b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file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transfer</a:t>
            </a:r>
            <a:endParaRPr lang="de-DE" sz="800" dirty="0" smtClean="0">
              <a:latin typeface="Arial"/>
              <a:ea typeface="ヒラギノ角ゴ Pro W3" pitchFamily="-109" charset="-128"/>
              <a:cs typeface="Arial"/>
            </a:endParaRPr>
          </a:p>
        </p:txBody>
      </p:sp>
      <p:cxnSp>
        <p:nvCxnSpPr>
          <p:cNvPr id="34" name="Gerade Verbindung mit Pfeil 33"/>
          <p:cNvCxnSpPr>
            <a:stCxn id="51" idx="0"/>
            <a:endCxn id="55" idx="2"/>
          </p:cNvCxnSpPr>
          <p:nvPr/>
        </p:nvCxnSpPr>
        <p:spPr>
          <a:xfrm flipV="1">
            <a:off x="7711699" y="3440547"/>
            <a:ext cx="1097" cy="565519"/>
          </a:xfrm>
          <a:prstGeom prst="straightConnector1">
            <a:avLst/>
          </a:prstGeom>
          <a:ln w="12700">
            <a:solidFill>
              <a:srgbClr val="FF00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Gewinkelte Verbindung 56"/>
          <p:cNvCxnSpPr>
            <a:stCxn id="65" idx="1"/>
            <a:endCxn id="45" idx="4"/>
          </p:cNvCxnSpPr>
          <p:nvPr/>
        </p:nvCxnSpPr>
        <p:spPr>
          <a:xfrm rot="10800000" flipV="1">
            <a:off x="3062761" y="3807612"/>
            <a:ext cx="2246293" cy="197399"/>
          </a:xfrm>
          <a:prstGeom prst="bentConnector4">
            <a:avLst>
              <a:gd name="adj1" fmla="val 42187"/>
              <a:gd name="adj2" fmla="val 215806"/>
            </a:avLst>
          </a:prstGeom>
          <a:ln w="127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chteck 25"/>
          <p:cNvSpPr/>
          <p:nvPr/>
        </p:nvSpPr>
        <p:spPr>
          <a:xfrm>
            <a:off x="2553113" y="2069795"/>
            <a:ext cx="1389861" cy="3168468"/>
          </a:xfrm>
          <a:prstGeom prst="rect">
            <a:avLst/>
          </a:prstGeom>
          <a:noFill/>
          <a:ln w="9525"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3840" tIns="26920" rIns="53840" bIns="26920" rtlCol="0" anchor="ctr"/>
          <a:lstStyle/>
          <a:p>
            <a:pPr algn="ctr"/>
            <a:endParaRPr lang="de-DE" dirty="0"/>
          </a:p>
        </p:txBody>
      </p:sp>
      <p:sp>
        <p:nvSpPr>
          <p:cNvPr id="30" name="Rechteck 29"/>
          <p:cNvSpPr/>
          <p:nvPr/>
        </p:nvSpPr>
        <p:spPr>
          <a:xfrm>
            <a:off x="4789724" y="2069793"/>
            <a:ext cx="1389861" cy="3168471"/>
          </a:xfrm>
          <a:prstGeom prst="rect">
            <a:avLst/>
          </a:prstGeom>
          <a:noFill/>
          <a:ln w="9525"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3840" tIns="26920" rIns="53840" bIns="26920" rtlCol="0" anchor="ctr"/>
          <a:lstStyle/>
          <a:p>
            <a:pPr algn="ctr"/>
            <a:endParaRPr lang="de-DE" dirty="0"/>
          </a:p>
        </p:txBody>
      </p:sp>
      <p:sp>
        <p:nvSpPr>
          <p:cNvPr id="31" name="Rechteck 30"/>
          <p:cNvSpPr/>
          <p:nvPr/>
        </p:nvSpPr>
        <p:spPr>
          <a:xfrm>
            <a:off x="7016916" y="2069793"/>
            <a:ext cx="1389861" cy="3159897"/>
          </a:xfrm>
          <a:prstGeom prst="rect">
            <a:avLst/>
          </a:prstGeom>
          <a:noFill/>
          <a:ln w="9525"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3840" tIns="26920" rIns="53840" bIns="26920" rtlCol="0" anchor="ctr"/>
          <a:lstStyle/>
          <a:p>
            <a:pPr algn="ctr"/>
            <a:endParaRPr lang="de-DE" dirty="0"/>
          </a:p>
        </p:txBody>
      </p:sp>
      <p:grpSp>
        <p:nvGrpSpPr>
          <p:cNvPr id="2" name="Gruppieren 49"/>
          <p:cNvGrpSpPr/>
          <p:nvPr/>
        </p:nvGrpSpPr>
        <p:grpSpPr>
          <a:xfrm>
            <a:off x="7399774" y="4006066"/>
            <a:ext cx="598539" cy="454740"/>
            <a:chOff x="13306567" y="6621597"/>
            <a:chExt cx="1064174" cy="723900"/>
          </a:xfrm>
        </p:grpSpPr>
        <p:pic>
          <p:nvPicPr>
            <p:cNvPr id="51" name="Picture 14" descr="hot_folder_mehrer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51566" y="6621597"/>
              <a:ext cx="1019175" cy="723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6" name="Textfeld 55"/>
            <p:cNvSpPr txBox="1"/>
            <p:nvPr/>
          </p:nvSpPr>
          <p:spPr>
            <a:xfrm>
              <a:off x="13306567" y="6815888"/>
              <a:ext cx="873457" cy="377261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marL="124532" indent="-124532" algn="ctr" defTabSz="166042">
                <a:spcBef>
                  <a:spcPct val="20000"/>
                </a:spcBef>
              </a:pPr>
              <a:r>
                <a:rPr lang="de-DE" sz="700" dirty="0" smtClean="0">
                  <a:latin typeface="Arial"/>
                  <a:ea typeface="ヒラギノ角ゴ Pro W3" pitchFamily="-109" charset="-128"/>
                  <a:cs typeface="Arial"/>
                </a:rPr>
                <a:t>Files </a:t>
              </a:r>
              <a:r>
                <a:rPr lang="de-DE" sz="700" dirty="0" err="1" smtClean="0">
                  <a:latin typeface="Arial"/>
                  <a:ea typeface="ヒラギノ角ゴ Pro W3" pitchFamily="-109" charset="-128"/>
                  <a:cs typeface="Arial"/>
                </a:rPr>
                <a:t>for</a:t>
              </a:r>
              <a:r>
                <a:rPr lang="de-DE" sz="700" dirty="0" smtClean="0">
                  <a:latin typeface="Arial"/>
                  <a:ea typeface="ヒラギノ角ゴ Pro W3" pitchFamily="-109" charset="-128"/>
                  <a:cs typeface="Arial"/>
                </a:rPr>
                <a:t> </a:t>
              </a:r>
            </a:p>
            <a:p>
              <a:pPr marL="124532" indent="-124532" algn="ctr" defTabSz="166042">
                <a:spcBef>
                  <a:spcPct val="20000"/>
                </a:spcBef>
              </a:pPr>
              <a:r>
                <a:rPr lang="de-DE" sz="700" dirty="0" err="1" smtClean="0">
                  <a:latin typeface="Arial"/>
                  <a:ea typeface="ヒラギノ角ゴ Pro W3" pitchFamily="-109" charset="-128"/>
                  <a:cs typeface="Arial"/>
                </a:rPr>
                <a:t>transfer</a:t>
              </a:r>
              <a:endParaRPr lang="de-DE" sz="700" dirty="0" smtClean="0">
                <a:latin typeface="Arial"/>
                <a:ea typeface="ヒラギノ角ゴ Pro W3" pitchFamily="-109" charset="-128"/>
                <a:cs typeface="Arial"/>
              </a:endParaRPr>
            </a:p>
          </p:txBody>
        </p:sp>
      </p:grpSp>
      <p:pic>
        <p:nvPicPr>
          <p:cNvPr id="65" name="Picture 14" descr="hot_folder_mehrer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9053" y="3672013"/>
            <a:ext cx="341865" cy="271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" name="Textfeld 65"/>
          <p:cNvSpPr txBox="1"/>
          <p:nvPr/>
        </p:nvSpPr>
        <p:spPr>
          <a:xfrm>
            <a:off x="5273877" y="3968668"/>
            <a:ext cx="738283" cy="300587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/>
          <a:p>
            <a:pPr algn="r" defTabSz="166042">
              <a:spcBef>
                <a:spcPct val="20000"/>
              </a:spcBef>
            </a:pP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Pull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files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/>
            </a:r>
            <a:b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</a:b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from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Internet</a:t>
            </a:r>
          </a:p>
        </p:txBody>
      </p:sp>
      <p:sp>
        <p:nvSpPr>
          <p:cNvPr id="72" name="Textfeld 71"/>
          <p:cNvSpPr txBox="1"/>
          <p:nvPr/>
        </p:nvSpPr>
        <p:spPr>
          <a:xfrm>
            <a:off x="3126294" y="4424880"/>
            <a:ext cx="670148" cy="300587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/>
          <a:p>
            <a:pPr algn="r" defTabSz="166042">
              <a:spcBef>
                <a:spcPct val="20000"/>
              </a:spcBef>
            </a:pP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Pull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files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from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DMZ</a:t>
            </a:r>
          </a:p>
        </p:txBody>
      </p:sp>
      <p:pic>
        <p:nvPicPr>
          <p:cNvPr id="73" name="Picture 14" descr="hot_folder_mehrer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3517" y="4148979"/>
            <a:ext cx="341865" cy="271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extfeld 34"/>
          <p:cNvSpPr txBox="1"/>
          <p:nvPr/>
        </p:nvSpPr>
        <p:spPr>
          <a:xfrm>
            <a:off x="4797573" y="4825001"/>
            <a:ext cx="1374025" cy="300587"/>
          </a:xfrm>
          <a:prstGeom prst="rect">
            <a:avLst/>
          </a:prstGeom>
        </p:spPr>
        <p:txBody>
          <a:bodyPr wrap="square" lIns="21197" tIns="26920" rIns="21197" bIns="26920" rtlCol="0">
            <a:spAutoFit/>
          </a:bodyPr>
          <a:lstStyle/>
          <a:p>
            <a:pPr algn="ctr" defTabSz="166042">
              <a:spcBef>
                <a:spcPct val="20000"/>
              </a:spcBef>
            </a:pP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Files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are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temporarily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stored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and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removed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after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transfer</a:t>
            </a:r>
            <a:endParaRPr lang="de-DE" sz="800" dirty="0" smtClean="0">
              <a:latin typeface="Arial"/>
              <a:ea typeface="ヒラギノ角ゴ Pro W3" pitchFamily="-109" charset="-128"/>
              <a:cs typeface="Arial"/>
            </a:endParaRPr>
          </a:p>
        </p:txBody>
      </p:sp>
      <p:sp>
        <p:nvSpPr>
          <p:cNvPr id="36" name="Ellipse 35"/>
          <p:cNvSpPr/>
          <p:nvPr/>
        </p:nvSpPr>
        <p:spPr>
          <a:xfrm>
            <a:off x="3980552" y="3196806"/>
            <a:ext cx="226800" cy="22614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de-DE" sz="600" b="1" dirty="0" smtClean="0"/>
              <a:t>1</a:t>
            </a:r>
            <a:endParaRPr lang="de-DE" sz="600" b="1" dirty="0"/>
          </a:p>
        </p:txBody>
      </p:sp>
      <p:sp>
        <p:nvSpPr>
          <p:cNvPr id="37" name="Ellipse 36"/>
          <p:cNvSpPr/>
          <p:nvPr/>
        </p:nvSpPr>
        <p:spPr>
          <a:xfrm>
            <a:off x="5098896" y="4020730"/>
            <a:ext cx="226800" cy="22614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de-DE" sz="600" b="1" dirty="0" smtClean="0"/>
              <a:t>3</a:t>
            </a:r>
            <a:endParaRPr lang="de-DE" sz="600" b="1" dirty="0"/>
          </a:p>
        </p:txBody>
      </p:sp>
      <p:sp>
        <p:nvSpPr>
          <p:cNvPr id="38" name="Ellipse 37"/>
          <p:cNvSpPr/>
          <p:nvPr/>
        </p:nvSpPr>
        <p:spPr>
          <a:xfrm>
            <a:off x="3019722" y="4437112"/>
            <a:ext cx="226800" cy="22614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21197" tIns="21197" rIns="21197" bIns="21197" rtlCol="0" anchor="ctr">
            <a:noAutofit/>
          </a:bodyPr>
          <a:lstStyle/>
          <a:p>
            <a:pPr algn="ctr"/>
            <a:r>
              <a:rPr lang="de-DE" sz="600" b="1" dirty="0" smtClean="0"/>
              <a:t>4</a:t>
            </a:r>
            <a:endParaRPr lang="de-DE" sz="600" b="1" dirty="0"/>
          </a:p>
        </p:txBody>
      </p:sp>
      <p:sp>
        <p:nvSpPr>
          <p:cNvPr id="48" name="Ellipse 47"/>
          <p:cNvSpPr/>
          <p:nvPr/>
        </p:nvSpPr>
        <p:spPr>
          <a:xfrm>
            <a:off x="6228184" y="3188340"/>
            <a:ext cx="226800" cy="22614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de-DE" sz="600" b="1" dirty="0" smtClean="0"/>
              <a:t>2</a:t>
            </a:r>
            <a:endParaRPr lang="de-DE" sz="600" b="1" dirty="0"/>
          </a:p>
        </p:txBody>
      </p:sp>
      <p:sp>
        <p:nvSpPr>
          <p:cNvPr id="64" name="Abgerundetes Rechteck 63"/>
          <p:cNvSpPr/>
          <p:nvPr/>
        </p:nvSpPr>
        <p:spPr>
          <a:xfrm rot="20663670">
            <a:off x="220642" y="557250"/>
            <a:ext cx="1306906" cy="385796"/>
          </a:xfrm>
          <a:prstGeom prst="roundRect">
            <a:avLst/>
          </a:prstGeom>
          <a:solidFill>
            <a:srgbClr val="C00000"/>
          </a:solidFill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1197" tIns="26920" rIns="21197" bIns="26920" rtlCol="0" anchor="ctr"/>
          <a:lstStyle/>
          <a:p>
            <a:pPr algn="ctr"/>
            <a:r>
              <a:rPr lang="de-DE" sz="1100" b="1" dirty="0" smtClean="0"/>
              <a:t>Real World </a:t>
            </a:r>
          </a:p>
          <a:p>
            <a:pPr algn="ctr"/>
            <a:r>
              <a:rPr lang="de-DE" sz="1100" b="1" dirty="0" err="1" smtClean="0"/>
              <a:t>Use</a:t>
            </a:r>
            <a:r>
              <a:rPr lang="de-DE" sz="1100" b="1" dirty="0" smtClean="0"/>
              <a:t> </a:t>
            </a:r>
            <a:r>
              <a:rPr lang="de-DE" sz="1100" b="1" dirty="0" err="1" smtClean="0"/>
              <a:t>Cases</a:t>
            </a:r>
            <a:endParaRPr lang="de-DE" sz="1100" b="1" dirty="0" smtClean="0"/>
          </a:p>
        </p:txBody>
      </p:sp>
      <p:sp>
        <p:nvSpPr>
          <p:cNvPr id="39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192862" y="215403"/>
            <a:ext cx="571444" cy="430806"/>
          </a:xfrm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fld id="{338290F6-9EEA-4939-92A4-98C369575716}" type="slidenum">
              <a:rPr lang="de-DE" sz="2100" smtClean="0">
                <a:solidFill>
                  <a:schemeClr val="bg1"/>
                </a:solidFill>
                <a:latin typeface="+mj-lt"/>
                <a:ea typeface="ヒラギノ角ゴ ProN W3" pitchFamily="-109" charset="-128"/>
                <a:sym typeface="Gill Sans" pitchFamily="-109" charset="0"/>
              </a:rPr>
              <a:pPr/>
              <a:t>18</a:t>
            </a:fld>
            <a:endParaRPr lang="de-DE" sz="2100" dirty="0">
              <a:solidFill>
                <a:schemeClr val="bg1"/>
              </a:solidFill>
              <a:latin typeface="+mj-lt"/>
              <a:ea typeface="ヒラギノ角ゴ ProN W3" pitchFamily="-109" charset="-128"/>
              <a:sym typeface="Gill Sans" pitchFamily="-109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b="1" dirty="0" smtClean="0"/>
              <a:t>Interfaces</a:t>
            </a:r>
          </a:p>
          <a:p>
            <a:pPr lvl="1"/>
            <a:r>
              <a:rPr lang="en-US" dirty="0" smtClean="0"/>
              <a:t>User Interfaces</a:t>
            </a:r>
          </a:p>
          <a:p>
            <a:pPr lvl="1"/>
            <a:r>
              <a:rPr lang="en-US" dirty="0" smtClean="0"/>
              <a:t>Programming Interfaces</a:t>
            </a:r>
          </a:p>
          <a:p>
            <a:pPr lvl="1"/>
            <a:endParaRPr lang="en-US" sz="1000" dirty="0" smtClean="0"/>
          </a:p>
          <a:p>
            <a:r>
              <a:rPr lang="en-US" b="1" dirty="0" smtClean="0"/>
              <a:t>Key Features</a:t>
            </a:r>
          </a:p>
          <a:p>
            <a:pPr lvl="1"/>
            <a:r>
              <a:rPr lang="en-US" dirty="0" smtClean="0"/>
              <a:t>Command Line Operation</a:t>
            </a:r>
          </a:p>
          <a:p>
            <a:pPr lvl="1"/>
            <a:r>
              <a:rPr lang="en-US" dirty="0" smtClean="0"/>
              <a:t>Start Times</a:t>
            </a:r>
          </a:p>
          <a:p>
            <a:pPr lvl="1"/>
            <a:r>
              <a:rPr lang="en-US" dirty="0" smtClean="0"/>
              <a:t>Logging and Scripting</a:t>
            </a:r>
          </a:p>
          <a:p>
            <a:pPr lvl="1"/>
            <a:r>
              <a:rPr lang="en-US" dirty="0" smtClean="0"/>
              <a:t>Jobs, Job Chains and Orders</a:t>
            </a:r>
          </a:p>
          <a:p>
            <a:pPr lvl="1"/>
            <a:r>
              <a:rPr lang="en-US" dirty="0" smtClean="0"/>
              <a:t>Error Handling and Event Handling</a:t>
            </a:r>
          </a:p>
          <a:p>
            <a:pPr lvl="1"/>
            <a:r>
              <a:rPr lang="en-US" dirty="0" smtClean="0"/>
              <a:t>Central Configuration</a:t>
            </a:r>
          </a:p>
          <a:p>
            <a:pPr lvl="1"/>
            <a:r>
              <a:rPr lang="en-US" dirty="0" smtClean="0"/>
              <a:t>Directory Monitoring and File Watching</a:t>
            </a:r>
          </a:p>
          <a:p>
            <a:pPr lvl="1"/>
            <a:r>
              <a:rPr lang="en-US" dirty="0" smtClean="0"/>
              <a:t>more …</a:t>
            </a:r>
          </a:p>
          <a:p>
            <a:pPr lvl="1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/>
            <a:endParaRPr lang="en-US" b="1" dirty="0" smtClean="0">
              <a:solidFill>
                <a:srgbClr val="D60000"/>
              </a:solidFill>
            </a:endParaRP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 algn="ctr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2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200" dirty="0" smtClean="0"/>
              <a:t>Features</a:t>
            </a:r>
            <a:endParaRPr lang="en-US" sz="120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Interfaces &amp; Key Features</a:t>
            </a:r>
            <a:endParaRPr lang="en-US" dirty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fld id="{338290F6-9EEA-4939-92A4-98C369575716}" type="slidenum">
              <a:rPr lang="de-DE" sz="2100" smtClean="0">
                <a:solidFill>
                  <a:schemeClr val="bg1"/>
                </a:solidFill>
                <a:latin typeface="+mj-lt"/>
                <a:ea typeface="ヒラギノ角ゴ ProN W3" pitchFamily="-109" charset="-128"/>
                <a:sym typeface="Gill Sans" pitchFamily="-109" charset="0"/>
              </a:rPr>
              <a:pPr/>
              <a:t>19</a:t>
            </a:fld>
            <a:endParaRPr lang="de-DE" sz="2100" dirty="0">
              <a:solidFill>
                <a:schemeClr val="bg1"/>
              </a:solidFill>
              <a:latin typeface="+mj-lt"/>
              <a:ea typeface="ヒラギノ角ゴ ProN W3" pitchFamily="-109" charset="-128"/>
              <a:sym typeface="Gill Sans" pitchFamily="-109" charset="0"/>
            </a:endParaRPr>
          </a:p>
        </p:txBody>
      </p:sp>
      <p:pic>
        <p:nvPicPr>
          <p:cNvPr id="28" name="Inhaltsplatzhalter 8" descr="logo-hase-orange-transparent-backgroun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5" y="6093296"/>
            <a:ext cx="975333" cy="455513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Inhaltsplatzhalter 1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JobScheduler is a workload automation product that is used to launch scheduling objects, such as jobs, job chains and orders, when time, file or calendar events occur. 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dirty="0" smtClean="0"/>
              <a:t>The JobScheduler provides solutions from simple to complex scheduling scenarios and is available with open source and commercial licenses. 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dirty="0" smtClean="0"/>
              <a:t>The JobScheduler has been under continual development </a:t>
            </a:r>
            <a:br>
              <a:rPr lang="en-US" dirty="0" smtClean="0"/>
            </a:br>
            <a:r>
              <a:rPr lang="en-US" dirty="0" smtClean="0"/>
              <a:t>since 2005 and has a mature status. The JobScheduler was recognized by Gartner Inc. with a placement in their Magic Quadrant for workload automation.</a:t>
            </a:r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JobScheduler</a:t>
            </a:r>
            <a:endParaRPr lang="de-DE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 smtClean="0"/>
              <a:t>Open Source JobScheduler</a:t>
            </a:r>
            <a:endParaRPr lang="de-DE" dirty="0"/>
          </a:p>
        </p:txBody>
      </p:sp>
      <p:pic>
        <p:nvPicPr>
          <p:cNvPr id="18" name="Inhaltsplatzhalter 17" descr="logo_farbe.png"/>
          <p:cNvPicPr>
            <a:picLocks noGrp="1" noChangeAspect="1"/>
          </p:cNvPicPr>
          <p:nvPr>
            <p:ph sz="quarter" idx="14"/>
          </p:nvPr>
        </p:nvPicPr>
        <p:blipFill>
          <a:blip r:embed="rId2" cstate="print"/>
          <a:stretch>
            <a:fillRect/>
          </a:stretch>
        </p:blipFill>
        <p:spPr>
          <a:xfrm>
            <a:off x="179512" y="2169432"/>
            <a:ext cx="1554129" cy="1080120"/>
          </a:xfrm>
        </p:spPr>
      </p:pic>
      <p:sp>
        <p:nvSpPr>
          <p:cNvPr id="7" name="Foliennummernplatzhalter 5"/>
          <p:cNvSpPr>
            <a:spLocks noGrp="1"/>
          </p:cNvSpPr>
          <p:nvPr>
            <p:ph type="sldNum" sz="quarter" idx="16"/>
          </p:nvPr>
        </p:nvSpPr>
        <p:spPr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fld id="{338290F6-9EEA-4939-92A4-98C369575716}" type="slidenum">
              <a:rPr lang="de-DE" sz="2100" smtClean="0">
                <a:solidFill>
                  <a:schemeClr val="bg1"/>
                </a:solidFill>
                <a:latin typeface="+mj-lt"/>
                <a:ea typeface="ヒラギノ角ゴ ProN W3" pitchFamily="-109" charset="-128"/>
                <a:sym typeface="Gill Sans" pitchFamily="-109" charset="0"/>
              </a:rPr>
              <a:pPr/>
              <a:t>2</a:t>
            </a:fld>
            <a:endParaRPr lang="de-DE" sz="2100" dirty="0">
              <a:solidFill>
                <a:schemeClr val="bg1"/>
              </a:solidFill>
              <a:latin typeface="+mj-lt"/>
              <a:ea typeface="ヒラギノ角ゴ ProN W3" pitchFamily="-109" charset="-128"/>
              <a:sym typeface="Gill Sans" pitchFamily="-109" charset="0"/>
            </a:endParaRPr>
          </a:p>
        </p:txBody>
      </p:sp>
      <p:pic>
        <p:nvPicPr>
          <p:cNvPr id="8" name="Inhaltsplatzhalter 8" descr="logo-hase-orange-transparent-backgroun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40355" y="6093296"/>
            <a:ext cx="975333" cy="455513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de-DE" b="1" dirty="0" smtClean="0"/>
              <a:t>JobScheduler Operations Center: JOC Cockpit</a:t>
            </a:r>
          </a:p>
          <a:p>
            <a:pPr lvl="1"/>
            <a:r>
              <a:rPr lang="en-US" altLang="de-DE" dirty="0" smtClean="0"/>
              <a:t>Web-based GUI provides overview for all relevant information on </a:t>
            </a:r>
            <a:br>
              <a:rPr lang="en-US" altLang="de-DE" dirty="0" smtClean="0"/>
            </a:br>
            <a:r>
              <a:rPr lang="en-US" altLang="de-DE" dirty="0" smtClean="0"/>
              <a:t>objects, starting and monitoring jobs, job chains and orders</a:t>
            </a:r>
          </a:p>
          <a:p>
            <a:pPr lvl="1"/>
            <a:r>
              <a:rPr lang="en-US" altLang="de-DE" dirty="0" smtClean="0"/>
              <a:t>Complete overview for the JobScheduler Master status including</a:t>
            </a:r>
            <a:br>
              <a:rPr lang="en-US" altLang="de-DE" dirty="0" smtClean="0"/>
            </a:br>
            <a:r>
              <a:rPr lang="en-US" altLang="de-DE" dirty="0" smtClean="0"/>
              <a:t>Cluster, healthy and unhealthy Agents</a:t>
            </a:r>
          </a:p>
          <a:p>
            <a:pPr lvl="1"/>
            <a:r>
              <a:rPr lang="en-US" altLang="de-DE" dirty="0" smtClean="0"/>
              <a:t>Automated updates in near real-time</a:t>
            </a:r>
            <a:br>
              <a:rPr lang="en-US" altLang="de-DE" dirty="0" smtClean="0"/>
            </a:br>
            <a:endParaRPr lang="en-US" altLang="de-DE" dirty="0" smtClean="0"/>
          </a:p>
          <a:p>
            <a:r>
              <a:rPr lang="en-US" altLang="de-DE" b="1" dirty="0" smtClean="0"/>
              <a:t>JOE Object Editor </a:t>
            </a:r>
          </a:p>
          <a:p>
            <a:pPr lvl="1"/>
            <a:r>
              <a:rPr lang="en-US" altLang="de-DE" dirty="0" smtClean="0"/>
              <a:t>Manage JobScheduler Objects</a:t>
            </a:r>
            <a:br>
              <a:rPr lang="en-US" altLang="de-DE" dirty="0" smtClean="0"/>
            </a:b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200" dirty="0" smtClean="0"/>
              <a:t>Interfaces and Key Features: User Interfaces</a:t>
            </a:r>
            <a:endParaRPr lang="en-US" sz="120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JOC Cockpit and JOE Object Editor</a:t>
            </a:r>
            <a:endParaRPr lang="en-US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6"/>
          </p:nvPr>
        </p:nvSpPr>
        <p:spPr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fld id="{338290F6-9EEA-4939-92A4-98C369575716}" type="slidenum">
              <a:rPr lang="de-DE" sz="2100" smtClean="0">
                <a:solidFill>
                  <a:schemeClr val="bg1"/>
                </a:solidFill>
                <a:latin typeface="+mj-lt"/>
                <a:ea typeface="ヒラギノ角ゴ ProN W3" pitchFamily="-109" charset="-128"/>
                <a:sym typeface="Gill Sans" pitchFamily="-109" charset="0"/>
              </a:rPr>
              <a:pPr/>
              <a:t>20</a:t>
            </a:fld>
            <a:endParaRPr lang="de-DE" sz="2100" dirty="0">
              <a:solidFill>
                <a:schemeClr val="bg1"/>
              </a:solidFill>
              <a:latin typeface="+mj-lt"/>
              <a:ea typeface="ヒラギノ角ゴ ProN W3" pitchFamily="-109" charset="-128"/>
              <a:sym typeface="Gill Sans" pitchFamily="-109" charset="0"/>
            </a:endParaRPr>
          </a:p>
        </p:txBody>
      </p:sp>
      <p:sp>
        <p:nvSpPr>
          <p:cNvPr id="16" name="Inhaltsplatzhalter 32"/>
          <p:cNvSpPr>
            <a:spLocks noGrp="1"/>
          </p:cNvSpPr>
          <p:nvPr>
            <p:ph sz="quarter" idx="15"/>
          </p:nvPr>
        </p:nvSpPr>
        <p:spPr>
          <a:xfrm>
            <a:off x="192882" y="1507823"/>
            <a:ext cx="1620000" cy="5026075"/>
          </a:xfrm>
          <a:solidFill>
            <a:srgbClr val="FFFFFF"/>
          </a:solidFill>
          <a:ln w="9525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lIns="72000" tIns="36000" rIns="36000" bIns="36000"/>
          <a:lstStyle/>
          <a:p>
            <a:pPr>
              <a:buClr>
                <a:srgbClr val="C00000"/>
              </a:buClr>
              <a:buSzPct val="100000"/>
            </a:pPr>
            <a:r>
              <a:rPr lang="en-US" altLang="de-DE" b="1" dirty="0" smtClean="0"/>
              <a:t>More Information</a:t>
            </a:r>
          </a:p>
          <a:p>
            <a:pPr marL="84787" indent="-84787">
              <a:spcBef>
                <a:spcPts val="12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dirty="0" smtClean="0">
                <a:hlinkClick r:id="rId2"/>
              </a:rPr>
              <a:t>JobScheduler Operations Center: JOC Cockpit</a:t>
            </a:r>
            <a:endParaRPr lang="en-US" altLang="de-DE" dirty="0" smtClean="0"/>
          </a:p>
          <a:p>
            <a:pPr marL="84787" indent="-84787">
              <a:spcBef>
                <a:spcPts val="12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dirty="0" smtClean="0">
                <a:hlinkClick r:id="rId3"/>
              </a:rPr>
              <a:t>JOE Object Editor</a:t>
            </a:r>
            <a:endParaRPr lang="en-US" altLang="de-DE" dirty="0" smtClean="0"/>
          </a:p>
          <a:p>
            <a:pPr>
              <a:spcBef>
                <a:spcPts val="177"/>
              </a:spcBef>
              <a:buClr>
                <a:srgbClr val="C00000"/>
              </a:buClr>
              <a:buSzPct val="100000"/>
            </a:pPr>
            <a:endParaRPr lang="en-US" altLang="de-DE" dirty="0" smtClean="0"/>
          </a:p>
          <a:p>
            <a:pPr>
              <a:buClr>
                <a:srgbClr val="C00000"/>
              </a:buClr>
              <a:buSzPct val="100000"/>
            </a:pPr>
            <a:endParaRPr lang="en-US" altLang="de-DE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8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200" dirty="0" smtClean="0"/>
              <a:t>Interfaces and Key Features: User Interfaces</a:t>
            </a:r>
            <a:endParaRPr lang="de-DE" sz="1200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 smtClean="0"/>
              <a:t>JOC Cockpit - Dashboard</a:t>
            </a:r>
            <a:endParaRPr lang="en-US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fld id="{338290F6-9EEA-4939-92A4-98C369575716}" type="slidenum">
              <a:rPr lang="de-DE" sz="2100" smtClean="0">
                <a:solidFill>
                  <a:schemeClr val="bg1"/>
                </a:solidFill>
                <a:latin typeface="+mj-lt"/>
                <a:ea typeface="ヒラギノ角ゴ ProN W3" pitchFamily="-109" charset="-128"/>
                <a:sym typeface="Gill Sans" pitchFamily="-109" charset="0"/>
              </a:rPr>
              <a:pPr/>
              <a:t>21</a:t>
            </a:fld>
            <a:endParaRPr lang="de-DE" sz="2100" dirty="0">
              <a:solidFill>
                <a:schemeClr val="bg1"/>
              </a:solidFill>
              <a:latin typeface="+mj-lt"/>
              <a:ea typeface="ヒラギノ角ゴ ProN W3" pitchFamily="-109" charset="-128"/>
              <a:sym typeface="Gill Sans" pitchFamily="-109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530430"/>
            <a:ext cx="6862731" cy="463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Inhaltsplatzhalter 32"/>
          <p:cNvSpPr>
            <a:spLocks noGrp="1"/>
          </p:cNvSpPr>
          <p:nvPr>
            <p:ph sz="quarter" idx="11"/>
          </p:nvPr>
        </p:nvSpPr>
        <p:spPr>
          <a:xfrm>
            <a:off x="180000" y="1508400"/>
            <a:ext cx="1512000" cy="5026075"/>
          </a:xfrm>
          <a:solidFill>
            <a:srgbClr val="FFFFFF"/>
          </a:solidFill>
          <a:ln w="9525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lIns="72000" tIns="36000" rIns="72000" bIns="36000"/>
          <a:lstStyle/>
          <a:p>
            <a:pPr defTabSz="268024">
              <a:spcBef>
                <a:spcPts val="177"/>
              </a:spcBef>
              <a:buClr>
                <a:srgbClr val="C00000"/>
              </a:buClr>
              <a:buSzPct val="100000"/>
              <a:buNone/>
            </a:pPr>
            <a:r>
              <a:rPr lang="en-US" altLang="de-DE" sz="1000" b="1" dirty="0" smtClean="0"/>
              <a:t>Dashboard</a:t>
            </a:r>
            <a:endParaRPr lang="en-US" altLang="de-DE" sz="1000" dirty="0" smtClean="0"/>
          </a:p>
          <a:p>
            <a:pPr marL="84735" indent="-84735" defTabSz="268024">
              <a:spcBef>
                <a:spcPts val="6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The </a:t>
            </a:r>
            <a:r>
              <a:rPr lang="en-US" altLang="de-DE" sz="1000" dirty="0" smtClean="0">
                <a:hlinkClick r:id="rId4"/>
              </a:rPr>
              <a:t>Dashboard </a:t>
            </a:r>
            <a:r>
              <a:rPr lang="en-US" altLang="de-DE" sz="1000" dirty="0" smtClean="0"/>
              <a:t>offers </a:t>
            </a:r>
            <a:br>
              <a:rPr lang="en-US" altLang="de-DE" sz="1000" dirty="0" smtClean="0"/>
            </a:br>
            <a:r>
              <a:rPr lang="en-US" altLang="de-DE" sz="1000" dirty="0" smtClean="0"/>
              <a:t>a comprehensive overview of most relevant information in the form of widgets</a:t>
            </a:r>
          </a:p>
          <a:p>
            <a:pPr marL="84735" indent="-84735" defTabSz="268024">
              <a:spcBef>
                <a:spcPts val="6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Information in the Dashboard is updated automatically in near real-time</a:t>
            </a:r>
          </a:p>
          <a:p>
            <a:pPr marL="84735" indent="-84735" defTabSz="268024">
              <a:spcBef>
                <a:spcPts val="6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The Dashboard shows the JobScheduler Master status including cluster information</a:t>
            </a:r>
          </a:p>
          <a:p>
            <a:pPr marL="84735" indent="-84735" defTabSz="268024">
              <a:spcBef>
                <a:spcPts val="6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The Agent overview shows healthy and unhealthy Agent Clusters</a:t>
            </a:r>
          </a:p>
          <a:p>
            <a:pPr marL="84735" indent="-84735" defTabSz="268024">
              <a:spcBef>
                <a:spcPts val="6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The Dashboard is a starting point to navigate to objects of interest, e.g. failed orders, suspended orders, late orders etc.</a:t>
            </a:r>
          </a:p>
          <a:p>
            <a:pPr defTabSz="268024">
              <a:spcBef>
                <a:spcPts val="177"/>
              </a:spcBef>
              <a:buClr>
                <a:srgbClr val="C00000"/>
              </a:buClr>
              <a:buSzPct val="100000"/>
            </a:pPr>
            <a:endParaRPr lang="en-US" altLang="de-DE" sz="1000" dirty="0"/>
          </a:p>
        </p:txBody>
      </p:sp>
    </p:spTree>
    <p:extLst>
      <p:ext uri="{BB962C8B-B14F-4D97-AF65-F5344CB8AC3E}">
        <p14:creationId xmlns="" xmlns:p14="http://schemas.microsoft.com/office/powerpoint/2010/main" val="65256122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200" dirty="0" smtClean="0"/>
              <a:t>Interfaces and Key Features: User Interfaces</a:t>
            </a:r>
            <a:endParaRPr lang="de-DE" sz="1200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 smtClean="0"/>
              <a:t>JOE Object Editor - Job Management</a:t>
            </a:r>
            <a:endParaRPr lang="en-US" dirty="0" smtClean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6"/>
          </p:nvPr>
        </p:nvSpPr>
        <p:spPr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fld id="{338290F6-9EEA-4939-92A4-98C369575716}" type="slidenum">
              <a:rPr lang="de-DE" sz="2100" smtClean="0">
                <a:solidFill>
                  <a:schemeClr val="bg1"/>
                </a:solidFill>
                <a:latin typeface="+mj-lt"/>
                <a:ea typeface="ヒラギノ角ゴ ProN W3" pitchFamily="-109" charset="-128"/>
                <a:sym typeface="Gill Sans" pitchFamily="-109" charset="0"/>
              </a:rPr>
              <a:pPr/>
              <a:t>22</a:t>
            </a:fld>
            <a:endParaRPr lang="de-DE" sz="2100" dirty="0">
              <a:solidFill>
                <a:schemeClr val="bg1"/>
              </a:solidFill>
              <a:latin typeface="+mj-lt"/>
              <a:ea typeface="ヒラギノ角ゴ ProN W3" pitchFamily="-109" charset="-128"/>
              <a:sym typeface="Gill Sans" pitchFamily="-109" charset="0"/>
            </a:endParaRPr>
          </a:p>
        </p:txBody>
      </p:sp>
      <p:sp>
        <p:nvSpPr>
          <p:cNvPr id="14" name="Inhaltsplatzhalter 32"/>
          <p:cNvSpPr>
            <a:spLocks noGrp="1"/>
          </p:cNvSpPr>
          <p:nvPr>
            <p:ph sz="quarter" idx="11"/>
          </p:nvPr>
        </p:nvSpPr>
        <p:spPr>
          <a:xfrm>
            <a:off x="180000" y="1484784"/>
            <a:ext cx="1512000" cy="5026075"/>
          </a:xfrm>
          <a:solidFill>
            <a:srgbClr val="FFFFFF"/>
          </a:solidFill>
          <a:ln w="9525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lIns="72000" tIns="36000" rIns="72000" bIns="36000"/>
          <a:lstStyle/>
          <a:p>
            <a:pPr defTabSz="268024">
              <a:spcBef>
                <a:spcPts val="177"/>
              </a:spcBef>
              <a:buClr>
                <a:srgbClr val="C00000"/>
              </a:buClr>
              <a:buSzPct val="100000"/>
              <a:buNone/>
            </a:pPr>
            <a:r>
              <a:rPr lang="en-US" altLang="de-DE" sz="1000" b="1" dirty="0" smtClean="0"/>
              <a:t>JOE Job Editor</a:t>
            </a:r>
          </a:p>
          <a:p>
            <a:pPr marL="84735" indent="-84735" defTabSz="268024">
              <a:spcBef>
                <a:spcPts val="6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JOE is used to create, configure and manage JobScheduler objects such as jobs, job chains, orders, schedules, process classes and locks</a:t>
            </a:r>
            <a:endParaRPr lang="en-US" altLang="de-DE" sz="1000" dirty="0"/>
          </a:p>
          <a:p>
            <a:pPr marL="84735" indent="-84735" defTabSz="268024">
              <a:spcBef>
                <a:spcPts val="6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JOE reads and writes XML files for objects to so-called hot folders where they are loaded by JobScheduler</a:t>
            </a:r>
          </a:p>
          <a:p>
            <a:pPr marL="84735" indent="-84735" defTabSz="268024">
              <a:spcBef>
                <a:spcPts val="6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JOE can be operated directly in the </a:t>
            </a:r>
            <a:r>
              <a:rPr lang="en-US" altLang="de-DE" sz="1000" dirty="0" err="1" smtClean="0"/>
              <a:t>schedu</a:t>
            </a:r>
            <a:r>
              <a:rPr lang="en-US" altLang="de-DE" sz="1000" dirty="0" smtClean="0"/>
              <a:t>-ling environment or on any computer that supports a Java Virtual Machine</a:t>
            </a:r>
          </a:p>
          <a:p>
            <a:pPr marL="84735" indent="-84735" defTabSz="268024">
              <a:spcBef>
                <a:spcPts val="600"/>
              </a:spcBef>
              <a:buClr>
                <a:srgbClr val="C00000"/>
              </a:buClr>
              <a:buSzPct val="100000"/>
              <a:buNone/>
            </a:pPr>
            <a:endParaRPr lang="en-US" altLang="de-DE" sz="1000" dirty="0" smtClean="0"/>
          </a:p>
          <a:p>
            <a:pPr marL="84735" indent="-84735" defTabSz="268024">
              <a:spcBef>
                <a:spcPts val="6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endParaRPr lang="en-US" altLang="de-DE" sz="1000" dirty="0" smtClean="0"/>
          </a:p>
        </p:txBody>
      </p:sp>
      <p:pic>
        <p:nvPicPr>
          <p:cNvPr id="15" name="Grafik 14" descr="joe-jobscheduler-object-editor-simple-job-chai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98229" y="1612556"/>
            <a:ext cx="6884461" cy="44087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5499283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JobScheduler </a:t>
            </a:r>
            <a:r>
              <a:rPr lang="en-US" dirty="0"/>
              <a:t>REST Web Service (XML) </a:t>
            </a:r>
            <a:endParaRPr lang="en-US" dirty="0" smtClean="0"/>
          </a:p>
          <a:p>
            <a:pPr lvl="1"/>
            <a:r>
              <a:rPr lang="en-US" dirty="0"/>
              <a:t>The JobScheduler comes with a powerful REST Web Service interface for access by external </a:t>
            </a:r>
            <a:r>
              <a:rPr lang="en-US" dirty="0" smtClean="0"/>
              <a:t>applications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interface is used for tasks such as adding orders, adding events and retrieving job and order status </a:t>
            </a:r>
            <a:r>
              <a:rPr lang="en-US" dirty="0" smtClean="0"/>
              <a:t>information</a:t>
            </a:r>
          </a:p>
          <a:p>
            <a:pPr lvl="1"/>
            <a:r>
              <a:rPr lang="en-US" dirty="0"/>
              <a:t>Access to the REST Web Service is restricted by </a:t>
            </a:r>
            <a:r>
              <a:rPr lang="en-US" dirty="0" smtClean="0"/>
              <a:t>permissions</a:t>
            </a:r>
          </a:p>
          <a:p>
            <a:pPr lvl="1"/>
            <a:endParaRPr lang="en-US" dirty="0"/>
          </a:p>
          <a:p>
            <a:r>
              <a:rPr lang="en-US" dirty="0"/>
              <a:t>JOC Cockpit REST Web </a:t>
            </a:r>
            <a:r>
              <a:rPr lang="en-US" dirty="0" smtClean="0"/>
              <a:t>Service (JSON)</a:t>
            </a:r>
            <a:endParaRPr lang="en-US" altLang="de-DE" sz="1000" dirty="0" smtClean="0"/>
          </a:p>
          <a:p>
            <a:pPr lvl="1"/>
            <a:r>
              <a:rPr lang="en-US" dirty="0"/>
              <a:t>The JOC Cockpit comes with a REST Web Service interface for </a:t>
            </a:r>
            <a:r>
              <a:rPr lang="en-US" dirty="0" smtClean="0"/>
              <a:t>JSON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interface is used for access to the job inventory and the job history as well as individual objects such as jobs, job chains and orders and provides current status </a:t>
            </a:r>
            <a:r>
              <a:rPr lang="en-US" dirty="0" smtClean="0"/>
              <a:t>information</a:t>
            </a:r>
            <a:endParaRPr lang="en-US" dirty="0"/>
          </a:p>
          <a:p>
            <a:pPr lvl="1"/>
            <a:r>
              <a:rPr lang="en-US" dirty="0"/>
              <a:t>Access to the REST Web Service is restricted by permissions</a:t>
            </a:r>
          </a:p>
          <a:p>
            <a:pPr lvl="1"/>
            <a:endParaRPr lang="en-US" altLang="de-DE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200" dirty="0" smtClean="0"/>
              <a:t>Interfaces and Key Features: Programming Interfaces</a:t>
            </a:r>
            <a:endParaRPr lang="en-US" sz="120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REST Web Service Interface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6"/>
          </p:nvPr>
        </p:nvSpPr>
        <p:spPr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fld id="{338290F6-9EEA-4939-92A4-98C369575716}" type="slidenum">
              <a:rPr lang="de-DE" sz="2100" smtClean="0">
                <a:solidFill>
                  <a:schemeClr val="bg1"/>
                </a:solidFill>
                <a:latin typeface="+mj-lt"/>
                <a:ea typeface="ヒラギノ角ゴ ProN W3" pitchFamily="-109" charset="-128"/>
                <a:sym typeface="Gill Sans" pitchFamily="-109" charset="0"/>
              </a:rPr>
              <a:pPr/>
              <a:t>23</a:t>
            </a:fld>
            <a:endParaRPr lang="de-DE" sz="2100" dirty="0">
              <a:solidFill>
                <a:schemeClr val="bg1"/>
              </a:solidFill>
              <a:latin typeface="+mj-lt"/>
              <a:ea typeface="ヒラギノ角ゴ ProN W3" pitchFamily="-109" charset="-128"/>
              <a:sym typeface="Gill Sans" pitchFamily="-109" charset="0"/>
            </a:endParaRPr>
          </a:p>
        </p:txBody>
      </p:sp>
      <p:pic>
        <p:nvPicPr>
          <p:cNvPr id="7" name="Inhaltsplatzhalter 8" descr="logo-hase-orange-transparent-backgroun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5" y="6093296"/>
            <a:ext cx="975333" cy="455513"/>
          </a:xfrm>
          <a:prstGeom prst="rect">
            <a:avLst/>
          </a:prstGeom>
        </p:spPr>
      </p:pic>
      <p:sp>
        <p:nvSpPr>
          <p:cNvPr id="15" name="Inhaltsplatzhalter 9"/>
          <p:cNvSpPr>
            <a:spLocks noGrp="1"/>
          </p:cNvSpPr>
          <p:nvPr>
            <p:ph sz="quarter" idx="14"/>
          </p:nvPr>
        </p:nvSpPr>
        <p:spPr>
          <a:xfrm>
            <a:off x="252000" y="1508400"/>
            <a:ext cx="1507184" cy="5025600"/>
          </a:xfrm>
          <a:solidFill>
            <a:srgbClr val="FFFFFF"/>
          </a:solidFill>
          <a:ln w="9525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lIns="72000" tIns="45691" rIns="72000" bIns="45691"/>
          <a:lstStyle/>
          <a:p>
            <a:pPr defTabSz="268103"/>
            <a:r>
              <a:rPr lang="de-DE" altLang="de-DE" sz="1000" b="1" dirty="0" smtClean="0"/>
              <a:t>JobScheduler</a:t>
            </a:r>
          </a:p>
          <a:p>
            <a:pPr marL="84787" indent="-84787">
              <a:spcBef>
                <a:spcPts val="12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>
                <a:hlinkClick r:id="rId3"/>
              </a:rPr>
              <a:t>Programming </a:t>
            </a:r>
            <a:r>
              <a:rPr lang="en-US" altLang="de-DE" sz="1000" dirty="0" smtClean="0">
                <a:hlinkClick r:id="rId3"/>
              </a:rPr>
              <a:t/>
            </a:r>
            <a:br>
              <a:rPr lang="en-US" altLang="de-DE" sz="1000" dirty="0" smtClean="0">
                <a:hlinkClick r:id="rId3"/>
              </a:rPr>
            </a:br>
            <a:r>
              <a:rPr lang="en-US" altLang="de-DE" sz="1000" dirty="0" smtClean="0">
                <a:hlinkClick r:id="rId3"/>
              </a:rPr>
              <a:t>Interfaces</a:t>
            </a:r>
            <a:endParaRPr lang="en-US" altLang="de-DE" sz="1000" dirty="0" smtClean="0">
              <a:hlinkClick r:id="rId4"/>
            </a:endParaRPr>
          </a:p>
          <a:p>
            <a:pPr marL="84787" indent="-84787">
              <a:spcBef>
                <a:spcPts val="12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>
                <a:hlinkClick r:id="rId4"/>
              </a:rPr>
              <a:t>JobScheduler REST </a:t>
            </a:r>
            <a:br>
              <a:rPr lang="en-US" altLang="de-DE" sz="1000" dirty="0" smtClean="0">
                <a:hlinkClick r:id="rId4"/>
              </a:rPr>
            </a:br>
            <a:r>
              <a:rPr lang="en-US" altLang="de-DE" sz="1000" dirty="0" smtClean="0">
                <a:hlinkClick r:id="rId4"/>
              </a:rPr>
              <a:t>Web Service</a:t>
            </a:r>
            <a:endParaRPr lang="en-US" altLang="de-DE" sz="1000" dirty="0" smtClean="0"/>
          </a:p>
          <a:p>
            <a:pPr marL="84787" indent="-84787">
              <a:spcBef>
                <a:spcPts val="12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>
                <a:hlinkClick r:id="rId5"/>
              </a:rPr>
              <a:t>Permissions</a:t>
            </a:r>
            <a:endParaRPr lang="en-US" altLang="de-DE" sz="1000" dirty="0"/>
          </a:p>
          <a:p>
            <a:pPr marL="0" indent="0">
              <a:spcBef>
                <a:spcPts val="1200"/>
              </a:spcBef>
              <a:buClr>
                <a:srgbClr val="C00000"/>
              </a:buClr>
              <a:buSzPct val="100000"/>
            </a:pPr>
            <a:endParaRPr lang="en-US" altLang="de-DE" sz="1000" dirty="0" smtClean="0"/>
          </a:p>
          <a:p>
            <a:pPr marL="0" indent="0">
              <a:spcBef>
                <a:spcPts val="1200"/>
              </a:spcBef>
              <a:buClr>
                <a:srgbClr val="C00000"/>
              </a:buClr>
              <a:buSzPct val="100000"/>
            </a:pPr>
            <a:r>
              <a:rPr lang="en-US" altLang="de-DE" sz="1000" b="1" dirty="0"/>
              <a:t>JOC Cockpit</a:t>
            </a:r>
          </a:p>
          <a:p>
            <a:pPr marL="84787" indent="-84787">
              <a:spcBef>
                <a:spcPts val="12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>
                <a:hlinkClick r:id="rId6"/>
              </a:rPr>
              <a:t>JOC Cockpit REST </a:t>
            </a:r>
            <a:br>
              <a:rPr lang="en-US" altLang="de-DE" sz="1000" dirty="0" smtClean="0">
                <a:hlinkClick r:id="rId6"/>
              </a:rPr>
            </a:br>
            <a:r>
              <a:rPr lang="en-US" altLang="de-DE" sz="1000" dirty="0" smtClean="0">
                <a:hlinkClick r:id="rId6"/>
              </a:rPr>
              <a:t>Web Service</a:t>
            </a:r>
            <a:endParaRPr lang="en-US" altLang="de-DE" sz="1000" dirty="0" smtClean="0"/>
          </a:p>
          <a:p>
            <a:pPr marL="84787" indent="-84787">
              <a:spcBef>
                <a:spcPts val="12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>
                <a:hlinkClick r:id="rId7"/>
              </a:rPr>
              <a:t>Permissions</a:t>
            </a:r>
            <a:endParaRPr lang="en-US" altLang="de-DE" sz="1000" dirty="0" smtClean="0"/>
          </a:p>
        </p:txBody>
      </p:sp>
    </p:spTree>
    <p:extLst>
      <p:ext uri="{BB962C8B-B14F-4D97-AF65-F5344CB8AC3E}">
        <p14:creationId xmlns="" xmlns:p14="http://schemas.microsoft.com/office/powerpoint/2010/main" val="24094613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de-DE" b="1" dirty="0" smtClean="0"/>
              <a:t>Areas of Operation</a:t>
            </a:r>
          </a:p>
          <a:p>
            <a:pPr lvl="1"/>
            <a:r>
              <a:rPr lang="en-US" dirty="0"/>
              <a:t>The JobScheduler comes with an extensive set of objects and methods for implementation with jobs and monitors. Such implementations often make use of the API Interface to check and </a:t>
            </a:r>
            <a:r>
              <a:rPr lang="en-US" dirty="0" smtClean="0"/>
              <a:t>manipulate JobScheduler objects</a:t>
            </a:r>
            <a:r>
              <a:rPr lang="en-US" dirty="0"/>
              <a:t>, e.g. to add orders, to modify the order and job </a:t>
            </a:r>
            <a:r>
              <a:rPr lang="en-US" dirty="0" smtClean="0"/>
              <a:t>status</a:t>
            </a:r>
          </a:p>
          <a:p>
            <a:pPr lvl="1"/>
            <a:r>
              <a:rPr lang="en-US" dirty="0" smtClean="0"/>
              <a:t>The API is available for jobs and monitor scripts that implement conditions for job execution</a:t>
            </a:r>
          </a:p>
          <a:p>
            <a:pPr lvl="1"/>
            <a:endParaRPr lang="en-US" dirty="0" smtClean="0"/>
          </a:p>
          <a:p>
            <a:r>
              <a:rPr lang="en-US" altLang="de-DE" b="1" dirty="0" smtClean="0"/>
              <a:t>Language Support</a:t>
            </a:r>
          </a:p>
          <a:p>
            <a:pPr lvl="1"/>
            <a:r>
              <a:rPr lang="en-US" altLang="de-DE" dirty="0" smtClean="0"/>
              <a:t>The API is available for scripted jobs, e.g. in the languages JavaScript, PowerShell, VBScript</a:t>
            </a:r>
          </a:p>
          <a:p>
            <a:pPr lvl="1"/>
            <a:r>
              <a:rPr lang="en-US" dirty="0" smtClean="0"/>
              <a:t>The API can be used from Java jobs</a:t>
            </a:r>
          </a:p>
          <a:p>
            <a:endParaRPr lang="en-US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200" dirty="0" smtClean="0"/>
              <a:t>Interfaces and Key Features: Programming Interfaces</a:t>
            </a:r>
            <a:endParaRPr lang="en-US" sz="120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Job Application Programming Interface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6"/>
          </p:nvPr>
        </p:nvSpPr>
        <p:spPr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fld id="{338290F6-9EEA-4939-92A4-98C369575716}" type="slidenum">
              <a:rPr lang="de-DE" sz="2100" smtClean="0">
                <a:solidFill>
                  <a:schemeClr val="bg1"/>
                </a:solidFill>
                <a:latin typeface="+mj-lt"/>
                <a:ea typeface="ヒラギノ角ゴ ProN W3" pitchFamily="-109" charset="-128"/>
                <a:sym typeface="Gill Sans" pitchFamily="-109" charset="0"/>
              </a:rPr>
              <a:pPr/>
              <a:t>24</a:t>
            </a:fld>
            <a:endParaRPr lang="de-DE" sz="2100" dirty="0">
              <a:solidFill>
                <a:schemeClr val="bg1"/>
              </a:solidFill>
              <a:latin typeface="+mj-lt"/>
              <a:ea typeface="ヒラギノ角ゴ ProN W3" pitchFamily="-109" charset="-128"/>
              <a:sym typeface="Gill Sans" pitchFamily="-109" charset="0"/>
            </a:endParaRPr>
          </a:p>
        </p:txBody>
      </p:sp>
      <p:sp>
        <p:nvSpPr>
          <p:cNvPr id="15" name="Inhaltsplatzhalter 9"/>
          <p:cNvSpPr>
            <a:spLocks noGrp="1"/>
          </p:cNvSpPr>
          <p:nvPr>
            <p:ph sz="quarter" idx="14"/>
          </p:nvPr>
        </p:nvSpPr>
        <p:spPr>
          <a:xfrm>
            <a:off x="252000" y="1508400"/>
            <a:ext cx="1507184" cy="5025600"/>
          </a:xfrm>
          <a:solidFill>
            <a:srgbClr val="FFFFFF"/>
          </a:solidFill>
          <a:ln w="9525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lIns="72000" tIns="45691" rIns="72000" bIns="45691"/>
          <a:lstStyle/>
          <a:p>
            <a:pPr defTabSz="268103"/>
            <a:r>
              <a:rPr lang="de-DE" altLang="de-DE" sz="1000" b="1" dirty="0" smtClean="0"/>
              <a:t>More Information</a:t>
            </a:r>
          </a:p>
          <a:p>
            <a:pPr marL="84787" indent="-84787">
              <a:spcBef>
                <a:spcPts val="12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>
                <a:hlinkClick r:id="rId2"/>
              </a:rPr>
              <a:t>API Interface</a:t>
            </a:r>
            <a:endParaRPr lang="en-US" altLang="de-DE" sz="1000" dirty="0" smtClean="0"/>
          </a:p>
          <a:p>
            <a:pPr marL="84787" indent="-84787">
              <a:spcBef>
                <a:spcPts val="12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>
                <a:hlinkClick r:id="rId3"/>
              </a:rPr>
              <a:t>Reference </a:t>
            </a:r>
            <a:br>
              <a:rPr lang="en-US" altLang="de-DE" sz="1000" dirty="0" smtClean="0">
                <a:hlinkClick r:id="rId3"/>
              </a:rPr>
            </a:br>
            <a:r>
              <a:rPr lang="en-US" altLang="de-DE" sz="1000" dirty="0" smtClean="0">
                <a:hlinkClick r:id="rId3"/>
              </a:rPr>
              <a:t>Documentation</a:t>
            </a:r>
            <a:endParaRPr lang="en-US" altLang="de-DE" sz="1000" dirty="0" smtClean="0"/>
          </a:p>
        </p:txBody>
      </p:sp>
    </p:spTree>
    <p:extLst>
      <p:ext uri="{BB962C8B-B14F-4D97-AF65-F5344CB8AC3E}">
        <p14:creationId xmlns="" xmlns:p14="http://schemas.microsoft.com/office/powerpoint/2010/main" val="156277105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de-DE" b="1" dirty="0" smtClean="0"/>
              <a:t>Shell Command Line Operation</a:t>
            </a:r>
          </a:p>
          <a:p>
            <a:pPr lvl="1"/>
            <a:r>
              <a:rPr lang="en-US" dirty="0"/>
              <a:t>The JobScheduler can be operated from the command line, allowing a wide range of operations to be carried out by an external </a:t>
            </a:r>
            <a:r>
              <a:rPr lang="en-US" dirty="0" smtClean="0"/>
              <a:t>application:</a:t>
            </a:r>
          </a:p>
          <a:p>
            <a:pPr lvl="2"/>
            <a:r>
              <a:rPr lang="en-US" dirty="0" smtClean="0"/>
              <a:t>checking </a:t>
            </a:r>
            <a:r>
              <a:rPr lang="en-US" dirty="0"/>
              <a:t>the JobScheduler </a:t>
            </a:r>
            <a:r>
              <a:rPr lang="en-US" dirty="0" smtClean="0"/>
              <a:t>status</a:t>
            </a:r>
            <a:endParaRPr lang="en-US" dirty="0"/>
          </a:p>
          <a:p>
            <a:pPr lvl="2"/>
            <a:r>
              <a:rPr lang="en-US" dirty="0"/>
              <a:t>controlling the status of jobs, job chains and </a:t>
            </a:r>
            <a:r>
              <a:rPr lang="en-US" dirty="0" smtClean="0"/>
              <a:t>orders</a:t>
            </a:r>
            <a:endParaRPr lang="en-US" dirty="0"/>
          </a:p>
          <a:p>
            <a:pPr lvl="2"/>
            <a:r>
              <a:rPr lang="en-US" dirty="0"/>
              <a:t>adding orders to job </a:t>
            </a:r>
            <a:r>
              <a:rPr lang="en-US" dirty="0" smtClean="0"/>
              <a:t>chains</a:t>
            </a:r>
            <a:endParaRPr lang="en-US" dirty="0"/>
          </a:p>
          <a:p>
            <a:pPr lvl="2"/>
            <a:r>
              <a:rPr lang="en-US" dirty="0"/>
              <a:t>adding events for </a:t>
            </a:r>
            <a:r>
              <a:rPr lang="en-US" dirty="0" smtClean="0"/>
              <a:t>event handling</a:t>
            </a:r>
          </a:p>
          <a:p>
            <a:r>
              <a:rPr lang="en-US" altLang="de-DE" b="1" dirty="0" smtClean="0"/>
              <a:t>PowerShell Command Line Interface</a:t>
            </a:r>
          </a:p>
          <a:p>
            <a:pPr lvl="1"/>
            <a:r>
              <a:rPr lang="en-US" dirty="0"/>
              <a:t>The JobScheduler Command Line Interface (JCLI) can be used to control JobScheduler instances (start, stop, status) and job-related objects such as jobs, job chains, orders, </a:t>
            </a:r>
            <a:r>
              <a:rPr lang="en-US" dirty="0" smtClean="0"/>
              <a:t>tasks</a:t>
            </a:r>
            <a:endParaRPr lang="en-US" altLang="de-DE" dirty="0" smtClean="0"/>
          </a:p>
          <a:p>
            <a:pPr lvl="1"/>
            <a:r>
              <a:rPr lang="en-US" dirty="0" smtClean="0"/>
              <a:t>Areas of Operation include to</a:t>
            </a:r>
          </a:p>
          <a:p>
            <a:pPr lvl="2"/>
            <a:r>
              <a:rPr lang="en-US" dirty="0" smtClean="0"/>
              <a:t>work as a replacement for command scripts, e.g. to start JobScheduler and to raise events</a:t>
            </a:r>
          </a:p>
          <a:p>
            <a:pPr lvl="2"/>
            <a:r>
              <a:rPr lang="en-US" dirty="0" smtClean="0"/>
              <a:t>provide bulk operations on jobs, job chains and orders</a:t>
            </a:r>
          </a:p>
          <a:p>
            <a:pPr lvl="2"/>
            <a:r>
              <a:rPr lang="en-US" dirty="0" smtClean="0"/>
              <a:t>schedule jobs and orders</a:t>
            </a:r>
          </a:p>
          <a:p>
            <a:pPr lvl="2"/>
            <a:r>
              <a:rPr lang="en-US" dirty="0" smtClean="0"/>
              <a:t>manage Agents, e.g. to check the Agent status</a:t>
            </a:r>
          </a:p>
          <a:p>
            <a:endParaRPr lang="en-US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200" dirty="0" smtClean="0"/>
              <a:t>Interfaces and Key Features: Programming Interfaces</a:t>
            </a:r>
            <a:endParaRPr lang="en-US" sz="120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Command Line Interface</a:t>
            </a:r>
            <a:endParaRPr lang="en-US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6"/>
          </p:nvPr>
        </p:nvSpPr>
        <p:spPr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fld id="{338290F6-9EEA-4939-92A4-98C369575716}" type="slidenum">
              <a:rPr lang="de-DE" sz="2100" smtClean="0">
                <a:solidFill>
                  <a:schemeClr val="bg1"/>
                </a:solidFill>
                <a:latin typeface="+mj-lt"/>
                <a:ea typeface="ヒラギノ角ゴ ProN W3" pitchFamily="-109" charset="-128"/>
                <a:sym typeface="Gill Sans" pitchFamily="-109" charset="0"/>
              </a:rPr>
              <a:pPr/>
              <a:t>25</a:t>
            </a:fld>
            <a:endParaRPr lang="de-DE" sz="2100" dirty="0">
              <a:solidFill>
                <a:schemeClr val="bg1"/>
              </a:solidFill>
              <a:latin typeface="+mj-lt"/>
              <a:ea typeface="ヒラギノ角ゴ ProN W3" pitchFamily="-109" charset="-128"/>
              <a:sym typeface="Gill Sans" pitchFamily="-109" charset="0"/>
            </a:endParaRPr>
          </a:p>
        </p:txBody>
      </p:sp>
      <p:pic>
        <p:nvPicPr>
          <p:cNvPr id="7" name="Inhaltsplatzhalter 8" descr="logo-hase-orange-transparent-backgroun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5" y="6093296"/>
            <a:ext cx="975333" cy="455513"/>
          </a:xfrm>
          <a:prstGeom prst="rect">
            <a:avLst/>
          </a:prstGeom>
        </p:spPr>
      </p:pic>
      <p:sp>
        <p:nvSpPr>
          <p:cNvPr id="15" name="Inhaltsplatzhalter 9"/>
          <p:cNvSpPr>
            <a:spLocks noGrp="1"/>
          </p:cNvSpPr>
          <p:nvPr>
            <p:ph sz="quarter" idx="14"/>
          </p:nvPr>
        </p:nvSpPr>
        <p:spPr>
          <a:xfrm>
            <a:off x="252000" y="1508400"/>
            <a:ext cx="1507184" cy="5025600"/>
          </a:xfrm>
          <a:solidFill>
            <a:srgbClr val="FFFFFF"/>
          </a:solidFill>
          <a:ln w="9525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lIns="72000" tIns="45691" rIns="72000" bIns="45691"/>
          <a:lstStyle/>
          <a:p>
            <a:pPr defTabSz="268103"/>
            <a:r>
              <a:rPr lang="de-DE" altLang="de-DE" sz="1000" b="1" dirty="0" smtClean="0"/>
              <a:t>More Information</a:t>
            </a:r>
          </a:p>
          <a:p>
            <a:pPr marL="84787" indent="-84787">
              <a:spcBef>
                <a:spcPts val="12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>
                <a:hlinkClick r:id="rId3"/>
              </a:rPr>
              <a:t>Command Line </a:t>
            </a:r>
            <a:br>
              <a:rPr lang="en-US" altLang="de-DE" sz="1000" dirty="0" smtClean="0">
                <a:hlinkClick r:id="rId3"/>
              </a:rPr>
            </a:br>
            <a:r>
              <a:rPr lang="en-US" altLang="de-DE" sz="1000" dirty="0" smtClean="0">
                <a:hlinkClick r:id="rId3"/>
              </a:rPr>
              <a:t>Operation</a:t>
            </a:r>
            <a:endParaRPr lang="en-US" altLang="de-DE" sz="1000" dirty="0" smtClean="0"/>
          </a:p>
          <a:p>
            <a:pPr marL="84787" indent="-84787">
              <a:spcBef>
                <a:spcPts val="12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>
                <a:hlinkClick r:id="rId4"/>
              </a:rPr>
              <a:t>PowerShell Command </a:t>
            </a:r>
            <a:br>
              <a:rPr lang="en-US" altLang="de-DE" sz="1000" dirty="0" smtClean="0">
                <a:hlinkClick r:id="rId4"/>
              </a:rPr>
            </a:br>
            <a:r>
              <a:rPr lang="en-US" altLang="de-DE" sz="1000" dirty="0" smtClean="0">
                <a:hlinkClick r:id="rId4"/>
              </a:rPr>
              <a:t>Line Interface</a:t>
            </a:r>
            <a:endParaRPr lang="en-US" altLang="de-DE" sz="1000" dirty="0" smtClean="0"/>
          </a:p>
        </p:txBody>
      </p:sp>
    </p:spTree>
    <p:extLst>
      <p:ext uri="{BB962C8B-B14F-4D97-AF65-F5344CB8AC3E}">
        <p14:creationId xmlns="" xmlns:p14="http://schemas.microsoft.com/office/powerpoint/2010/main" val="178226413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b="1" dirty="0" smtClean="0"/>
              <a:t>Start Times</a:t>
            </a:r>
          </a:p>
          <a:p>
            <a:pPr lvl="1"/>
            <a:r>
              <a:rPr lang="en-US" dirty="0" smtClean="0"/>
              <a:t>Time events are one way of starting jobs, job chains and orders, with Start Times being set for a predefined point in time such as time of day, weekday, day of month etc.</a:t>
            </a:r>
          </a:p>
          <a:p>
            <a:pPr lvl="1">
              <a:buNone/>
            </a:pPr>
            <a:endParaRPr lang="en-US" sz="1000" dirty="0" smtClean="0"/>
          </a:p>
          <a:p>
            <a:r>
              <a:rPr lang="en-US" b="1" dirty="0" smtClean="0"/>
              <a:t>Logging</a:t>
            </a:r>
          </a:p>
          <a:p>
            <a:pPr lvl="1"/>
            <a:r>
              <a:rPr lang="en-US" dirty="0" smtClean="0"/>
              <a:t>The JobScheduler creates a number of logs to provide specific information about jobs, job chains, orders, tasks and JobScheduler installation and operation</a:t>
            </a:r>
          </a:p>
          <a:p>
            <a:pPr lvl="1"/>
            <a:endParaRPr lang="en-US" sz="1000" dirty="0" smtClean="0"/>
          </a:p>
          <a:p>
            <a:r>
              <a:rPr lang="en-US" b="1" dirty="0" smtClean="0"/>
              <a:t>Scripting</a:t>
            </a:r>
          </a:p>
          <a:p>
            <a:pPr lvl="1"/>
            <a:r>
              <a:rPr lang="en-US" dirty="0" smtClean="0"/>
              <a:t>Scripting interface that allows execution of scripts in languages such as JavaScript, etc.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200" dirty="0" smtClean="0"/>
              <a:t>Interfaces and Key Features</a:t>
            </a:r>
            <a:endParaRPr lang="en-US" sz="120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Key Features (1/4)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fld id="{338290F6-9EEA-4939-92A4-98C369575716}" type="slidenum">
              <a:rPr lang="de-DE" sz="2100" smtClean="0">
                <a:solidFill>
                  <a:schemeClr val="bg1"/>
                </a:solidFill>
                <a:latin typeface="+mj-lt"/>
                <a:ea typeface="ヒラギノ角ゴ ProN W3" pitchFamily="-109" charset="-128"/>
                <a:sym typeface="Gill Sans" pitchFamily="-109" charset="0"/>
              </a:rPr>
              <a:pPr/>
              <a:t>26</a:t>
            </a:fld>
            <a:endParaRPr lang="de-DE" sz="2100" dirty="0">
              <a:solidFill>
                <a:schemeClr val="bg1"/>
              </a:solidFill>
              <a:latin typeface="+mj-lt"/>
              <a:ea typeface="ヒラギノ角ゴ ProN W3" pitchFamily="-109" charset="-128"/>
              <a:sym typeface="Gill Sans" pitchFamily="-109" charset="0"/>
            </a:endParaRPr>
          </a:p>
        </p:txBody>
      </p:sp>
      <p:sp>
        <p:nvSpPr>
          <p:cNvPr id="13" name="Inhaltsplatzhalter 32"/>
          <p:cNvSpPr>
            <a:spLocks noGrp="1"/>
          </p:cNvSpPr>
          <p:nvPr>
            <p:ph sz="quarter" idx="11"/>
          </p:nvPr>
        </p:nvSpPr>
        <p:spPr>
          <a:xfrm>
            <a:off x="251521" y="1484784"/>
            <a:ext cx="1548000" cy="5026075"/>
          </a:xfrm>
          <a:solidFill>
            <a:srgbClr val="FFFFFF"/>
          </a:solidFill>
          <a:ln w="9525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lIns="72000" tIns="36000" rIns="36000" bIns="36000"/>
          <a:lstStyle/>
          <a:p>
            <a:pPr defTabSz="268024">
              <a:spcBef>
                <a:spcPts val="177"/>
              </a:spcBef>
              <a:buClr>
                <a:srgbClr val="C00000"/>
              </a:buClr>
              <a:buSzPct val="100000"/>
              <a:buNone/>
            </a:pPr>
            <a:r>
              <a:rPr lang="en-US" altLang="de-DE" sz="1000" b="1" dirty="0" smtClean="0"/>
              <a:t>More Information</a:t>
            </a:r>
          </a:p>
          <a:p>
            <a:pPr marL="84735" indent="-84735" defTabSz="268024">
              <a:spcBef>
                <a:spcPts val="12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>
                <a:hlinkClick r:id="rId2"/>
              </a:rPr>
              <a:t>Start Times</a:t>
            </a:r>
            <a:endParaRPr lang="en-US" altLang="de-DE" sz="1000" dirty="0" smtClean="0"/>
          </a:p>
          <a:p>
            <a:pPr marL="84735" indent="-84735" defTabSz="268024">
              <a:spcBef>
                <a:spcPts val="12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>
                <a:hlinkClick r:id="rId3"/>
              </a:rPr>
              <a:t>Logging</a:t>
            </a:r>
            <a:endParaRPr lang="en-US" altLang="de-DE" sz="1000" dirty="0" smtClean="0"/>
          </a:p>
          <a:p>
            <a:pPr marL="84735" indent="-84735" defTabSz="268024">
              <a:spcBef>
                <a:spcPts val="12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>
                <a:hlinkClick r:id="rId4"/>
              </a:rPr>
              <a:t>Scripting</a:t>
            </a:r>
            <a:endParaRPr lang="en-US" altLang="de-DE" sz="1000" dirty="0" smtClean="0"/>
          </a:p>
          <a:p>
            <a:pPr defTabSz="268024">
              <a:spcBef>
                <a:spcPts val="177"/>
              </a:spcBef>
              <a:buClr>
                <a:srgbClr val="C00000"/>
              </a:buClr>
              <a:buSzPct val="100000"/>
            </a:pPr>
            <a:endParaRPr lang="en-US" altLang="de-DE" sz="10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de-DE" b="1" dirty="0" smtClean="0"/>
              <a:t>Jobs, Job Chains and Orders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JobScheduler's</a:t>
            </a:r>
            <a:r>
              <a:rPr lang="en-US" dirty="0" smtClean="0"/>
              <a:t> unique job and order concept includes the organization of jobs into job chains and the use of dependencies</a:t>
            </a:r>
          </a:p>
          <a:p>
            <a:pPr lvl="2"/>
            <a:r>
              <a:rPr lang="en-US" dirty="0" smtClean="0"/>
              <a:t>Jobs: basic unit for the processing of executable files</a:t>
            </a:r>
          </a:p>
          <a:p>
            <a:pPr lvl="2"/>
            <a:r>
              <a:rPr lang="en-US" dirty="0" smtClean="0"/>
              <a:t>Job Chains: assembly line on which job nodes are passed sequentially</a:t>
            </a:r>
          </a:p>
          <a:p>
            <a:pPr lvl="2"/>
            <a:r>
              <a:rPr lang="en-US" dirty="0" smtClean="0"/>
              <a:t>Orders: represent triggers that will cause a job chain to be started</a:t>
            </a:r>
          </a:p>
          <a:p>
            <a:pPr lvl="2">
              <a:buNone/>
            </a:pPr>
            <a:endParaRPr lang="en-US" sz="1000" dirty="0" smtClean="0"/>
          </a:p>
          <a:p>
            <a:r>
              <a:rPr lang="en-US" altLang="de-DE" b="1" dirty="0" smtClean="0"/>
              <a:t>Error Handling</a:t>
            </a:r>
          </a:p>
          <a:p>
            <a:pPr lvl="1"/>
            <a:r>
              <a:rPr lang="en-US" dirty="0" smtClean="0"/>
              <a:t>A number of methods for error handling are available, e.g. stop a job, suspend an order, setback an order and more</a:t>
            </a:r>
          </a:p>
          <a:p>
            <a:pPr lvl="1"/>
            <a:endParaRPr lang="en-US" sz="1000" dirty="0" smtClean="0"/>
          </a:p>
          <a:p>
            <a:r>
              <a:rPr lang="en-US" altLang="de-DE" b="1" dirty="0" smtClean="0"/>
              <a:t>Event Handling</a:t>
            </a:r>
          </a:p>
          <a:p>
            <a:pPr lvl="1"/>
            <a:r>
              <a:rPr lang="en-US" dirty="0" smtClean="0"/>
              <a:t>Mechanism for implementing complex dependencies between jobs or between jobs and external events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200" dirty="0" smtClean="0"/>
              <a:t>Interfaces and Key Features</a:t>
            </a:r>
            <a:endParaRPr lang="en-US" sz="120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Key Features (2/4)</a:t>
            </a:r>
            <a:endParaRPr lang="en-US" dirty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6"/>
          </p:nvPr>
        </p:nvSpPr>
        <p:spPr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fld id="{338290F6-9EEA-4939-92A4-98C369575716}" type="slidenum">
              <a:rPr lang="de-DE" sz="2100" smtClean="0">
                <a:solidFill>
                  <a:schemeClr val="bg1"/>
                </a:solidFill>
                <a:latin typeface="+mj-lt"/>
                <a:ea typeface="ヒラギノ角ゴ ProN W3" pitchFamily="-109" charset="-128"/>
                <a:sym typeface="Gill Sans" pitchFamily="-109" charset="0"/>
              </a:rPr>
              <a:pPr/>
              <a:t>27</a:t>
            </a:fld>
            <a:endParaRPr lang="de-DE" sz="2100" dirty="0">
              <a:solidFill>
                <a:schemeClr val="bg1"/>
              </a:solidFill>
              <a:latin typeface="+mj-lt"/>
              <a:ea typeface="ヒラギノ角ゴ ProN W3" pitchFamily="-109" charset="-128"/>
              <a:sym typeface="Gill Sans" pitchFamily="-109" charset="0"/>
            </a:endParaRPr>
          </a:p>
        </p:txBody>
      </p:sp>
      <p:sp>
        <p:nvSpPr>
          <p:cNvPr id="15" name="Inhaltsplatzhalter 32"/>
          <p:cNvSpPr>
            <a:spLocks noGrp="1"/>
          </p:cNvSpPr>
          <p:nvPr>
            <p:ph sz="quarter" idx="11"/>
          </p:nvPr>
        </p:nvSpPr>
        <p:spPr>
          <a:xfrm>
            <a:off x="251521" y="1484784"/>
            <a:ext cx="1548000" cy="5026075"/>
          </a:xfrm>
          <a:solidFill>
            <a:srgbClr val="FFFFFF"/>
          </a:solidFill>
          <a:ln w="9525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lIns="72000" tIns="36000" rIns="36000" bIns="36000"/>
          <a:lstStyle/>
          <a:p>
            <a:pPr defTabSz="268024">
              <a:spcBef>
                <a:spcPts val="177"/>
              </a:spcBef>
              <a:buClr>
                <a:srgbClr val="C00000"/>
              </a:buClr>
              <a:buSzPct val="100000"/>
              <a:buNone/>
            </a:pPr>
            <a:r>
              <a:rPr lang="en-US" altLang="de-DE" sz="1000" b="1" dirty="0" smtClean="0"/>
              <a:t>More Information</a:t>
            </a:r>
          </a:p>
          <a:p>
            <a:pPr marL="84735" indent="-84735" defTabSz="268024">
              <a:spcBef>
                <a:spcPts val="12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>
                <a:hlinkClick r:id="rId2"/>
              </a:rPr>
              <a:t>Jobs, Job Chains and Orders</a:t>
            </a:r>
            <a:endParaRPr lang="en-US" altLang="de-DE" sz="1000" dirty="0" smtClean="0"/>
          </a:p>
          <a:p>
            <a:pPr marL="84735" indent="-84735" defTabSz="268024">
              <a:spcBef>
                <a:spcPts val="12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>
                <a:hlinkClick r:id="rId3"/>
              </a:rPr>
              <a:t>Error Handling</a:t>
            </a:r>
            <a:endParaRPr lang="en-US" altLang="de-DE" sz="1000" dirty="0" smtClean="0"/>
          </a:p>
          <a:p>
            <a:pPr marL="84735" indent="-84735" defTabSz="268024">
              <a:spcBef>
                <a:spcPts val="12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>
                <a:hlinkClick r:id="rId4"/>
              </a:rPr>
              <a:t>Event Handling</a:t>
            </a:r>
            <a:endParaRPr lang="en-US" altLang="de-DE" sz="1000" dirty="0" smtClean="0"/>
          </a:p>
          <a:p>
            <a:pPr defTabSz="268024">
              <a:spcBef>
                <a:spcPts val="177"/>
              </a:spcBef>
              <a:buClr>
                <a:srgbClr val="C00000"/>
              </a:buClr>
              <a:buSzPct val="100000"/>
            </a:pPr>
            <a:endParaRPr lang="en-US" altLang="de-DE" sz="10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de-DE" b="1" dirty="0" smtClean="0"/>
              <a:t>Central Configuration</a:t>
            </a:r>
          </a:p>
          <a:p>
            <a:pPr lvl="1"/>
            <a:r>
              <a:rPr lang="en-US" dirty="0" smtClean="0"/>
              <a:t>Central configuration allows the efficient distribution of configuration files from a central source to distributed JobScheduler instances by use of a Supervisor JobScheduler</a:t>
            </a:r>
          </a:p>
          <a:p>
            <a:pPr lvl="1">
              <a:buNone/>
            </a:pPr>
            <a:endParaRPr lang="en-US" altLang="de-DE" sz="1000" dirty="0" smtClean="0"/>
          </a:p>
          <a:p>
            <a:r>
              <a:rPr lang="en-US" altLang="de-DE" b="1" dirty="0" smtClean="0"/>
              <a:t>Directory Monitoring and File Watching</a:t>
            </a:r>
          </a:p>
          <a:p>
            <a:pPr lvl="1"/>
            <a:r>
              <a:rPr lang="en-US" dirty="0" smtClean="0"/>
              <a:t>Two methods to start jobs and job chains automatically based on the arrival of incoming files</a:t>
            </a:r>
          </a:p>
          <a:p>
            <a:pPr lvl="1">
              <a:buNone/>
            </a:pPr>
            <a:endParaRPr lang="en-US" altLang="de-DE" sz="1000" dirty="0" smtClean="0"/>
          </a:p>
          <a:p>
            <a:r>
              <a:rPr lang="en-US" altLang="de-DE" b="1" dirty="0" smtClean="0"/>
              <a:t>Resource Contention Manager</a:t>
            </a:r>
          </a:p>
          <a:p>
            <a:pPr lvl="1"/>
            <a:r>
              <a:rPr lang="en-US" dirty="0" smtClean="0"/>
              <a:t>Process classes and locks are used to manage the use of resources such as databases or printers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200" dirty="0" smtClean="0"/>
              <a:t>Interfaces and Key </a:t>
            </a:r>
            <a:r>
              <a:rPr lang="en-US" sz="1200" dirty="0"/>
              <a:t>Features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Key Features (3/4)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fld id="{338290F6-9EEA-4939-92A4-98C369575716}" type="slidenum">
              <a:rPr lang="de-DE" sz="2100" smtClean="0">
                <a:solidFill>
                  <a:schemeClr val="bg1"/>
                </a:solidFill>
                <a:latin typeface="+mj-lt"/>
                <a:ea typeface="ヒラギノ角ゴ ProN W3" pitchFamily="-109" charset="-128"/>
                <a:sym typeface="Gill Sans" pitchFamily="-109" charset="0"/>
              </a:rPr>
              <a:pPr/>
              <a:t>28</a:t>
            </a:fld>
            <a:endParaRPr lang="de-DE" sz="2100" dirty="0">
              <a:solidFill>
                <a:schemeClr val="bg1"/>
              </a:solidFill>
              <a:latin typeface="+mj-lt"/>
              <a:ea typeface="ヒラギノ角ゴ ProN W3" pitchFamily="-109" charset="-128"/>
              <a:sym typeface="Gill Sans" pitchFamily="-109" charset="0"/>
            </a:endParaRPr>
          </a:p>
        </p:txBody>
      </p:sp>
      <p:sp>
        <p:nvSpPr>
          <p:cNvPr id="13" name="Inhaltsplatzhalter 32"/>
          <p:cNvSpPr>
            <a:spLocks noGrp="1"/>
          </p:cNvSpPr>
          <p:nvPr>
            <p:ph sz="quarter" idx="11"/>
          </p:nvPr>
        </p:nvSpPr>
        <p:spPr>
          <a:xfrm>
            <a:off x="251521" y="1484784"/>
            <a:ext cx="1548000" cy="5026075"/>
          </a:xfrm>
          <a:solidFill>
            <a:srgbClr val="FFFFFF"/>
          </a:solidFill>
          <a:ln w="9525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lIns="72000" tIns="36000" rIns="36000" bIns="36000"/>
          <a:lstStyle/>
          <a:p>
            <a:pPr defTabSz="268024">
              <a:spcBef>
                <a:spcPts val="177"/>
              </a:spcBef>
              <a:buClr>
                <a:srgbClr val="C00000"/>
              </a:buClr>
              <a:buSzPct val="100000"/>
              <a:buNone/>
            </a:pPr>
            <a:r>
              <a:rPr lang="en-US" altLang="de-DE" sz="1000" b="1" dirty="0" smtClean="0"/>
              <a:t>More Information</a:t>
            </a:r>
          </a:p>
          <a:p>
            <a:pPr marL="84735" indent="-84735" defTabSz="268024">
              <a:spcBef>
                <a:spcPts val="12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>
                <a:hlinkClick r:id="rId2"/>
              </a:rPr>
              <a:t>Central Configuration</a:t>
            </a:r>
            <a:endParaRPr lang="en-US" altLang="de-DE" sz="1000" dirty="0" smtClean="0"/>
          </a:p>
          <a:p>
            <a:pPr marL="84735" indent="-84735" defTabSz="268024">
              <a:spcBef>
                <a:spcPts val="12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>
                <a:hlinkClick r:id="rId3"/>
              </a:rPr>
              <a:t>Directory Monitoring and File Watching</a:t>
            </a:r>
            <a:endParaRPr lang="en-US" altLang="de-DE" sz="1000" dirty="0" smtClean="0"/>
          </a:p>
          <a:p>
            <a:pPr marL="84735" indent="-84735" defTabSz="268024">
              <a:spcBef>
                <a:spcPts val="12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>
                <a:hlinkClick r:id="rId4"/>
              </a:rPr>
              <a:t>Resource Contention Manager</a:t>
            </a:r>
            <a:endParaRPr lang="en-US" altLang="de-DE" sz="1000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de-DE" b="1" dirty="0" smtClean="0"/>
              <a:t>Notifications</a:t>
            </a:r>
          </a:p>
          <a:p>
            <a:pPr lvl="1"/>
            <a:r>
              <a:rPr lang="en-US" dirty="0" smtClean="0"/>
              <a:t>JobScheduler comes with its own mail client which it can use to send notifying e-mails in the event of, for example, jobs ending in error</a:t>
            </a:r>
          </a:p>
          <a:p>
            <a:pPr lvl="1">
              <a:buNone/>
            </a:pPr>
            <a:endParaRPr lang="en-US" sz="1000" dirty="0" smtClean="0"/>
          </a:p>
          <a:p>
            <a:r>
              <a:rPr lang="en-US" b="1" dirty="0" smtClean="0"/>
              <a:t>Monitoring</a:t>
            </a:r>
          </a:p>
          <a:p>
            <a:pPr lvl="1"/>
            <a:r>
              <a:rPr lang="de-DE" dirty="0" smtClean="0"/>
              <a:t>JobScheduler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monitored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System Monitors. Such </a:t>
            </a:r>
            <a:r>
              <a:rPr lang="de-DE" dirty="0" err="1" smtClean="0"/>
              <a:t>products</a:t>
            </a:r>
            <a:r>
              <a:rPr lang="de-DE" dirty="0" smtClean="0"/>
              <a:t> </a:t>
            </a:r>
            <a:r>
              <a:rPr lang="de-DE" dirty="0" err="1" smtClean="0"/>
              <a:t>include</a:t>
            </a:r>
            <a:r>
              <a:rPr lang="de-DE" dirty="0" smtClean="0"/>
              <a:t> e.g. HP </a:t>
            </a:r>
            <a:r>
              <a:rPr lang="de-DE" dirty="0" err="1" smtClean="0"/>
              <a:t>OpenView</a:t>
            </a:r>
            <a:r>
              <a:rPr lang="de-DE" dirty="0" smtClean="0"/>
              <a:t>®, Microsoft SCOM®, </a:t>
            </a:r>
            <a:r>
              <a:rPr lang="de-DE" dirty="0" err="1" smtClean="0"/>
              <a:t>Nagios</a:t>
            </a:r>
            <a:r>
              <a:rPr lang="de-DE" dirty="0" smtClean="0"/>
              <a:t>®, op5®, </a:t>
            </a:r>
            <a:r>
              <a:rPr lang="de-DE" dirty="0" err="1" smtClean="0"/>
              <a:t>Opsview</a:t>
            </a:r>
            <a:r>
              <a:rPr lang="de-DE" dirty="0" smtClean="0"/>
              <a:t>®, </a:t>
            </a:r>
            <a:r>
              <a:rPr lang="de-DE" dirty="0" err="1" smtClean="0"/>
              <a:t>Zabbix</a:t>
            </a:r>
            <a:r>
              <a:rPr lang="de-DE" dirty="0" smtClean="0"/>
              <a:t>® etc.</a:t>
            </a:r>
          </a:p>
          <a:p>
            <a:pPr lvl="1"/>
            <a:endParaRPr lang="de-DE" sz="1000" dirty="0" smtClean="0"/>
          </a:p>
          <a:p>
            <a:r>
              <a:rPr lang="de-DE" b="1" dirty="0" err="1" smtClean="0"/>
              <a:t>Localization</a:t>
            </a:r>
            <a:endParaRPr lang="de-DE" b="1" dirty="0" smtClean="0"/>
          </a:p>
          <a:p>
            <a:pPr lvl="1"/>
            <a:r>
              <a:rPr lang="en-US" dirty="0" smtClean="0"/>
              <a:t>Language files are provided for the installation of JobScheduler and for most of its operating interfaces. The default language is English</a:t>
            </a:r>
          </a:p>
          <a:p>
            <a:pPr lvl="2"/>
            <a:r>
              <a:rPr lang="en-US" dirty="0" smtClean="0"/>
              <a:t>Installation Languages: English and German</a:t>
            </a:r>
          </a:p>
          <a:p>
            <a:pPr lvl="2"/>
            <a:r>
              <a:rPr lang="en-US" dirty="0" smtClean="0"/>
              <a:t>Interface Languages: English, French, German, Japanese</a:t>
            </a:r>
          </a:p>
          <a:p>
            <a:endParaRPr lang="en-US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200" dirty="0" smtClean="0"/>
              <a:t>Interfaces and Key Features</a:t>
            </a:r>
            <a:endParaRPr lang="en-US" sz="120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Key Features (4/4)</a:t>
            </a:r>
            <a:endParaRPr lang="en-US" dirty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6"/>
          </p:nvPr>
        </p:nvSpPr>
        <p:spPr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fld id="{338290F6-9EEA-4939-92A4-98C369575716}" type="slidenum">
              <a:rPr lang="de-DE" sz="2100" smtClean="0">
                <a:solidFill>
                  <a:schemeClr val="bg1"/>
                </a:solidFill>
                <a:latin typeface="+mj-lt"/>
                <a:ea typeface="ヒラギノ角ゴ ProN W3" pitchFamily="-109" charset="-128"/>
                <a:sym typeface="Gill Sans" pitchFamily="-109" charset="0"/>
              </a:rPr>
              <a:pPr/>
              <a:t>29</a:t>
            </a:fld>
            <a:endParaRPr lang="de-DE" sz="2100" dirty="0">
              <a:solidFill>
                <a:schemeClr val="bg1"/>
              </a:solidFill>
              <a:latin typeface="+mj-lt"/>
              <a:ea typeface="ヒラギノ角ゴ ProN W3" pitchFamily="-109" charset="-128"/>
              <a:sym typeface="Gill Sans" pitchFamily="-109" charset="0"/>
            </a:endParaRPr>
          </a:p>
        </p:txBody>
      </p:sp>
      <p:pic>
        <p:nvPicPr>
          <p:cNvPr id="9" name="Inhaltsplatzhalter 8" descr="logo-hase-orange-transparent-backgroun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5" y="6093296"/>
            <a:ext cx="975333" cy="455513"/>
          </a:xfrm>
          <a:prstGeom prst="rect">
            <a:avLst/>
          </a:prstGeom>
        </p:spPr>
      </p:pic>
      <p:sp>
        <p:nvSpPr>
          <p:cNvPr id="17" name="Inhaltsplatzhalter 32"/>
          <p:cNvSpPr>
            <a:spLocks noGrp="1"/>
          </p:cNvSpPr>
          <p:nvPr>
            <p:ph sz="quarter" idx="11"/>
          </p:nvPr>
        </p:nvSpPr>
        <p:spPr>
          <a:xfrm>
            <a:off x="251521" y="1484784"/>
            <a:ext cx="1548000" cy="5026075"/>
          </a:xfrm>
          <a:solidFill>
            <a:srgbClr val="FFFFFF"/>
          </a:solidFill>
          <a:ln w="9525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lIns="72000" tIns="36000" rIns="36000" bIns="36000"/>
          <a:lstStyle/>
          <a:p>
            <a:pPr defTabSz="268024">
              <a:spcBef>
                <a:spcPts val="177"/>
              </a:spcBef>
              <a:buClr>
                <a:srgbClr val="C00000"/>
              </a:buClr>
              <a:buSzPct val="100000"/>
              <a:buNone/>
            </a:pPr>
            <a:r>
              <a:rPr lang="en-US" altLang="de-DE" sz="1000" b="1" dirty="0" smtClean="0"/>
              <a:t>More Information</a:t>
            </a:r>
          </a:p>
          <a:p>
            <a:pPr marL="84735" indent="-84735" defTabSz="268024">
              <a:spcBef>
                <a:spcPts val="12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>
                <a:hlinkClick r:id="rId3"/>
              </a:rPr>
              <a:t>Notifications</a:t>
            </a:r>
            <a:endParaRPr lang="en-US" altLang="de-DE" sz="1000" dirty="0" smtClean="0"/>
          </a:p>
          <a:p>
            <a:pPr marL="84735" indent="-84735" defTabSz="268024">
              <a:spcBef>
                <a:spcPts val="12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>
                <a:hlinkClick r:id="rId4"/>
              </a:rPr>
              <a:t>Monitoring</a:t>
            </a:r>
            <a:endParaRPr lang="en-US" altLang="de-DE" sz="1000" dirty="0" smtClean="0"/>
          </a:p>
          <a:p>
            <a:pPr marL="84735" indent="-84735" defTabSz="268024">
              <a:spcBef>
                <a:spcPts val="12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>
                <a:hlinkClick r:id="rId5"/>
              </a:rPr>
              <a:t>Localization</a:t>
            </a:r>
            <a:endParaRPr lang="en-US" altLang="de-DE" sz="10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1"/>
          </p:nvPr>
        </p:nvSpPr>
        <p:spPr>
          <a:xfrm>
            <a:off x="1992919" y="1507823"/>
            <a:ext cx="6878759" cy="4225433"/>
          </a:xfrm>
          <a:prstGeom prst="rect">
            <a:avLst/>
          </a:prstGeom>
        </p:spPr>
        <p:txBody>
          <a:bodyPr lIns="91386" tIns="45691" rIns="91386" bIns="45691"/>
          <a:lstStyle/>
          <a:p>
            <a:r>
              <a:rPr lang="en-US" dirty="0" smtClean="0"/>
              <a:t>Open source users in more than 100 countries</a:t>
            </a:r>
          </a:p>
          <a:p>
            <a:r>
              <a:rPr lang="en-US" smtClean="0"/>
              <a:t>191 commercial </a:t>
            </a:r>
            <a:r>
              <a:rPr lang="en-US" dirty="0" smtClean="0"/>
              <a:t>customers </a:t>
            </a:r>
            <a:r>
              <a:rPr lang="en-US" smtClean="0"/>
              <a:t>in </a:t>
            </a:r>
            <a:r>
              <a:rPr lang="en-US" smtClean="0"/>
              <a:t>27 countries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de-DE" dirty="0" smtClean="0"/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Source Users and Commercial Customers</a:t>
            </a:r>
            <a:endParaRPr lang="en-US" dirty="0"/>
          </a:p>
        </p:txBody>
      </p:sp>
      <p:sp>
        <p:nvSpPr>
          <p:cNvPr id="2" name="Textplatzhalter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JobScheduler worldwide</a:t>
            </a:r>
            <a:endParaRPr lang="en-US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6"/>
          </p:nvPr>
        </p:nvSpPr>
        <p:spPr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fld id="{338290F6-9EEA-4939-92A4-98C369575716}" type="slidenum">
              <a:rPr lang="de-DE" sz="2100" smtClean="0">
                <a:solidFill>
                  <a:schemeClr val="bg1"/>
                </a:solidFill>
                <a:latin typeface="+mj-lt"/>
                <a:ea typeface="ヒラギノ角ゴ ProN W3" pitchFamily="-109" charset="-128"/>
                <a:sym typeface="Gill Sans" pitchFamily="-109" charset="0"/>
              </a:rPr>
              <a:pPr/>
              <a:t>3</a:t>
            </a:fld>
            <a:endParaRPr lang="de-DE" sz="2100" dirty="0">
              <a:solidFill>
                <a:schemeClr val="bg1"/>
              </a:solidFill>
              <a:latin typeface="+mj-lt"/>
              <a:ea typeface="ヒラギノ角ゴ ProN W3" pitchFamily="-109" charset="-128"/>
              <a:sym typeface="Gill Sans" pitchFamily="-109" charset="0"/>
            </a:endParaRPr>
          </a:p>
        </p:txBody>
      </p:sp>
      <p:pic>
        <p:nvPicPr>
          <p:cNvPr id="1026" name="Picture 2" descr="C:\Users\Dagmar\Desktop\Originals\cluster-ma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636912"/>
            <a:ext cx="6762217" cy="3240366"/>
          </a:xfrm>
          <a:prstGeom prst="rect">
            <a:avLst/>
          </a:prstGeom>
          <a:noFill/>
        </p:spPr>
      </p:pic>
      <p:sp>
        <p:nvSpPr>
          <p:cNvPr id="10" name="Inhaltsplatzhalter 15"/>
          <p:cNvSpPr>
            <a:spLocks noGrp="1"/>
          </p:cNvSpPr>
          <p:nvPr>
            <p:ph sz="quarter" idx="15"/>
          </p:nvPr>
        </p:nvSpPr>
        <p:spPr>
          <a:xfrm>
            <a:off x="192882" y="1507823"/>
            <a:ext cx="1512000" cy="5026075"/>
          </a:xfrm>
          <a:solidFill>
            <a:srgbClr val="FFFFFF"/>
          </a:solidFill>
          <a:ln w="9525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lIns="91386" tIns="45691" rIns="91386" bIns="45691"/>
          <a:lstStyle/>
          <a:p>
            <a:r>
              <a:rPr lang="de-DE" altLang="de-DE" b="1" dirty="0" err="1" smtClean="0"/>
              <a:t>About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us</a:t>
            </a:r>
            <a:r>
              <a:rPr lang="en-US" altLang="de-DE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altLang="de-DE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altLang="de-DE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altLang="de-DE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altLang="de-DE" dirty="0" smtClean="0"/>
              <a:t>SOS GmbH was founded in 1983, we specialized in office automation, develop-</a:t>
            </a:r>
            <a:r>
              <a:rPr lang="en-US" altLang="de-DE" dirty="0" err="1" smtClean="0"/>
              <a:t>ment</a:t>
            </a:r>
            <a:r>
              <a:rPr lang="en-US" altLang="de-DE" dirty="0" smtClean="0"/>
              <a:t> </a:t>
            </a:r>
            <a:r>
              <a:rPr lang="en-US" altLang="de-DE" smtClean="0"/>
              <a:t>of heterogeneous </a:t>
            </a:r>
            <a:r>
              <a:rPr lang="en-US" altLang="de-DE" dirty="0" smtClean="0"/>
              <a:t>software programs and the provision of services and support.</a:t>
            </a:r>
          </a:p>
          <a:p>
            <a:r>
              <a:rPr lang="en-US" altLang="de-DE" dirty="0" smtClean="0"/>
              <a:t>In 2005 SOS GmbH introduced Dual </a:t>
            </a:r>
            <a:r>
              <a:rPr lang="en-US" altLang="de-DE" dirty="0" err="1" smtClean="0"/>
              <a:t>Licen</a:t>
            </a:r>
            <a:r>
              <a:rPr lang="en-US" altLang="de-DE" dirty="0" smtClean="0"/>
              <a:t>-sing (Open Source &amp; commercial licensing) for JobScheduler and in 2011 for YADE -Managed File Transfer.</a:t>
            </a:r>
          </a:p>
          <a:p>
            <a:r>
              <a:rPr lang="en-US" altLang="de-DE" dirty="0" smtClean="0"/>
              <a:t>Today SOS GmbH continues with the on-going development of its open source products, the delivery of services and support to their customers worldwide.</a:t>
            </a:r>
          </a:p>
          <a:p>
            <a:endParaRPr lang="de-DE" altLang="de-DE" sz="12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de-DE" b="1" dirty="0" smtClean="0"/>
              <a:t>Cluster Operation</a:t>
            </a:r>
          </a:p>
          <a:p>
            <a:pPr lvl="1"/>
            <a:r>
              <a:rPr lang="en-US" altLang="de-DE" dirty="0"/>
              <a:t>Master and Agents are available for Active and Passive </a:t>
            </a:r>
            <a:r>
              <a:rPr lang="en-US" altLang="de-DE" dirty="0" smtClean="0"/>
              <a:t>Clusters</a:t>
            </a:r>
            <a:br>
              <a:rPr lang="en-US" altLang="de-DE" dirty="0" smtClean="0"/>
            </a:br>
            <a:endParaRPr lang="en-US" altLang="de-DE" dirty="0"/>
          </a:p>
          <a:p>
            <a:r>
              <a:rPr lang="en-US" altLang="de-DE" b="1" dirty="0" smtClean="0"/>
              <a:t>Fault Tolerance</a:t>
            </a:r>
          </a:p>
          <a:p>
            <a:pPr lvl="1"/>
            <a:r>
              <a:rPr lang="en-US" dirty="0" smtClean="0"/>
              <a:t>Resilience and Redundancy provide high availability of </a:t>
            </a:r>
            <a:br>
              <a:rPr lang="en-US" dirty="0" smtClean="0"/>
            </a:br>
            <a:r>
              <a:rPr lang="en-US" dirty="0" smtClean="0"/>
              <a:t>JobScheduler for a number of outage scenarios</a:t>
            </a:r>
            <a:br>
              <a:rPr lang="en-US" dirty="0" smtClean="0"/>
            </a:br>
            <a:endParaRPr lang="en-US" altLang="de-DE" dirty="0" smtClean="0"/>
          </a:p>
          <a:p>
            <a:r>
              <a:rPr lang="en-US" altLang="de-DE" b="1" dirty="0" smtClean="0"/>
              <a:t>Master / Agent Resilience</a:t>
            </a:r>
          </a:p>
          <a:p>
            <a:pPr lvl="1"/>
            <a:r>
              <a:rPr lang="en-US" dirty="0" smtClean="0"/>
              <a:t>measures for operational robustness, such as </a:t>
            </a:r>
            <a:r>
              <a:rPr lang="en-US" altLang="de-DE" dirty="0" smtClean="0"/>
              <a:t>Master/Agent </a:t>
            </a:r>
            <a:r>
              <a:rPr lang="de-DE" dirty="0" err="1" smtClean="0"/>
              <a:t>Reconciliation</a:t>
            </a:r>
            <a:r>
              <a:rPr lang="de-DE" dirty="0" smtClean="0"/>
              <a:t>, Master Service </a:t>
            </a:r>
            <a:r>
              <a:rPr lang="de-DE" dirty="0" err="1" smtClean="0"/>
              <a:t>Recovery</a:t>
            </a:r>
            <a:r>
              <a:rPr lang="de-DE" dirty="0" smtClean="0"/>
              <a:t>, Database Service </a:t>
            </a:r>
            <a:r>
              <a:rPr lang="de-DE" dirty="0" err="1" smtClean="0"/>
              <a:t>Recovery</a:t>
            </a:r>
            <a:r>
              <a:rPr lang="de-DE" dirty="0" smtClean="0"/>
              <a:t/>
            </a:r>
            <a:br>
              <a:rPr lang="de-DE" dirty="0" smtClean="0"/>
            </a:br>
            <a:endParaRPr lang="en-US" altLang="de-DE" dirty="0" smtClean="0"/>
          </a:p>
          <a:p>
            <a:pPr marL="200825" lvl="1" indent="-200825">
              <a:buClr>
                <a:srgbClr val="CC0000"/>
              </a:buClr>
            </a:pPr>
            <a:r>
              <a:rPr lang="en-US" altLang="de-DE" sz="1900" b="1" dirty="0" smtClean="0"/>
              <a:t>Master / Agent Redundancy</a:t>
            </a:r>
          </a:p>
          <a:p>
            <a:pPr lvl="1"/>
            <a:r>
              <a:rPr lang="en-US" dirty="0" smtClean="0"/>
              <a:t>includes a number of architecture decisions f</a:t>
            </a:r>
            <a:r>
              <a:rPr lang="en-US" altLang="de-DE" dirty="0" smtClean="0"/>
              <a:t>or Master Clusters </a:t>
            </a:r>
            <a:br>
              <a:rPr lang="en-US" altLang="de-DE" dirty="0" smtClean="0"/>
            </a:br>
            <a:r>
              <a:rPr lang="en-US" altLang="de-DE" dirty="0" smtClean="0"/>
              <a:t>and Agent Clusters</a:t>
            </a:r>
            <a:br>
              <a:rPr lang="en-US" altLang="de-DE" dirty="0" smtClean="0"/>
            </a:br>
            <a:endParaRPr lang="en-US" altLang="de-DE" dirty="0" smtClean="0"/>
          </a:p>
          <a:p>
            <a:pPr marL="200825" lvl="1" indent="-200825">
              <a:buClr>
                <a:srgbClr val="CC0000"/>
              </a:buClr>
            </a:pPr>
            <a:r>
              <a:rPr lang="en-US" altLang="de-DE" sz="1900" b="1" dirty="0" smtClean="0"/>
              <a:t>Recovery Strategies</a:t>
            </a:r>
          </a:p>
          <a:p>
            <a:pPr lvl="1"/>
            <a:r>
              <a:rPr lang="en-US" dirty="0" smtClean="0"/>
              <a:t>provide an overview of means how to restore the scheduling service</a:t>
            </a:r>
            <a:endParaRPr lang="en-US" altLang="de-DE" dirty="0" smtClean="0"/>
          </a:p>
          <a:p>
            <a:pPr lvl="2"/>
            <a:endParaRPr lang="en-US" altLang="de-DE" dirty="0" smtClean="0"/>
          </a:p>
          <a:p>
            <a:pPr lvl="1">
              <a:buNone/>
            </a:pPr>
            <a:endParaRPr lang="en-US" altLang="de-DE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 sz="1200" dirty="0" smtClean="0"/>
              <a:t>High Availability: Overview</a:t>
            </a:r>
            <a:endParaRPr lang="en-US" sz="120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Implementation for High Availability and Fault Tolerance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fld id="{338290F6-9EEA-4939-92A4-98C369575716}" type="slidenum">
              <a:rPr lang="de-DE" sz="2100" smtClean="0">
                <a:solidFill>
                  <a:schemeClr val="bg1"/>
                </a:solidFill>
                <a:latin typeface="+mj-lt"/>
                <a:ea typeface="ヒラギノ角ゴ ProN W3" pitchFamily="-109" charset="-128"/>
                <a:sym typeface="Gill Sans" pitchFamily="-109" charset="0"/>
              </a:rPr>
              <a:pPr/>
              <a:t>30</a:t>
            </a:fld>
            <a:endParaRPr lang="de-DE" sz="2100" dirty="0">
              <a:solidFill>
                <a:schemeClr val="bg1"/>
              </a:solidFill>
              <a:latin typeface="+mj-lt"/>
              <a:ea typeface="ヒラギノ角ゴ ProN W3" pitchFamily="-109" charset="-128"/>
              <a:sym typeface="Gill Sans" pitchFamily="-109" charset="0"/>
            </a:endParaRPr>
          </a:p>
        </p:txBody>
      </p:sp>
      <p:sp>
        <p:nvSpPr>
          <p:cNvPr id="13" name="Inhaltsplatzhalter 32"/>
          <p:cNvSpPr>
            <a:spLocks noGrp="1"/>
          </p:cNvSpPr>
          <p:nvPr>
            <p:ph sz="quarter" idx="11"/>
          </p:nvPr>
        </p:nvSpPr>
        <p:spPr>
          <a:xfrm>
            <a:off x="251521" y="1484784"/>
            <a:ext cx="1548000" cy="5026075"/>
          </a:xfrm>
          <a:solidFill>
            <a:srgbClr val="FFFFFF"/>
          </a:solidFill>
          <a:ln w="9525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lIns="72000" tIns="36000" rIns="36000" bIns="36000"/>
          <a:lstStyle/>
          <a:p>
            <a:pPr defTabSz="268024">
              <a:spcBef>
                <a:spcPts val="177"/>
              </a:spcBef>
              <a:buClr>
                <a:srgbClr val="C00000"/>
              </a:buClr>
              <a:buSzPct val="100000"/>
              <a:buNone/>
            </a:pPr>
            <a:r>
              <a:rPr lang="en-US" altLang="de-DE" sz="1000" b="1" dirty="0" smtClean="0"/>
              <a:t>More Information</a:t>
            </a:r>
          </a:p>
          <a:p>
            <a:pPr marL="84735" indent="-84735" defTabSz="268024">
              <a:spcBef>
                <a:spcPts val="12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>
                <a:hlinkClick r:id="rId2"/>
              </a:rPr>
              <a:t>Cluster Operation</a:t>
            </a:r>
            <a:endParaRPr lang="en-US" altLang="de-DE" sz="1000" dirty="0" smtClean="0">
              <a:hlinkClick r:id="rId3"/>
            </a:endParaRPr>
          </a:p>
          <a:p>
            <a:pPr marL="84735" indent="-84735" defTabSz="268024">
              <a:spcBef>
                <a:spcPts val="12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>
                <a:hlinkClick r:id="rId3"/>
              </a:rPr>
              <a:t>Fault Tolerance</a:t>
            </a:r>
            <a:endParaRPr lang="en-US" altLang="de-DE" sz="1000" dirty="0" smtClean="0"/>
          </a:p>
          <a:p>
            <a:pPr marL="84735" indent="-84735" defTabSz="268024">
              <a:spcBef>
                <a:spcPts val="12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>
                <a:hlinkClick r:id="rId4"/>
              </a:rPr>
              <a:t>Master / Agent Resilience</a:t>
            </a:r>
            <a:endParaRPr lang="en-US" altLang="de-DE" sz="1000" dirty="0" smtClean="0"/>
          </a:p>
          <a:p>
            <a:pPr marL="84735" indent="-84735" defTabSz="268024">
              <a:spcBef>
                <a:spcPts val="12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>
                <a:hlinkClick r:id="rId5"/>
              </a:rPr>
              <a:t>Master / Agent Redundancy</a:t>
            </a:r>
            <a:endParaRPr lang="en-US" altLang="de-DE" sz="1000" dirty="0" smtClean="0"/>
          </a:p>
          <a:p>
            <a:pPr marL="84735" indent="-84735" defTabSz="268024">
              <a:spcBef>
                <a:spcPts val="12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>
                <a:hlinkClick r:id="rId6"/>
              </a:rPr>
              <a:t>Recovery Strategies</a:t>
            </a:r>
            <a:endParaRPr lang="en-US" altLang="de-DE" sz="1000" dirty="0" smtClean="0"/>
          </a:p>
          <a:p>
            <a:pPr marL="84735" indent="-84735" defTabSz="268024">
              <a:spcBef>
                <a:spcPts val="1200"/>
              </a:spcBef>
              <a:buClr>
                <a:srgbClr val="C00000"/>
              </a:buClr>
              <a:buSzPct val="100000"/>
              <a:buNone/>
            </a:pPr>
            <a:endParaRPr lang="en-US" altLang="de-DE" sz="10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200" dirty="0" smtClean="0"/>
              <a:t>High </a:t>
            </a:r>
            <a:r>
              <a:rPr lang="en-US" sz="1200" dirty="0" smtClean="0"/>
              <a:t>Availability</a:t>
            </a:r>
            <a:r>
              <a:rPr lang="de-DE" sz="1200" dirty="0" smtClean="0"/>
              <a:t>: Agent Cluster</a:t>
            </a:r>
            <a:endParaRPr lang="de-DE" sz="1200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 smtClean="0"/>
              <a:t>Agent Cluster: Fixed </a:t>
            </a:r>
            <a:r>
              <a:rPr lang="de-DE" dirty="0" err="1" smtClean="0"/>
              <a:t>Priority</a:t>
            </a:r>
            <a:r>
              <a:rPr lang="de-DE" dirty="0" smtClean="0"/>
              <a:t> and Round-Robin Scheduling</a:t>
            </a:r>
            <a:endParaRPr lang="de-DE" dirty="0"/>
          </a:p>
        </p:txBody>
      </p:sp>
      <p:sp>
        <p:nvSpPr>
          <p:cNvPr id="27" name="Foliennummernplatzhalter 5"/>
          <p:cNvSpPr>
            <a:spLocks noGrp="1"/>
          </p:cNvSpPr>
          <p:nvPr>
            <p:ph type="sldNum" sz="quarter" idx="16"/>
          </p:nvPr>
        </p:nvSpPr>
        <p:spPr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fld id="{338290F6-9EEA-4939-92A4-98C369575716}" type="slidenum">
              <a:rPr lang="de-DE" sz="2100" smtClean="0">
                <a:solidFill>
                  <a:schemeClr val="bg1"/>
                </a:solidFill>
                <a:latin typeface="+mj-lt"/>
                <a:ea typeface="ヒラギノ角ゴ ProN W3" pitchFamily="-109" charset="-128"/>
                <a:sym typeface="Gill Sans" pitchFamily="-109" charset="0"/>
              </a:rPr>
              <a:pPr/>
              <a:t>31</a:t>
            </a:fld>
            <a:endParaRPr lang="de-DE" sz="2100" dirty="0">
              <a:solidFill>
                <a:schemeClr val="bg1"/>
              </a:solidFill>
              <a:latin typeface="+mj-lt"/>
              <a:ea typeface="ヒラギノ角ゴ ProN W3" pitchFamily="-109" charset="-128"/>
              <a:sym typeface="Gill Sans" pitchFamily="-109" charset="0"/>
            </a:endParaRPr>
          </a:p>
        </p:txBody>
      </p:sp>
      <p:sp>
        <p:nvSpPr>
          <p:cNvPr id="54" name="Abgerundetes Rechteck 53"/>
          <p:cNvSpPr/>
          <p:nvPr/>
        </p:nvSpPr>
        <p:spPr>
          <a:xfrm>
            <a:off x="2574488" y="4458804"/>
            <a:ext cx="1097173" cy="660570"/>
          </a:xfrm>
          <a:prstGeom prst="round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26920" rIns="0" bIns="26920" rtlCol="0" anchor="ctr"/>
          <a:lstStyle/>
          <a:p>
            <a:pPr algn="ctr"/>
            <a:r>
              <a:rPr lang="de-DE" sz="1100" b="1" dirty="0" smtClean="0"/>
              <a:t>JobScheduler</a:t>
            </a:r>
          </a:p>
          <a:p>
            <a:pPr algn="ctr"/>
            <a:r>
              <a:rPr lang="de-DE" sz="1100" b="1" dirty="0" smtClean="0"/>
              <a:t>Agent</a:t>
            </a:r>
          </a:p>
          <a:p>
            <a:pPr algn="ctr"/>
            <a:r>
              <a:rPr lang="de-DE" sz="1100" b="1" dirty="0" smtClean="0"/>
              <a:t>... </a:t>
            </a:r>
            <a:r>
              <a:rPr lang="de-DE" sz="1100" b="1" dirty="0" err="1" smtClean="0"/>
              <a:t>any</a:t>
            </a:r>
            <a:r>
              <a:rPr lang="de-DE" sz="1100" b="1" dirty="0" smtClean="0"/>
              <a:t> </a:t>
            </a:r>
            <a:r>
              <a:rPr lang="de-DE" sz="1100" b="1" dirty="0" err="1" smtClean="0"/>
              <a:t>platform</a:t>
            </a:r>
            <a:endParaRPr lang="de-DE" sz="1100" b="1" dirty="0"/>
          </a:p>
        </p:txBody>
      </p:sp>
      <p:sp>
        <p:nvSpPr>
          <p:cNvPr id="56" name="Abgerundetes Rechteck 55"/>
          <p:cNvSpPr/>
          <p:nvPr/>
        </p:nvSpPr>
        <p:spPr>
          <a:xfrm>
            <a:off x="4002966" y="4730251"/>
            <a:ext cx="1097173" cy="660570"/>
          </a:xfrm>
          <a:prstGeom prst="round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26920" rIns="0" bIns="26920" rtlCol="0" anchor="ctr"/>
          <a:lstStyle/>
          <a:p>
            <a:pPr algn="ctr"/>
            <a:r>
              <a:rPr lang="de-DE" sz="1100" b="1" dirty="0" smtClean="0"/>
              <a:t>JobScheduler</a:t>
            </a:r>
          </a:p>
          <a:p>
            <a:pPr algn="ctr"/>
            <a:r>
              <a:rPr lang="de-DE" sz="1100" b="1" dirty="0" smtClean="0"/>
              <a:t>Agent</a:t>
            </a:r>
          </a:p>
          <a:p>
            <a:pPr algn="ctr"/>
            <a:r>
              <a:rPr lang="de-DE" sz="1100" b="1" dirty="0" smtClean="0"/>
              <a:t>... </a:t>
            </a:r>
            <a:r>
              <a:rPr lang="de-DE" sz="1100" b="1" dirty="0" err="1" smtClean="0"/>
              <a:t>any</a:t>
            </a:r>
            <a:r>
              <a:rPr lang="de-DE" sz="1100" b="1" dirty="0" smtClean="0"/>
              <a:t> </a:t>
            </a:r>
            <a:r>
              <a:rPr lang="de-DE" sz="1100" b="1" dirty="0" err="1" smtClean="0"/>
              <a:t>platform</a:t>
            </a:r>
            <a:endParaRPr lang="de-DE" sz="1100" b="1" dirty="0" smtClean="0"/>
          </a:p>
        </p:txBody>
      </p:sp>
      <p:sp>
        <p:nvSpPr>
          <p:cNvPr id="58" name="Abgerundetes Rechteck 57"/>
          <p:cNvSpPr/>
          <p:nvPr/>
        </p:nvSpPr>
        <p:spPr>
          <a:xfrm>
            <a:off x="3284749" y="2496607"/>
            <a:ext cx="1097173" cy="660570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FF0000"/>
              </a:gs>
            </a:gsLst>
          </a:gra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26920" rIns="0" bIns="26920" rtlCol="0" anchor="ctr"/>
          <a:lstStyle/>
          <a:p>
            <a:pPr algn="ctr"/>
            <a:r>
              <a:rPr lang="de-DE" sz="1100" b="1" dirty="0" smtClean="0"/>
              <a:t>JobScheduler</a:t>
            </a:r>
            <a:br>
              <a:rPr lang="de-DE" sz="1100" b="1" dirty="0" smtClean="0"/>
            </a:br>
            <a:r>
              <a:rPr lang="de-DE" sz="1100" b="1" dirty="0" smtClean="0"/>
              <a:t>Master</a:t>
            </a:r>
          </a:p>
          <a:p>
            <a:pPr algn="ctr"/>
            <a:r>
              <a:rPr lang="de-DE" sz="1100" b="1" dirty="0" smtClean="0"/>
              <a:t>Windows</a:t>
            </a:r>
            <a:endParaRPr lang="de-DE" sz="1100" b="1" dirty="0"/>
          </a:p>
        </p:txBody>
      </p:sp>
      <p:cxnSp>
        <p:nvCxnSpPr>
          <p:cNvPr id="77" name="Gerade Verbindung mit Pfeil 76"/>
          <p:cNvCxnSpPr>
            <a:stCxn id="58" idx="2"/>
            <a:endCxn id="2" idx="0"/>
          </p:cNvCxnSpPr>
          <p:nvPr/>
        </p:nvCxnSpPr>
        <p:spPr>
          <a:xfrm>
            <a:off x="3833336" y="3157177"/>
            <a:ext cx="1356" cy="1072229"/>
          </a:xfrm>
          <a:prstGeom prst="straightConnector1">
            <a:avLst/>
          </a:prstGeom>
          <a:ln w="508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Abgerundetes Rechteck 24"/>
          <p:cNvSpPr/>
          <p:nvPr/>
        </p:nvSpPr>
        <p:spPr>
          <a:xfrm>
            <a:off x="6301069" y="2496606"/>
            <a:ext cx="1097173" cy="660570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FF0000"/>
              </a:gs>
            </a:gsLst>
          </a:gra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26920" rIns="0" bIns="26920" rtlCol="0" anchor="ctr"/>
          <a:lstStyle/>
          <a:p>
            <a:pPr algn="ctr"/>
            <a:r>
              <a:rPr lang="de-DE" sz="1100" b="1" dirty="0" smtClean="0"/>
              <a:t>JobScheduler</a:t>
            </a:r>
            <a:br>
              <a:rPr lang="de-DE" sz="1100" b="1" dirty="0" smtClean="0"/>
            </a:br>
            <a:r>
              <a:rPr lang="de-DE" sz="1100" b="1" dirty="0" smtClean="0"/>
              <a:t>Master</a:t>
            </a:r>
          </a:p>
          <a:p>
            <a:pPr algn="ctr"/>
            <a:r>
              <a:rPr lang="de-DE" sz="1100" b="1" dirty="0" smtClean="0"/>
              <a:t>Linux</a:t>
            </a:r>
          </a:p>
        </p:txBody>
      </p:sp>
      <p:cxnSp>
        <p:nvCxnSpPr>
          <p:cNvPr id="34" name="Gerade Verbindung mit Pfeil 33"/>
          <p:cNvCxnSpPr/>
          <p:nvPr/>
        </p:nvCxnSpPr>
        <p:spPr>
          <a:xfrm flipH="1">
            <a:off x="6848638" y="3157176"/>
            <a:ext cx="0" cy="1063912"/>
          </a:xfrm>
          <a:prstGeom prst="straightConnector1">
            <a:avLst/>
          </a:prstGeom>
          <a:ln w="508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Zylinder 13"/>
          <p:cNvSpPr/>
          <p:nvPr/>
        </p:nvSpPr>
        <p:spPr>
          <a:xfrm>
            <a:off x="7637351" y="1558405"/>
            <a:ext cx="814308" cy="938201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3840" tIns="26920" rIns="53840" bIns="26920" rtlCol="0" anchor="ctr"/>
          <a:lstStyle/>
          <a:p>
            <a:pPr algn="ctr"/>
            <a:r>
              <a:rPr lang="de-DE" sz="1100" b="1" dirty="0" smtClean="0"/>
              <a:t>Database</a:t>
            </a:r>
            <a:endParaRPr lang="de-DE" sz="1100" b="1" dirty="0"/>
          </a:p>
        </p:txBody>
      </p:sp>
      <p:cxnSp>
        <p:nvCxnSpPr>
          <p:cNvPr id="39" name="Gewinkelte Verbindung 38"/>
          <p:cNvCxnSpPr>
            <a:stCxn id="58" idx="0"/>
            <a:endCxn id="14" idx="2"/>
          </p:cNvCxnSpPr>
          <p:nvPr/>
        </p:nvCxnSpPr>
        <p:spPr>
          <a:xfrm rot="5400000" flipH="1" flipV="1">
            <a:off x="5500793" y="360049"/>
            <a:ext cx="469101" cy="3804016"/>
          </a:xfrm>
          <a:prstGeom prst="bentConnector2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feld 41"/>
          <p:cNvSpPr txBox="1"/>
          <p:nvPr/>
        </p:nvSpPr>
        <p:spPr>
          <a:xfrm>
            <a:off x="6673040" y="1834166"/>
            <a:ext cx="878596" cy="177476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/>
          <a:p>
            <a:pPr marL="124532" indent="-124532" defTabSz="166042">
              <a:spcBef>
                <a:spcPct val="20000"/>
              </a:spcBef>
            </a:pP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access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database</a:t>
            </a:r>
            <a:endParaRPr lang="de-DE" sz="800" dirty="0" smtClean="0">
              <a:latin typeface="Arial"/>
              <a:ea typeface="ヒラギノ角ゴ Pro W3" pitchFamily="-109" charset="-128"/>
              <a:cs typeface="Arial"/>
            </a:endParaRPr>
          </a:p>
        </p:txBody>
      </p:sp>
      <p:cxnSp>
        <p:nvCxnSpPr>
          <p:cNvPr id="53" name="Gewinkelte Verbindung 52"/>
          <p:cNvCxnSpPr>
            <a:stCxn id="25" idx="0"/>
          </p:cNvCxnSpPr>
          <p:nvPr/>
        </p:nvCxnSpPr>
        <p:spPr>
          <a:xfrm rot="5400000" flipH="1" flipV="1">
            <a:off x="7111869" y="1971123"/>
            <a:ext cx="263269" cy="787698"/>
          </a:xfrm>
          <a:prstGeom prst="bentConnector2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flipV="1">
            <a:off x="3851920" y="3709582"/>
            <a:ext cx="2997735" cy="0"/>
          </a:xfrm>
          <a:prstGeom prst="line">
            <a:avLst/>
          </a:prstGeom>
          <a:ln w="0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 Box 85"/>
          <p:cNvSpPr txBox="1">
            <a:spLocks noChangeArrowheads="1"/>
          </p:cNvSpPr>
          <p:nvPr/>
        </p:nvSpPr>
        <p:spPr bwMode="auto">
          <a:xfrm>
            <a:off x="7704496" y="2623454"/>
            <a:ext cx="1043968" cy="13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3840" tIns="26920" rIns="53840" bIns="26920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50000"/>
              </a:spcBef>
              <a:buClr>
                <a:srgbClr val="696969"/>
              </a:buClr>
              <a:buFont typeface="Wingdings" pitchFamily="2" charset="2"/>
              <a:buNone/>
            </a:pPr>
            <a:r>
              <a:rPr lang="en-US" altLang="de-DE" sz="800" dirty="0" smtClean="0"/>
              <a:t>Works with all supported databases:</a:t>
            </a:r>
          </a:p>
          <a:p>
            <a:pPr marL="100950" indent="-100950">
              <a:spcBef>
                <a:spcPts val="177"/>
              </a:spcBef>
              <a:buClr>
                <a:srgbClr val="696969"/>
              </a:buClr>
              <a:buFont typeface="Arial" panose="020B0604020202020204" pitchFamily="34" charset="0"/>
              <a:buChar char="•"/>
            </a:pPr>
            <a:r>
              <a:rPr lang="en-US" altLang="de-DE" sz="800" dirty="0" smtClean="0"/>
              <a:t>Oracle</a:t>
            </a:r>
          </a:p>
          <a:p>
            <a:pPr marL="100950" indent="-100950">
              <a:spcBef>
                <a:spcPts val="177"/>
              </a:spcBef>
              <a:buClr>
                <a:srgbClr val="696969"/>
              </a:buClr>
              <a:buFont typeface="Arial" panose="020B0604020202020204" pitchFamily="34" charset="0"/>
              <a:buChar char="•"/>
            </a:pPr>
            <a:r>
              <a:rPr lang="en-US" altLang="de-DE" sz="800" dirty="0" smtClean="0"/>
              <a:t>SQL Server</a:t>
            </a:r>
          </a:p>
          <a:p>
            <a:pPr marL="100950" indent="-100950">
              <a:spcBef>
                <a:spcPts val="177"/>
              </a:spcBef>
              <a:buClr>
                <a:srgbClr val="696969"/>
              </a:buClr>
              <a:buFont typeface="Arial" panose="020B0604020202020204" pitchFamily="34" charset="0"/>
              <a:buChar char="•"/>
            </a:pPr>
            <a:r>
              <a:rPr lang="en-US" altLang="de-DE" sz="800" dirty="0" smtClean="0"/>
              <a:t>DB2</a:t>
            </a:r>
          </a:p>
          <a:p>
            <a:pPr marL="100950" indent="-100950">
              <a:spcBef>
                <a:spcPts val="177"/>
              </a:spcBef>
              <a:buClr>
                <a:srgbClr val="696969"/>
              </a:buClr>
              <a:buFont typeface="Arial" panose="020B0604020202020204" pitchFamily="34" charset="0"/>
              <a:buChar char="•"/>
            </a:pPr>
            <a:r>
              <a:rPr lang="en-US" altLang="de-DE" sz="800" dirty="0" err="1" smtClean="0"/>
              <a:t>MariaDB</a:t>
            </a:r>
            <a:endParaRPr lang="en-US" altLang="de-DE" sz="800" dirty="0" smtClean="0"/>
          </a:p>
          <a:p>
            <a:pPr marL="100950" indent="-100950">
              <a:spcBef>
                <a:spcPts val="177"/>
              </a:spcBef>
              <a:buClr>
                <a:srgbClr val="696969"/>
              </a:buClr>
              <a:buFont typeface="Arial" panose="020B0604020202020204" pitchFamily="34" charset="0"/>
              <a:buChar char="•"/>
            </a:pPr>
            <a:r>
              <a:rPr lang="en-US" altLang="de-DE" sz="800" dirty="0" err="1" smtClean="0"/>
              <a:t>MySQL</a:t>
            </a:r>
            <a:endParaRPr lang="en-US" altLang="de-DE" sz="800" dirty="0" smtClean="0"/>
          </a:p>
          <a:p>
            <a:pPr marL="100950" indent="-100950">
              <a:spcBef>
                <a:spcPts val="177"/>
              </a:spcBef>
              <a:buClr>
                <a:srgbClr val="696969"/>
              </a:buClr>
              <a:buFont typeface="Arial" panose="020B0604020202020204" pitchFamily="34" charset="0"/>
              <a:buChar char="•"/>
            </a:pPr>
            <a:r>
              <a:rPr lang="en-US" altLang="de-DE" sz="800" dirty="0" err="1" smtClean="0"/>
              <a:t>PostgreSQL</a:t>
            </a:r>
            <a:endParaRPr lang="en-US" altLang="de-DE" sz="800" dirty="0"/>
          </a:p>
        </p:txBody>
      </p:sp>
      <p:sp>
        <p:nvSpPr>
          <p:cNvPr id="41" name="Text Box 85"/>
          <p:cNvSpPr txBox="1">
            <a:spLocks noChangeArrowheads="1"/>
          </p:cNvSpPr>
          <p:nvPr/>
        </p:nvSpPr>
        <p:spPr bwMode="auto">
          <a:xfrm>
            <a:off x="4447459" y="2564904"/>
            <a:ext cx="1852733" cy="1167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3840" tIns="26920" rIns="53840" bIns="26920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50000"/>
              </a:spcBef>
              <a:buClr>
                <a:srgbClr val="696969"/>
              </a:buClr>
              <a:buFont typeface="Wingdings" pitchFamily="2" charset="2"/>
              <a:buNone/>
            </a:pPr>
            <a:r>
              <a:rPr lang="en-US" altLang="de-DE" sz="800" dirty="0" smtClean="0"/>
              <a:t>Works with the JobScheduler </a:t>
            </a:r>
            <a:br>
              <a:rPr lang="en-US" altLang="de-DE" sz="800" dirty="0" smtClean="0"/>
            </a:br>
            <a:r>
              <a:rPr lang="en-US" altLang="de-DE" sz="800" dirty="0" smtClean="0"/>
              <a:t>Master platforms:</a:t>
            </a:r>
          </a:p>
          <a:p>
            <a:pPr marL="100950" indent="-100950">
              <a:spcBef>
                <a:spcPts val="200"/>
              </a:spcBef>
              <a:buClr>
                <a:srgbClr val="696969"/>
              </a:buClr>
              <a:buFont typeface="Arial" panose="020B0604020202020204" pitchFamily="34" charset="0"/>
              <a:buChar char="•"/>
            </a:pPr>
            <a:r>
              <a:rPr lang="en-US" altLang="de-DE" sz="800" dirty="0" smtClean="0"/>
              <a:t>Windows</a:t>
            </a:r>
          </a:p>
          <a:p>
            <a:pPr marL="100950" indent="-100950">
              <a:spcBef>
                <a:spcPts val="0"/>
              </a:spcBef>
              <a:buClr>
                <a:srgbClr val="696969"/>
              </a:buClr>
              <a:buFont typeface="Arial" panose="020B0604020202020204" pitchFamily="34" charset="0"/>
              <a:buChar char="•"/>
            </a:pPr>
            <a:r>
              <a:rPr lang="en-US" altLang="de-DE" sz="800" dirty="0" smtClean="0"/>
              <a:t>Linux</a:t>
            </a:r>
          </a:p>
          <a:p>
            <a:pPr algn="l">
              <a:spcBef>
                <a:spcPts val="600"/>
              </a:spcBef>
              <a:buClr>
                <a:srgbClr val="696969"/>
              </a:buClr>
            </a:pPr>
            <a:r>
              <a:rPr lang="en-US" altLang="de-DE" sz="800" dirty="0" smtClean="0"/>
              <a:t>Enables job execution </a:t>
            </a:r>
          </a:p>
          <a:p>
            <a:pPr marL="100950" indent="-100950">
              <a:spcBef>
                <a:spcPts val="200"/>
              </a:spcBef>
              <a:buClr>
                <a:srgbClr val="696969"/>
              </a:buClr>
              <a:buFont typeface="Arial" panose="020B0604020202020204" pitchFamily="34" charset="0"/>
              <a:buChar char="•"/>
            </a:pPr>
            <a:r>
              <a:rPr lang="en-US" altLang="de-DE" sz="800" dirty="0" smtClean="0"/>
              <a:t>on JobScheduler Master instances</a:t>
            </a:r>
          </a:p>
          <a:p>
            <a:pPr marL="100950" indent="-100950">
              <a:spcBef>
                <a:spcPts val="0"/>
              </a:spcBef>
              <a:buClr>
                <a:srgbClr val="696969"/>
              </a:buClr>
              <a:buFont typeface="Arial" panose="020B0604020202020204" pitchFamily="34" charset="0"/>
              <a:buChar char="•"/>
            </a:pPr>
            <a:r>
              <a:rPr lang="en-US" altLang="de-DE" sz="800" dirty="0" smtClean="0"/>
              <a:t>on JobScheduler Agents for any platform</a:t>
            </a:r>
          </a:p>
        </p:txBody>
      </p:sp>
      <p:sp>
        <p:nvSpPr>
          <p:cNvPr id="52" name="Text Box 85"/>
          <p:cNvSpPr txBox="1">
            <a:spLocks noChangeArrowheads="1"/>
          </p:cNvSpPr>
          <p:nvPr/>
        </p:nvSpPr>
        <p:spPr bwMode="auto">
          <a:xfrm>
            <a:off x="4195705" y="5718414"/>
            <a:ext cx="904435" cy="546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3840" tIns="26920" rIns="53840" bIns="26920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50000"/>
              </a:spcBef>
              <a:buClr>
                <a:srgbClr val="696969"/>
              </a:buClr>
              <a:buFont typeface="Wingdings" pitchFamily="2" charset="2"/>
              <a:buNone/>
            </a:pPr>
            <a:r>
              <a:rPr lang="en-US" altLang="de-DE" sz="800" dirty="0" smtClean="0"/>
              <a:t>Works with any platform that supports a Java Virtual Machine</a:t>
            </a:r>
          </a:p>
        </p:txBody>
      </p:sp>
      <p:sp>
        <p:nvSpPr>
          <p:cNvPr id="35" name="Abgerundetes Rechteck 34"/>
          <p:cNvSpPr/>
          <p:nvPr/>
        </p:nvSpPr>
        <p:spPr>
          <a:xfrm>
            <a:off x="2905794" y="5562134"/>
            <a:ext cx="1097173" cy="660570"/>
          </a:xfrm>
          <a:prstGeom prst="round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26920" rIns="0" bIns="26920" rtlCol="0" anchor="ctr"/>
          <a:lstStyle/>
          <a:p>
            <a:pPr algn="ctr"/>
            <a:r>
              <a:rPr lang="de-DE" sz="1100" b="1" dirty="0" smtClean="0"/>
              <a:t>JobScheduler</a:t>
            </a:r>
          </a:p>
          <a:p>
            <a:pPr algn="ctr"/>
            <a:r>
              <a:rPr lang="de-DE" sz="1100" b="1" dirty="0" smtClean="0"/>
              <a:t>Agent</a:t>
            </a:r>
          </a:p>
          <a:p>
            <a:pPr algn="ctr"/>
            <a:r>
              <a:rPr lang="de-DE" sz="1100" b="1" dirty="0" smtClean="0"/>
              <a:t>... </a:t>
            </a:r>
            <a:r>
              <a:rPr lang="de-DE" sz="1100" b="1" dirty="0" err="1" smtClean="0"/>
              <a:t>any</a:t>
            </a:r>
            <a:r>
              <a:rPr lang="de-DE" sz="1100" b="1" dirty="0" smtClean="0"/>
              <a:t> </a:t>
            </a:r>
            <a:r>
              <a:rPr lang="de-DE" sz="1100" b="1" dirty="0" err="1" smtClean="0"/>
              <a:t>platform</a:t>
            </a:r>
            <a:endParaRPr lang="de-DE" sz="1100" b="1" dirty="0" smtClean="0"/>
          </a:p>
        </p:txBody>
      </p:sp>
      <p:sp>
        <p:nvSpPr>
          <p:cNvPr id="2" name="Rechteck 1"/>
          <p:cNvSpPr/>
          <p:nvPr/>
        </p:nvSpPr>
        <p:spPr>
          <a:xfrm>
            <a:off x="2436156" y="4229407"/>
            <a:ext cx="2797070" cy="2139475"/>
          </a:xfrm>
          <a:prstGeom prst="rect">
            <a:avLst/>
          </a:prstGeom>
          <a:ln w="5080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53840" tIns="26920" rIns="53840" bIns="26920" rtlCol="0" anchor="ctr"/>
          <a:lstStyle/>
          <a:p>
            <a:pPr algn="ctr"/>
            <a:endParaRPr lang="de-DE"/>
          </a:p>
        </p:txBody>
      </p:sp>
      <p:sp>
        <p:nvSpPr>
          <p:cNvPr id="47" name="Abgerundetes Rechteck 46"/>
          <p:cNvSpPr/>
          <p:nvPr/>
        </p:nvSpPr>
        <p:spPr>
          <a:xfrm>
            <a:off x="5578886" y="4491386"/>
            <a:ext cx="1097173" cy="660570"/>
          </a:xfrm>
          <a:prstGeom prst="round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26920" rIns="0" bIns="26920" rtlCol="0" anchor="ctr"/>
          <a:lstStyle/>
          <a:p>
            <a:pPr algn="ctr"/>
            <a:r>
              <a:rPr lang="de-DE" sz="1100" b="1" dirty="0" smtClean="0"/>
              <a:t>JobScheduler</a:t>
            </a:r>
          </a:p>
          <a:p>
            <a:pPr algn="ctr"/>
            <a:r>
              <a:rPr lang="de-DE" sz="1100" b="1" dirty="0" smtClean="0"/>
              <a:t>Agent</a:t>
            </a:r>
          </a:p>
          <a:p>
            <a:pPr algn="ctr"/>
            <a:r>
              <a:rPr lang="de-DE" sz="1100" b="1" dirty="0" smtClean="0"/>
              <a:t>... </a:t>
            </a:r>
            <a:r>
              <a:rPr lang="de-DE" sz="1100" b="1" dirty="0" err="1" smtClean="0"/>
              <a:t>any</a:t>
            </a:r>
            <a:r>
              <a:rPr lang="de-DE" sz="1100" b="1" dirty="0" smtClean="0"/>
              <a:t> </a:t>
            </a:r>
            <a:r>
              <a:rPr lang="de-DE" sz="1100" b="1" dirty="0" err="1" smtClean="0"/>
              <a:t>platform</a:t>
            </a:r>
            <a:endParaRPr lang="de-DE" sz="1100" b="1" dirty="0" smtClean="0"/>
          </a:p>
        </p:txBody>
      </p:sp>
      <p:sp>
        <p:nvSpPr>
          <p:cNvPr id="51" name="Abgerundetes Rechteck 50"/>
          <p:cNvSpPr/>
          <p:nvPr/>
        </p:nvSpPr>
        <p:spPr>
          <a:xfrm>
            <a:off x="7007365" y="4762833"/>
            <a:ext cx="1097173" cy="660570"/>
          </a:xfrm>
          <a:prstGeom prst="round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26920" rIns="0" bIns="26920" rtlCol="0" anchor="ctr"/>
          <a:lstStyle/>
          <a:p>
            <a:pPr algn="ctr"/>
            <a:r>
              <a:rPr lang="de-DE" sz="1100" b="1" dirty="0" smtClean="0"/>
              <a:t>JobScheduler</a:t>
            </a:r>
          </a:p>
          <a:p>
            <a:pPr algn="ctr"/>
            <a:r>
              <a:rPr lang="de-DE" sz="1100" b="1" dirty="0" smtClean="0"/>
              <a:t>Agent</a:t>
            </a:r>
          </a:p>
          <a:p>
            <a:pPr algn="ctr"/>
            <a:r>
              <a:rPr lang="de-DE" sz="1100" b="1" dirty="0" smtClean="0"/>
              <a:t>... </a:t>
            </a:r>
            <a:r>
              <a:rPr lang="de-DE" sz="1100" b="1" dirty="0" err="1" smtClean="0"/>
              <a:t>any</a:t>
            </a:r>
            <a:r>
              <a:rPr lang="de-DE" sz="1100" b="1" dirty="0" smtClean="0"/>
              <a:t> </a:t>
            </a:r>
            <a:r>
              <a:rPr lang="de-DE" sz="1100" b="1" dirty="0" err="1" smtClean="0"/>
              <a:t>platform</a:t>
            </a:r>
            <a:endParaRPr lang="de-DE" sz="1100" b="1" dirty="0" smtClean="0"/>
          </a:p>
        </p:txBody>
      </p:sp>
      <p:sp>
        <p:nvSpPr>
          <p:cNvPr id="55" name="Abgerundetes Rechteck 54"/>
          <p:cNvSpPr/>
          <p:nvPr/>
        </p:nvSpPr>
        <p:spPr>
          <a:xfrm>
            <a:off x="5910192" y="5594717"/>
            <a:ext cx="1097173" cy="660570"/>
          </a:xfrm>
          <a:prstGeom prst="round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26920" rIns="0" bIns="26920" rtlCol="0" anchor="ctr"/>
          <a:lstStyle/>
          <a:p>
            <a:pPr algn="ctr"/>
            <a:r>
              <a:rPr lang="de-DE" sz="1100" b="1" dirty="0" smtClean="0"/>
              <a:t>JobScheduler</a:t>
            </a:r>
          </a:p>
          <a:p>
            <a:pPr algn="ctr"/>
            <a:r>
              <a:rPr lang="de-DE" sz="1100" b="1" dirty="0" smtClean="0"/>
              <a:t>Agent</a:t>
            </a:r>
          </a:p>
          <a:p>
            <a:pPr algn="ctr"/>
            <a:r>
              <a:rPr lang="de-DE" sz="1100" b="1" dirty="0" smtClean="0"/>
              <a:t>... </a:t>
            </a:r>
            <a:r>
              <a:rPr lang="de-DE" sz="1100" b="1" dirty="0" err="1" smtClean="0"/>
              <a:t>any</a:t>
            </a:r>
            <a:r>
              <a:rPr lang="de-DE" sz="1100" b="1" dirty="0" smtClean="0"/>
              <a:t> </a:t>
            </a:r>
            <a:r>
              <a:rPr lang="de-DE" sz="1100" b="1" dirty="0" err="1" smtClean="0"/>
              <a:t>platform</a:t>
            </a:r>
            <a:endParaRPr lang="de-DE" sz="1100" b="1" dirty="0" smtClean="0"/>
          </a:p>
        </p:txBody>
      </p:sp>
      <p:sp>
        <p:nvSpPr>
          <p:cNvPr id="60" name="Rechteck 59"/>
          <p:cNvSpPr/>
          <p:nvPr/>
        </p:nvSpPr>
        <p:spPr>
          <a:xfrm>
            <a:off x="5440555" y="4221088"/>
            <a:ext cx="2797070" cy="2139475"/>
          </a:xfrm>
          <a:prstGeom prst="rect">
            <a:avLst/>
          </a:prstGeom>
          <a:ln w="5080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53840" tIns="26920" rIns="53840" bIns="26920" rtlCol="0" anchor="ctr"/>
          <a:lstStyle/>
          <a:p>
            <a:pPr algn="ctr"/>
            <a:endParaRPr lang="de-DE"/>
          </a:p>
        </p:txBody>
      </p:sp>
      <p:sp>
        <p:nvSpPr>
          <p:cNvPr id="61" name="Text Box 85"/>
          <p:cNvSpPr txBox="1">
            <a:spLocks noChangeArrowheads="1"/>
          </p:cNvSpPr>
          <p:nvPr/>
        </p:nvSpPr>
        <p:spPr bwMode="auto">
          <a:xfrm>
            <a:off x="7200103" y="5718414"/>
            <a:ext cx="904435" cy="546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3840" tIns="26920" rIns="53840" bIns="26920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spcBef>
                <a:spcPct val="50000"/>
              </a:spcBef>
              <a:buClr>
                <a:srgbClr val="696969"/>
              </a:buClr>
              <a:buFont typeface="Wingdings" pitchFamily="2" charset="2"/>
              <a:buNone/>
            </a:pPr>
            <a:r>
              <a:rPr lang="en-US" altLang="de-DE" sz="800" dirty="0" smtClean="0"/>
              <a:t>Works with any platform that supports a Java Virtual Machine</a:t>
            </a:r>
          </a:p>
        </p:txBody>
      </p:sp>
      <p:sp>
        <p:nvSpPr>
          <p:cNvPr id="36" name="Inhaltsplatzhalter 3"/>
          <p:cNvSpPr>
            <a:spLocks noGrp="1"/>
          </p:cNvSpPr>
          <p:nvPr>
            <p:ph sz="quarter" idx="11"/>
          </p:nvPr>
        </p:nvSpPr>
        <p:spPr>
          <a:xfrm>
            <a:off x="180000" y="1507823"/>
            <a:ext cx="1656000" cy="5026075"/>
          </a:xfrm>
          <a:solidFill>
            <a:srgbClr val="FFFFFF"/>
          </a:solidFill>
          <a:ln w="9525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lIns="72000" tIns="36000" rIns="36000" bIns="36000"/>
          <a:lstStyle/>
          <a:p>
            <a:pPr marL="0" indent="0" defTabSz="268024">
              <a:buClr>
                <a:srgbClr val="C00000"/>
              </a:buClr>
              <a:buSzPct val="100000"/>
              <a:buNone/>
            </a:pPr>
            <a:r>
              <a:rPr lang="en-US" altLang="de-DE" sz="1000" b="1" dirty="0" smtClean="0"/>
              <a:t>Master/Agent Platforms</a:t>
            </a:r>
          </a:p>
          <a:p>
            <a:pPr marL="88900" indent="-88900" defTabSz="268024">
              <a:spcBef>
                <a:spcPts val="3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JobScheduler Master is available for Windows </a:t>
            </a:r>
            <a:br>
              <a:rPr lang="en-US" altLang="de-DE" sz="1000" dirty="0" smtClean="0"/>
            </a:br>
            <a:r>
              <a:rPr lang="en-US" altLang="de-DE" sz="1000" dirty="0" smtClean="0"/>
              <a:t>and Linux</a:t>
            </a:r>
          </a:p>
          <a:p>
            <a:pPr marL="88900" indent="-88900" defTabSz="268024">
              <a:spcBef>
                <a:spcPts val="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JobScheduler Agents are available for any platform that supports a Java Virtual Machine</a:t>
            </a:r>
          </a:p>
          <a:p>
            <a:pPr defTabSz="268024">
              <a:spcBef>
                <a:spcPts val="1200"/>
              </a:spcBef>
              <a:buClr>
                <a:srgbClr val="C00000"/>
              </a:buClr>
              <a:buSzPct val="100000"/>
              <a:buNone/>
            </a:pPr>
            <a:r>
              <a:rPr lang="en-US" altLang="de-DE" sz="1000" b="1" dirty="0" smtClean="0"/>
              <a:t>Agent Cluster</a:t>
            </a:r>
          </a:p>
          <a:p>
            <a:pPr marL="88900" indent="-88900" defTabSz="268024">
              <a:spcBef>
                <a:spcPts val="3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Agents can be con-figured to work in a Cluster</a:t>
            </a:r>
          </a:p>
          <a:p>
            <a:pPr marL="0" indent="0" defTabSz="268024">
              <a:spcBef>
                <a:spcPts val="1200"/>
              </a:spcBef>
              <a:buClr>
                <a:srgbClr val="C00000"/>
              </a:buClr>
              <a:buSzPct val="100000"/>
              <a:buNone/>
            </a:pPr>
            <a:r>
              <a:rPr lang="en-US" altLang="de-DE" sz="1000" b="1" dirty="0" smtClean="0"/>
              <a:t>Fixed Priority Scheduling</a:t>
            </a:r>
          </a:p>
          <a:p>
            <a:pPr marL="88900" indent="-88900" defTabSz="268024">
              <a:spcBef>
                <a:spcPts val="3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JobScheduler Master selects the first available Agent from a Cluster for job execution</a:t>
            </a:r>
          </a:p>
          <a:p>
            <a:pPr marL="88900" indent="-88900" defTabSz="268024">
              <a:spcBef>
                <a:spcPts val="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Should an Agent not be available then the next available Agent is used</a:t>
            </a:r>
          </a:p>
          <a:p>
            <a:pPr marL="0" indent="0" defTabSz="268024">
              <a:spcBef>
                <a:spcPts val="1200"/>
              </a:spcBef>
              <a:buClr>
                <a:srgbClr val="C00000"/>
              </a:buClr>
              <a:buSzPct val="100000"/>
              <a:buNone/>
            </a:pPr>
            <a:r>
              <a:rPr lang="en-US" altLang="de-DE" sz="1000" b="1" dirty="0" smtClean="0"/>
              <a:t>Round-Robin Scheduling</a:t>
            </a:r>
          </a:p>
          <a:p>
            <a:pPr marL="88900" indent="-88900" defTabSz="268024">
              <a:spcBef>
                <a:spcPts val="3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JobScheduler Master switches the Agent used for each job </a:t>
            </a:r>
            <a:r>
              <a:rPr lang="en-US" altLang="de-DE" sz="1050" dirty="0" smtClean="0"/>
              <a:t>execution</a:t>
            </a:r>
          </a:p>
          <a:p>
            <a:pPr marL="88900" indent="-88900" defTabSz="268024">
              <a:spcBef>
                <a:spcPts val="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Should an Agent not be available the next available Agent is used</a:t>
            </a:r>
          </a:p>
          <a:p>
            <a:pPr defTabSz="268024"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endParaRPr lang="en-US" altLang="de-DE" dirty="0" smtClean="0"/>
          </a:p>
        </p:txBody>
      </p:sp>
    </p:spTree>
    <p:extLst>
      <p:ext uri="{BB962C8B-B14F-4D97-AF65-F5344CB8AC3E}">
        <p14:creationId xmlns="" xmlns:p14="http://schemas.microsoft.com/office/powerpoint/2010/main" val="42003654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200" dirty="0" smtClean="0"/>
              <a:t>High </a:t>
            </a:r>
            <a:r>
              <a:rPr lang="de-DE" sz="1200" dirty="0" err="1" smtClean="0"/>
              <a:t>Availability</a:t>
            </a:r>
            <a:r>
              <a:rPr lang="de-DE" sz="1200" dirty="0" smtClean="0"/>
              <a:t>: Master Cluster</a:t>
            </a:r>
            <a:endParaRPr lang="de-DE" sz="1200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 smtClean="0"/>
              <a:t>JobScheduler Master Passive Cluster</a:t>
            </a:r>
            <a:endParaRPr lang="de-DE" dirty="0"/>
          </a:p>
        </p:txBody>
      </p:sp>
      <p:sp>
        <p:nvSpPr>
          <p:cNvPr id="26" name="Foliennummernplatzhalter 5"/>
          <p:cNvSpPr>
            <a:spLocks noGrp="1"/>
          </p:cNvSpPr>
          <p:nvPr>
            <p:ph type="sldNum" sz="quarter" idx="16"/>
          </p:nvPr>
        </p:nvSpPr>
        <p:spPr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fld id="{338290F6-9EEA-4939-92A4-98C369575716}" type="slidenum">
              <a:rPr lang="de-DE" sz="2100" smtClean="0">
                <a:solidFill>
                  <a:schemeClr val="bg1"/>
                </a:solidFill>
                <a:latin typeface="+mj-lt"/>
                <a:ea typeface="ヒラギノ角ゴ ProN W3" pitchFamily="-109" charset="-128"/>
                <a:sym typeface="Gill Sans" pitchFamily="-109" charset="0"/>
              </a:rPr>
              <a:pPr/>
              <a:t>32</a:t>
            </a:fld>
            <a:endParaRPr lang="de-DE" sz="2100" dirty="0">
              <a:solidFill>
                <a:schemeClr val="bg1"/>
              </a:solidFill>
              <a:latin typeface="+mj-lt"/>
              <a:ea typeface="ヒラギノ角ゴ ProN W3" pitchFamily="-109" charset="-128"/>
              <a:sym typeface="Gill Sans" pitchFamily="-109" charset="0"/>
            </a:endParaRPr>
          </a:p>
        </p:txBody>
      </p:sp>
      <p:sp>
        <p:nvSpPr>
          <p:cNvPr id="55" name="Ellipse 54"/>
          <p:cNvSpPr/>
          <p:nvPr/>
        </p:nvSpPr>
        <p:spPr>
          <a:xfrm>
            <a:off x="4020110" y="1598770"/>
            <a:ext cx="1422896" cy="71801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26920" rIns="0" bIns="26920" rtlCol="0" anchor="ctr"/>
          <a:lstStyle/>
          <a:p>
            <a:pPr algn="ctr"/>
            <a:r>
              <a:rPr lang="de-DE" sz="1100" b="1" dirty="0" smtClean="0"/>
              <a:t>Share </a:t>
            </a:r>
            <a:r>
              <a:rPr lang="de-DE" sz="1100" b="1" dirty="0" err="1" smtClean="0"/>
              <a:t>or</a:t>
            </a:r>
            <a:r>
              <a:rPr lang="de-DE" sz="1100" b="1" dirty="0" smtClean="0"/>
              <a:t> </a:t>
            </a:r>
            <a:r>
              <a:rPr lang="de-DE" sz="1100" b="1" dirty="0"/>
              <a:t>Supervisor </a:t>
            </a:r>
            <a:r>
              <a:rPr lang="de-DE" sz="1100" b="1" dirty="0" smtClean="0"/>
              <a:t>JobScheduler</a:t>
            </a:r>
            <a:endParaRPr lang="de-DE" sz="1100" b="1" dirty="0"/>
          </a:p>
        </p:txBody>
      </p:sp>
      <p:sp>
        <p:nvSpPr>
          <p:cNvPr id="58" name="Abgerundetes Rechteck 57"/>
          <p:cNvSpPr/>
          <p:nvPr/>
        </p:nvSpPr>
        <p:spPr>
          <a:xfrm>
            <a:off x="2922937" y="3312423"/>
            <a:ext cx="1097173" cy="660570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FF0000"/>
              </a:gs>
            </a:gsLst>
          </a:gra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26920" rIns="0" bIns="26920" rtlCol="0" anchor="ctr"/>
          <a:lstStyle/>
          <a:p>
            <a:pPr algn="ctr"/>
            <a:r>
              <a:rPr lang="de-DE" sz="1100" b="1" dirty="0" smtClean="0"/>
              <a:t>Primary</a:t>
            </a:r>
            <a:br>
              <a:rPr lang="de-DE" sz="1100" b="1" dirty="0" smtClean="0"/>
            </a:br>
            <a:r>
              <a:rPr lang="de-DE" sz="1100" b="1" dirty="0" smtClean="0"/>
              <a:t>JobScheduler</a:t>
            </a:r>
            <a:br>
              <a:rPr lang="de-DE" sz="1100" b="1" dirty="0" smtClean="0"/>
            </a:br>
            <a:r>
              <a:rPr lang="de-DE" sz="1100" b="1" dirty="0" smtClean="0"/>
              <a:t>JS1</a:t>
            </a:r>
            <a:endParaRPr lang="de-DE" sz="1100" b="1" dirty="0"/>
          </a:p>
        </p:txBody>
      </p:sp>
      <p:sp>
        <p:nvSpPr>
          <p:cNvPr id="59" name="Abgerundetes Rechteck 58"/>
          <p:cNvSpPr/>
          <p:nvPr/>
        </p:nvSpPr>
        <p:spPr>
          <a:xfrm>
            <a:off x="5443006" y="3312423"/>
            <a:ext cx="1097173" cy="660570"/>
          </a:xfrm>
          <a:prstGeom prst="roundRect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85000"/>
                </a:schemeClr>
              </a:gs>
            </a:gsLst>
          </a:gradFill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26920" rIns="0" bIns="26920" rtlCol="0" anchor="ctr"/>
          <a:lstStyle/>
          <a:p>
            <a:pPr algn="ctr"/>
            <a:r>
              <a:rPr lang="de-DE" sz="1100" b="1" dirty="0" smtClean="0"/>
              <a:t>Backup</a:t>
            </a:r>
            <a:br>
              <a:rPr lang="de-DE" sz="1100" b="1" dirty="0" smtClean="0"/>
            </a:br>
            <a:r>
              <a:rPr lang="de-DE" sz="1100" b="1" dirty="0" smtClean="0"/>
              <a:t>JobScheduler</a:t>
            </a:r>
            <a:br>
              <a:rPr lang="de-DE" sz="1100" b="1" dirty="0" smtClean="0"/>
            </a:br>
            <a:r>
              <a:rPr lang="de-DE" sz="1100" b="1" dirty="0" smtClean="0"/>
              <a:t>JS2</a:t>
            </a:r>
            <a:endParaRPr lang="de-DE" sz="1100" b="1" dirty="0"/>
          </a:p>
        </p:txBody>
      </p:sp>
      <p:cxnSp>
        <p:nvCxnSpPr>
          <p:cNvPr id="61" name="Gerade Verbindung mit Pfeil 60"/>
          <p:cNvCxnSpPr>
            <a:stCxn id="59" idx="1"/>
            <a:endCxn id="58" idx="3"/>
          </p:cNvCxnSpPr>
          <p:nvPr/>
        </p:nvCxnSpPr>
        <p:spPr>
          <a:xfrm flipH="1">
            <a:off x="4020110" y="3642708"/>
            <a:ext cx="1422896" cy="0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Gewinkelte Verbindung 63"/>
          <p:cNvCxnSpPr/>
          <p:nvPr/>
        </p:nvCxnSpPr>
        <p:spPr>
          <a:xfrm rot="10800000" flipH="1">
            <a:off x="2915816" y="1916832"/>
            <a:ext cx="1097173" cy="1684932"/>
          </a:xfrm>
          <a:prstGeom prst="bentConnector3">
            <a:avLst>
              <a:gd name="adj1" fmla="val -11719"/>
            </a:avLst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Gewinkelte Verbindung 64"/>
          <p:cNvCxnSpPr>
            <a:stCxn id="59" idx="3"/>
            <a:endCxn id="55" idx="6"/>
          </p:cNvCxnSpPr>
          <p:nvPr/>
        </p:nvCxnSpPr>
        <p:spPr>
          <a:xfrm flipH="1" flipV="1">
            <a:off x="5443006" y="1957776"/>
            <a:ext cx="1097173" cy="1684932"/>
          </a:xfrm>
          <a:prstGeom prst="bentConnector3">
            <a:avLst>
              <a:gd name="adj1" fmla="val -11719"/>
            </a:avLst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Gerade Verbindung mit Pfeil 76"/>
          <p:cNvCxnSpPr>
            <a:stCxn id="58" idx="2"/>
          </p:cNvCxnSpPr>
          <p:nvPr/>
        </p:nvCxnSpPr>
        <p:spPr>
          <a:xfrm>
            <a:off x="3471523" y="3972993"/>
            <a:ext cx="0" cy="1072229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Gewinkelte Verbindung 79"/>
          <p:cNvCxnSpPr>
            <a:stCxn id="58" idx="2"/>
          </p:cNvCxnSpPr>
          <p:nvPr/>
        </p:nvCxnSpPr>
        <p:spPr>
          <a:xfrm rot="16200000" flipH="1">
            <a:off x="3565426" y="3879090"/>
            <a:ext cx="1072229" cy="1260034"/>
          </a:xfrm>
          <a:prstGeom prst="bentConnector3">
            <a:avLst>
              <a:gd name="adj1" fmla="val 71429"/>
            </a:avLst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Gewinkelte Verbindung 82"/>
          <p:cNvCxnSpPr>
            <a:stCxn id="58" idx="2"/>
          </p:cNvCxnSpPr>
          <p:nvPr/>
        </p:nvCxnSpPr>
        <p:spPr>
          <a:xfrm rot="16200000" flipH="1">
            <a:off x="4195443" y="3249073"/>
            <a:ext cx="1072229" cy="2520069"/>
          </a:xfrm>
          <a:prstGeom prst="bentConnector3">
            <a:avLst>
              <a:gd name="adj1" fmla="val 37500"/>
            </a:avLst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Textfeld 88"/>
          <p:cNvSpPr txBox="1"/>
          <p:nvPr/>
        </p:nvSpPr>
        <p:spPr>
          <a:xfrm>
            <a:off x="4307261" y="3449368"/>
            <a:ext cx="878595" cy="177476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/>
          <a:p>
            <a:pPr marL="124532" indent="-124532" defTabSz="166042">
              <a:spcBef>
                <a:spcPct val="20000"/>
              </a:spcBef>
            </a:pP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passive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stand-by</a:t>
            </a:r>
            <a:endParaRPr lang="de-DE" sz="800" dirty="0" smtClean="0">
              <a:latin typeface="Arial"/>
              <a:ea typeface="ヒラギノ角ゴ Pro W3" pitchFamily="-109" charset="-128"/>
              <a:cs typeface="Arial"/>
            </a:endParaRPr>
          </a:p>
        </p:txBody>
      </p:sp>
      <p:sp>
        <p:nvSpPr>
          <p:cNvPr id="90" name="Textfeld 89"/>
          <p:cNvSpPr txBox="1"/>
          <p:nvPr/>
        </p:nvSpPr>
        <p:spPr>
          <a:xfrm>
            <a:off x="2820077" y="1736320"/>
            <a:ext cx="1088601" cy="177476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/>
          <a:p>
            <a:pPr marL="124532" indent="-124532" defTabSz="166042">
              <a:spcBef>
                <a:spcPct val="20000"/>
              </a:spcBef>
            </a:pP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access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configuration</a:t>
            </a:r>
            <a:endParaRPr lang="de-DE" sz="800" dirty="0" smtClean="0">
              <a:latin typeface="Arial"/>
              <a:ea typeface="ヒラギノ角ゴ Pro W3" pitchFamily="-109" charset="-128"/>
              <a:cs typeface="Arial"/>
            </a:endParaRPr>
          </a:p>
        </p:txBody>
      </p:sp>
      <p:sp>
        <p:nvSpPr>
          <p:cNvPr id="91" name="Textfeld 90"/>
          <p:cNvSpPr txBox="1"/>
          <p:nvPr/>
        </p:nvSpPr>
        <p:spPr>
          <a:xfrm>
            <a:off x="5537294" y="1782192"/>
            <a:ext cx="1088601" cy="177476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/>
          <a:p>
            <a:pPr marL="124532" indent="-124532" defTabSz="166042">
              <a:spcBef>
                <a:spcPct val="20000"/>
              </a:spcBef>
            </a:pP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access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configuration</a:t>
            </a:r>
            <a:endParaRPr lang="de-DE" sz="800" dirty="0" smtClean="0">
              <a:latin typeface="Arial"/>
              <a:ea typeface="ヒラギノ角ゴ Pro W3" pitchFamily="-109" charset="-128"/>
              <a:cs typeface="Arial"/>
            </a:endParaRPr>
          </a:p>
        </p:txBody>
      </p:sp>
      <p:sp>
        <p:nvSpPr>
          <p:cNvPr id="93" name="Textfeld 92"/>
          <p:cNvSpPr txBox="1"/>
          <p:nvPr/>
        </p:nvSpPr>
        <p:spPr>
          <a:xfrm>
            <a:off x="4392977" y="4196578"/>
            <a:ext cx="878595" cy="177476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/>
          <a:p>
            <a:pPr marL="124532" indent="-124532" defTabSz="166042">
              <a:spcBef>
                <a:spcPct val="20000"/>
              </a:spcBef>
            </a:pP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connect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via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ssh</a:t>
            </a:r>
            <a:endParaRPr lang="de-DE" sz="800" dirty="0" smtClean="0">
              <a:latin typeface="Arial"/>
              <a:ea typeface="ヒラギノ角ゴ Pro W3" pitchFamily="-109" charset="-128"/>
              <a:cs typeface="Arial"/>
            </a:endParaRPr>
          </a:p>
        </p:txBody>
      </p:sp>
      <p:sp>
        <p:nvSpPr>
          <p:cNvPr id="94" name="Textfeld 93"/>
          <p:cNvSpPr txBox="1"/>
          <p:nvPr/>
        </p:nvSpPr>
        <p:spPr>
          <a:xfrm>
            <a:off x="3690101" y="4569248"/>
            <a:ext cx="878595" cy="177476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/>
          <a:p>
            <a:pPr marL="124532" indent="-124532" defTabSz="166042">
              <a:spcBef>
                <a:spcPct val="20000"/>
              </a:spcBef>
            </a:pP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connect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via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ssh</a:t>
            </a:r>
            <a:endParaRPr lang="de-DE" sz="800" dirty="0" smtClean="0">
              <a:latin typeface="Arial"/>
              <a:ea typeface="ヒラギノ角ゴ Pro W3" pitchFamily="-109" charset="-128"/>
              <a:cs typeface="Arial"/>
            </a:endParaRPr>
          </a:p>
        </p:txBody>
      </p:sp>
      <p:sp>
        <p:nvSpPr>
          <p:cNvPr id="101" name="Zylinder 100"/>
          <p:cNvSpPr/>
          <p:nvPr/>
        </p:nvSpPr>
        <p:spPr>
          <a:xfrm>
            <a:off x="7637351" y="2374221"/>
            <a:ext cx="814308" cy="938201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100" b="1" dirty="0" smtClean="0"/>
              <a:t>Database</a:t>
            </a:r>
            <a:endParaRPr lang="de-DE" sz="1100" b="1" dirty="0"/>
          </a:p>
        </p:txBody>
      </p:sp>
      <p:cxnSp>
        <p:nvCxnSpPr>
          <p:cNvPr id="102" name="Gewinkelte Verbindung 101"/>
          <p:cNvCxnSpPr/>
          <p:nvPr/>
        </p:nvCxnSpPr>
        <p:spPr>
          <a:xfrm rot="5400000" flipH="1" flipV="1">
            <a:off x="5311316" y="986387"/>
            <a:ext cx="469101" cy="4182971"/>
          </a:xfrm>
          <a:prstGeom prst="bentConnector2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Textfeld 102"/>
          <p:cNvSpPr txBox="1"/>
          <p:nvPr/>
        </p:nvSpPr>
        <p:spPr>
          <a:xfrm>
            <a:off x="6673040" y="2649982"/>
            <a:ext cx="878596" cy="177476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/>
          <a:p>
            <a:pPr marL="124532" indent="-124532" defTabSz="166042">
              <a:spcBef>
                <a:spcPct val="20000"/>
              </a:spcBef>
            </a:pP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access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database</a:t>
            </a:r>
            <a:endParaRPr lang="de-DE" sz="800" dirty="0" smtClean="0">
              <a:latin typeface="Arial"/>
              <a:ea typeface="ヒラギノ角ゴ Pro W3" pitchFamily="-109" charset="-128"/>
              <a:cs typeface="Arial"/>
            </a:endParaRPr>
          </a:p>
        </p:txBody>
      </p:sp>
      <p:cxnSp>
        <p:nvCxnSpPr>
          <p:cNvPr id="104" name="Gewinkelte Verbindung 103"/>
          <p:cNvCxnSpPr>
            <a:stCxn id="59" idx="0"/>
          </p:cNvCxnSpPr>
          <p:nvPr/>
        </p:nvCxnSpPr>
        <p:spPr>
          <a:xfrm rot="5400000" flipH="1" flipV="1">
            <a:off x="6632576" y="2307647"/>
            <a:ext cx="363792" cy="1645761"/>
          </a:xfrm>
          <a:prstGeom prst="bentConnector2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Abgerundetes Rechteck 29"/>
          <p:cNvSpPr/>
          <p:nvPr/>
        </p:nvSpPr>
        <p:spPr>
          <a:xfrm>
            <a:off x="2905794" y="5045222"/>
            <a:ext cx="1097173" cy="660570"/>
          </a:xfrm>
          <a:prstGeom prst="round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100" b="1" dirty="0" smtClean="0"/>
              <a:t>Agent JobScheduler</a:t>
            </a:r>
            <a:br>
              <a:rPr lang="de-DE" sz="1100" b="1" dirty="0" smtClean="0"/>
            </a:br>
            <a:r>
              <a:rPr lang="de-DE" sz="1100" b="1" dirty="0" smtClean="0"/>
              <a:t>SVR1</a:t>
            </a:r>
            <a:endParaRPr lang="de-DE" sz="1100" b="1" dirty="0"/>
          </a:p>
        </p:txBody>
      </p:sp>
      <p:sp>
        <p:nvSpPr>
          <p:cNvPr id="31" name="Abgerundetes Rechteck 30"/>
          <p:cNvSpPr/>
          <p:nvPr/>
        </p:nvSpPr>
        <p:spPr>
          <a:xfrm>
            <a:off x="4165828" y="5045222"/>
            <a:ext cx="1097173" cy="660570"/>
          </a:xfrm>
          <a:prstGeom prst="round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100" b="1" dirty="0" smtClean="0"/>
              <a:t>Agent JobScheduler</a:t>
            </a:r>
            <a:br>
              <a:rPr lang="de-DE" sz="1100" b="1" dirty="0" smtClean="0"/>
            </a:br>
            <a:r>
              <a:rPr lang="de-DE" sz="1100" b="1" dirty="0" smtClean="0"/>
              <a:t>SVR2</a:t>
            </a:r>
          </a:p>
        </p:txBody>
      </p:sp>
      <p:sp>
        <p:nvSpPr>
          <p:cNvPr id="32" name="Abgerundetes Rechteck 31"/>
          <p:cNvSpPr/>
          <p:nvPr/>
        </p:nvSpPr>
        <p:spPr>
          <a:xfrm>
            <a:off x="5425862" y="5045222"/>
            <a:ext cx="1097173" cy="660570"/>
          </a:xfrm>
          <a:prstGeom prst="round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100" b="1" dirty="0" smtClean="0"/>
              <a:t>Agent JobScheduler</a:t>
            </a:r>
            <a:br>
              <a:rPr lang="de-DE" sz="1100" b="1" dirty="0" smtClean="0"/>
            </a:br>
            <a:r>
              <a:rPr lang="de-DE" sz="1100" b="1" dirty="0" smtClean="0"/>
              <a:t>SVR3</a:t>
            </a:r>
          </a:p>
        </p:txBody>
      </p:sp>
      <p:sp>
        <p:nvSpPr>
          <p:cNvPr id="34" name="Inhaltsplatzhalter 3"/>
          <p:cNvSpPr>
            <a:spLocks noGrp="1"/>
          </p:cNvSpPr>
          <p:nvPr>
            <p:ph sz="quarter" idx="11"/>
          </p:nvPr>
        </p:nvSpPr>
        <p:spPr>
          <a:xfrm>
            <a:off x="192882" y="1507823"/>
            <a:ext cx="1620000" cy="5026075"/>
          </a:xfrm>
          <a:solidFill>
            <a:srgbClr val="FFFFFF"/>
          </a:solidFill>
          <a:ln w="9525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lIns="72000" tIns="36000" rIns="72000" bIns="36000"/>
          <a:lstStyle/>
          <a:p>
            <a:pPr defTabSz="268024">
              <a:buClr>
                <a:srgbClr val="C00000"/>
              </a:buClr>
              <a:buSzPct val="100000"/>
              <a:buNone/>
            </a:pPr>
            <a:r>
              <a:rPr lang="en-US" altLang="de-DE" sz="1000" b="1" dirty="0" smtClean="0"/>
              <a:t>Passive Cluster</a:t>
            </a:r>
          </a:p>
          <a:p>
            <a:pPr marL="84787" indent="-84787" defTabSz="268024">
              <a:spcBef>
                <a:spcPts val="6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Primary and Backup JobScheduler Master use the same database</a:t>
            </a:r>
          </a:p>
          <a:p>
            <a:pPr marL="84787" indent="-84787" defTabSz="268024">
              <a:spcBef>
                <a:spcPts val="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Primary JobScheduler Master is monitored by its failover instance</a:t>
            </a:r>
          </a:p>
          <a:p>
            <a:pPr marL="84787" indent="-84787" defTabSz="268024">
              <a:spcBef>
                <a:spcPts val="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Failover instance operates in stand-by mode</a:t>
            </a:r>
          </a:p>
          <a:p>
            <a:pPr marL="84787" indent="-84787" defTabSz="268024">
              <a:spcBef>
                <a:spcPts val="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All connections to servers use the SSH protocol</a:t>
            </a:r>
          </a:p>
          <a:p>
            <a:pPr marL="84787" indent="-84787" defTabSz="268024">
              <a:spcBef>
                <a:spcPts val="177"/>
              </a:spcBef>
              <a:buClr>
                <a:srgbClr val="C00000"/>
              </a:buClr>
              <a:buSzPct val="100000"/>
            </a:pPr>
            <a:endParaRPr lang="en-US" altLang="de-DE" sz="1000" b="1" dirty="0" smtClean="0"/>
          </a:p>
          <a:p>
            <a:pPr defTabSz="268024">
              <a:spcBef>
                <a:spcPts val="177"/>
              </a:spcBef>
              <a:buClr>
                <a:srgbClr val="C00000"/>
              </a:buClr>
              <a:buSzPct val="100000"/>
              <a:buNone/>
            </a:pPr>
            <a:r>
              <a:rPr lang="en-US" altLang="de-DE" sz="1000" b="1" dirty="0" smtClean="0"/>
              <a:t>SSH Connections</a:t>
            </a:r>
          </a:p>
          <a:p>
            <a:pPr defTabSz="268024">
              <a:spcBef>
                <a:spcPts val="600"/>
              </a:spcBef>
              <a:buClr>
                <a:srgbClr val="C00000"/>
              </a:buClr>
              <a:buSzPct val="100000"/>
              <a:buNone/>
            </a:pPr>
            <a:r>
              <a:rPr lang="en-US" altLang="de-DE" sz="1000" i="1" dirty="0" smtClean="0"/>
              <a:t>JITL</a:t>
            </a:r>
            <a:r>
              <a:rPr lang="en-US" altLang="de-DE" sz="1000" b="1" i="1" dirty="0" smtClean="0"/>
              <a:t> </a:t>
            </a:r>
            <a:r>
              <a:rPr lang="en-US" altLang="de-DE" sz="1000" i="1" dirty="0" smtClean="0"/>
              <a:t>Jobs</a:t>
            </a:r>
          </a:p>
          <a:p>
            <a:pPr marL="84787" indent="-84787" defTabSz="268024">
              <a:spcBef>
                <a:spcPts val="177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Requires a JVM per task</a:t>
            </a:r>
          </a:p>
          <a:p>
            <a:pPr marL="84787" indent="-84787" defTabSz="268024">
              <a:spcBef>
                <a:spcPts val="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Memory resources</a:t>
            </a:r>
          </a:p>
          <a:p>
            <a:pPr defTabSz="268024">
              <a:spcBef>
                <a:spcPts val="1200"/>
              </a:spcBef>
              <a:buClr>
                <a:srgbClr val="C00000"/>
              </a:buClr>
              <a:buSzPct val="100000"/>
              <a:buNone/>
            </a:pPr>
            <a:r>
              <a:rPr lang="en-US" altLang="de-DE" sz="1000" i="1" dirty="0" smtClean="0"/>
              <a:t>SSH Client</a:t>
            </a:r>
          </a:p>
          <a:p>
            <a:pPr marL="84787" indent="-84787" defTabSz="268024">
              <a:spcBef>
                <a:spcPts val="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No pre- and post-processing</a:t>
            </a:r>
          </a:p>
          <a:p>
            <a:pPr marL="84787" indent="-84787" defTabSz="268024">
              <a:spcBef>
                <a:spcPts val="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No substitution of parameters in script files</a:t>
            </a:r>
          </a:p>
          <a:p>
            <a:pPr marL="84787" indent="-84787" defTabSz="268024">
              <a:spcBef>
                <a:spcPts val="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Script files have to be provided on the target system</a:t>
            </a:r>
            <a:endParaRPr lang="en-US" altLang="de-DE" sz="1000" dirty="0"/>
          </a:p>
        </p:txBody>
      </p:sp>
    </p:spTree>
    <p:extLst>
      <p:ext uri="{BB962C8B-B14F-4D97-AF65-F5344CB8AC3E}">
        <p14:creationId xmlns="" xmlns:p14="http://schemas.microsoft.com/office/powerpoint/2010/main" val="160951441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sz="quarter" idx="11"/>
          </p:nvPr>
        </p:nvSpPr>
        <p:spPr>
          <a:xfrm>
            <a:off x="180000" y="1508400"/>
            <a:ext cx="1512168" cy="5026075"/>
          </a:xfrm>
          <a:solidFill>
            <a:srgbClr val="FFFFFF"/>
          </a:solidFill>
          <a:ln w="9525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lIns="72000" tIns="36000" rIns="36000" bIns="36000"/>
          <a:lstStyle/>
          <a:p>
            <a:pPr marL="0" indent="0" defTabSz="268024">
              <a:buClr>
                <a:srgbClr val="C00000"/>
              </a:buClr>
              <a:buSzPct val="100000"/>
              <a:buNone/>
            </a:pPr>
            <a:r>
              <a:rPr lang="en-US" altLang="de-DE" sz="1000" b="1" dirty="0" smtClean="0"/>
              <a:t>Master/Agent</a:t>
            </a:r>
            <a:br>
              <a:rPr lang="en-US" altLang="de-DE" sz="1000" b="1" dirty="0" smtClean="0"/>
            </a:br>
            <a:r>
              <a:rPr lang="en-US" altLang="de-DE" sz="1000" b="1" dirty="0" smtClean="0"/>
              <a:t>Active Cluster</a:t>
            </a:r>
          </a:p>
          <a:p>
            <a:pPr marL="84787" indent="-84787" defTabSz="268024">
              <a:spcBef>
                <a:spcPts val="6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JobScheduler Cluster members use the same database</a:t>
            </a:r>
          </a:p>
          <a:p>
            <a:pPr marL="84787" indent="-84787" defTabSz="268024">
              <a:spcBef>
                <a:spcPts val="177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err="1" smtClean="0"/>
              <a:t>JobSchedulers</a:t>
            </a:r>
            <a:r>
              <a:rPr lang="en-US" altLang="de-DE" sz="1000" dirty="0" smtClean="0"/>
              <a:t> Cluster members share the workload of jobs</a:t>
            </a:r>
          </a:p>
          <a:p>
            <a:pPr marL="84787" indent="-84787" defTabSz="268024">
              <a:spcBef>
                <a:spcPts val="177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All instances operate in active mode</a:t>
            </a:r>
          </a:p>
          <a:p>
            <a:pPr marL="84787" indent="-84787" defTabSz="268024">
              <a:spcBef>
                <a:spcPts val="177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All Cluster instances use Agents to execute jobs on remote servers</a:t>
            </a:r>
          </a:p>
          <a:p>
            <a:pPr marL="84787" indent="-84787" defTabSz="268024">
              <a:spcBef>
                <a:spcPts val="177"/>
              </a:spcBef>
              <a:buClr>
                <a:srgbClr val="C00000"/>
              </a:buClr>
              <a:buSzPct val="100000"/>
            </a:pPr>
            <a:endParaRPr lang="en-US" altLang="de-DE" sz="1000" dirty="0" smtClean="0"/>
          </a:p>
          <a:p>
            <a:pPr defTabSz="268024">
              <a:spcBef>
                <a:spcPts val="177"/>
              </a:spcBef>
              <a:buClr>
                <a:srgbClr val="C00000"/>
              </a:buClr>
              <a:buSzPct val="100000"/>
              <a:buNone/>
            </a:pPr>
            <a:r>
              <a:rPr lang="en-US" altLang="de-DE" sz="1000" b="1" dirty="0" smtClean="0"/>
              <a:t>Job Execution</a:t>
            </a:r>
          </a:p>
          <a:p>
            <a:pPr marL="84787" indent="-84787" defTabSz="268024">
              <a:spcBef>
                <a:spcPts val="6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Jobs are executed locally with the JobScheduler Agent.</a:t>
            </a:r>
          </a:p>
          <a:p>
            <a:pPr marL="84787" indent="-84787" defTabSz="268024">
              <a:spcBef>
                <a:spcPts val="177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No central resources required for job execution</a:t>
            </a:r>
          </a:p>
          <a:p>
            <a:pPr marL="84787" indent="-84787" defTabSz="268024">
              <a:spcBef>
                <a:spcPts val="177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Pre-/post-processing</a:t>
            </a:r>
          </a:p>
          <a:p>
            <a:pPr marL="84787" indent="-84787" defTabSz="268024">
              <a:spcBef>
                <a:spcPts val="177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Use of JITL Jobs or script files with parameter substitution</a:t>
            </a:r>
            <a:endParaRPr lang="en-US" altLang="de-DE" sz="1000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200" dirty="0"/>
              <a:t>High </a:t>
            </a:r>
            <a:r>
              <a:rPr lang="de-DE" sz="1200" dirty="0" err="1"/>
              <a:t>Availability</a:t>
            </a:r>
            <a:r>
              <a:rPr lang="de-DE" sz="1200" dirty="0"/>
              <a:t>: Master Cluster</a:t>
            </a:r>
            <a:endParaRPr lang="de-DE" sz="1200" b="1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JobScheduler Master Active Cluster</a:t>
            </a:r>
          </a:p>
        </p:txBody>
      </p:sp>
      <p:sp>
        <p:nvSpPr>
          <p:cNvPr id="35" name="Foliennummernplatzhalter 5"/>
          <p:cNvSpPr>
            <a:spLocks noGrp="1"/>
          </p:cNvSpPr>
          <p:nvPr>
            <p:ph type="sldNum" sz="quarter" idx="16"/>
          </p:nvPr>
        </p:nvSpPr>
        <p:spPr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fld id="{338290F6-9EEA-4939-92A4-98C369575716}" type="slidenum">
              <a:rPr lang="de-DE" sz="2100" smtClean="0">
                <a:solidFill>
                  <a:schemeClr val="bg1"/>
                </a:solidFill>
                <a:latin typeface="+mj-lt"/>
                <a:ea typeface="ヒラギノ角ゴ ProN W3" pitchFamily="-109" charset="-128"/>
                <a:sym typeface="Gill Sans" pitchFamily="-109" charset="0"/>
              </a:rPr>
              <a:pPr/>
              <a:t>33</a:t>
            </a:fld>
            <a:endParaRPr lang="de-DE" sz="2100" dirty="0">
              <a:solidFill>
                <a:schemeClr val="bg1"/>
              </a:solidFill>
              <a:latin typeface="+mj-lt"/>
              <a:ea typeface="ヒラギノ角ゴ ProN W3" pitchFamily="-109" charset="-128"/>
              <a:sym typeface="Gill Sans" pitchFamily="-109" charset="0"/>
            </a:endParaRPr>
          </a:p>
        </p:txBody>
      </p:sp>
      <p:sp>
        <p:nvSpPr>
          <p:cNvPr id="54" name="Abgerundetes Rechteck 53"/>
          <p:cNvSpPr/>
          <p:nvPr/>
        </p:nvSpPr>
        <p:spPr>
          <a:xfrm>
            <a:off x="2905794" y="5045222"/>
            <a:ext cx="1097173" cy="660570"/>
          </a:xfrm>
          <a:prstGeom prst="round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100" b="1" dirty="0" smtClean="0"/>
              <a:t>Agent JobScheduler</a:t>
            </a:r>
            <a:br>
              <a:rPr lang="de-DE" sz="1100" b="1" dirty="0" smtClean="0"/>
            </a:br>
            <a:r>
              <a:rPr lang="de-DE" sz="1100" b="1" dirty="0" smtClean="0"/>
              <a:t>SVR1</a:t>
            </a:r>
            <a:endParaRPr lang="de-DE" sz="1100" b="1" dirty="0"/>
          </a:p>
        </p:txBody>
      </p:sp>
      <p:sp>
        <p:nvSpPr>
          <p:cNvPr id="55" name="Ellipse 54"/>
          <p:cNvSpPr/>
          <p:nvPr/>
        </p:nvSpPr>
        <p:spPr>
          <a:xfrm>
            <a:off x="4002966" y="1598770"/>
            <a:ext cx="1422896" cy="71801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100" b="1" dirty="0" smtClean="0"/>
              <a:t>Share </a:t>
            </a:r>
            <a:r>
              <a:rPr lang="de-DE" sz="1100" b="1" dirty="0" err="1" smtClean="0"/>
              <a:t>or</a:t>
            </a:r>
            <a:r>
              <a:rPr lang="de-DE" sz="1100" b="1" dirty="0" smtClean="0"/>
              <a:t> </a:t>
            </a:r>
            <a:r>
              <a:rPr lang="de-DE" sz="1100" b="1" dirty="0"/>
              <a:t>Supervisor </a:t>
            </a:r>
            <a:r>
              <a:rPr lang="de-DE" sz="1100" b="1" dirty="0" smtClean="0"/>
              <a:t>JobScheduler</a:t>
            </a:r>
            <a:endParaRPr lang="de-DE" sz="1100" b="1" dirty="0"/>
          </a:p>
        </p:txBody>
      </p:sp>
      <p:sp>
        <p:nvSpPr>
          <p:cNvPr id="56" name="Abgerundetes Rechteck 55"/>
          <p:cNvSpPr/>
          <p:nvPr/>
        </p:nvSpPr>
        <p:spPr>
          <a:xfrm>
            <a:off x="4165828" y="5045222"/>
            <a:ext cx="1097173" cy="660570"/>
          </a:xfrm>
          <a:prstGeom prst="round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100" b="1" dirty="0" smtClean="0"/>
              <a:t>Agent JobScheduler</a:t>
            </a:r>
            <a:br>
              <a:rPr lang="de-DE" sz="1100" b="1" dirty="0" smtClean="0"/>
            </a:br>
            <a:r>
              <a:rPr lang="de-DE" sz="1100" b="1" dirty="0" smtClean="0"/>
              <a:t>SVR2</a:t>
            </a:r>
          </a:p>
        </p:txBody>
      </p:sp>
      <p:sp>
        <p:nvSpPr>
          <p:cNvPr id="57" name="Abgerundetes Rechteck 56"/>
          <p:cNvSpPr/>
          <p:nvPr/>
        </p:nvSpPr>
        <p:spPr>
          <a:xfrm>
            <a:off x="5425862" y="5045222"/>
            <a:ext cx="1097173" cy="660570"/>
          </a:xfrm>
          <a:prstGeom prst="round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100" b="1" dirty="0" smtClean="0"/>
              <a:t>Agent JobScheduler</a:t>
            </a:r>
            <a:br>
              <a:rPr lang="de-DE" sz="1100" b="1" dirty="0" smtClean="0"/>
            </a:br>
            <a:r>
              <a:rPr lang="de-DE" sz="1100" b="1" dirty="0" smtClean="0"/>
              <a:t>SVR3</a:t>
            </a:r>
          </a:p>
        </p:txBody>
      </p:sp>
      <p:sp>
        <p:nvSpPr>
          <p:cNvPr id="58" name="Abgerundetes Rechteck 57"/>
          <p:cNvSpPr/>
          <p:nvPr/>
        </p:nvSpPr>
        <p:spPr>
          <a:xfrm>
            <a:off x="2905794" y="3312423"/>
            <a:ext cx="1097173" cy="660570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FF0000"/>
              </a:gs>
            </a:gsLst>
          </a:gra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100" b="1" dirty="0" smtClean="0"/>
              <a:t>Active Cluster</a:t>
            </a:r>
            <a:br>
              <a:rPr lang="de-DE" sz="1100" b="1" dirty="0" smtClean="0"/>
            </a:br>
            <a:r>
              <a:rPr lang="de-DE" sz="1100" b="1" dirty="0" smtClean="0"/>
              <a:t>JobScheduler</a:t>
            </a:r>
            <a:br>
              <a:rPr lang="de-DE" sz="1100" b="1" dirty="0" smtClean="0"/>
            </a:br>
            <a:r>
              <a:rPr lang="de-DE" sz="1100" b="1" dirty="0" smtClean="0"/>
              <a:t>JS1</a:t>
            </a:r>
            <a:endParaRPr lang="de-DE" sz="1100" b="1" dirty="0"/>
          </a:p>
        </p:txBody>
      </p:sp>
      <p:cxnSp>
        <p:nvCxnSpPr>
          <p:cNvPr id="64" name="Gewinkelte Verbindung 63"/>
          <p:cNvCxnSpPr>
            <a:stCxn id="58" idx="1"/>
            <a:endCxn id="55" idx="2"/>
          </p:cNvCxnSpPr>
          <p:nvPr/>
        </p:nvCxnSpPr>
        <p:spPr>
          <a:xfrm rot="10800000" flipH="1">
            <a:off x="2905794" y="1957776"/>
            <a:ext cx="1097173" cy="1684932"/>
          </a:xfrm>
          <a:prstGeom prst="bentConnector3">
            <a:avLst>
              <a:gd name="adj1" fmla="val -11719"/>
            </a:avLst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Gewinkelte Verbindung 64"/>
          <p:cNvCxnSpPr>
            <a:stCxn id="25" idx="3"/>
            <a:endCxn id="55" idx="6"/>
          </p:cNvCxnSpPr>
          <p:nvPr/>
        </p:nvCxnSpPr>
        <p:spPr>
          <a:xfrm flipH="1" flipV="1">
            <a:off x="5425862" y="1957776"/>
            <a:ext cx="1097173" cy="1684931"/>
          </a:xfrm>
          <a:prstGeom prst="bentConnector3">
            <a:avLst>
              <a:gd name="adj1" fmla="val -11719"/>
            </a:avLst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Gerade Verbindung mit Pfeil 76"/>
          <p:cNvCxnSpPr>
            <a:stCxn id="58" idx="2"/>
            <a:endCxn id="54" idx="0"/>
          </p:cNvCxnSpPr>
          <p:nvPr/>
        </p:nvCxnSpPr>
        <p:spPr>
          <a:xfrm>
            <a:off x="3454380" y="3972993"/>
            <a:ext cx="0" cy="1072229"/>
          </a:xfrm>
          <a:prstGeom prst="straightConnector1">
            <a:avLst/>
          </a:prstGeom>
          <a:ln w="508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Textfeld 89"/>
          <p:cNvSpPr txBox="1"/>
          <p:nvPr/>
        </p:nvSpPr>
        <p:spPr>
          <a:xfrm>
            <a:off x="2802934" y="1764436"/>
            <a:ext cx="1088601" cy="177476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/>
          <a:p>
            <a:pPr marL="124532" indent="-124532" defTabSz="166042">
              <a:spcBef>
                <a:spcPct val="20000"/>
              </a:spcBef>
            </a:pP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access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configuration</a:t>
            </a:r>
            <a:endParaRPr lang="de-DE" sz="800" dirty="0" smtClean="0">
              <a:latin typeface="Arial"/>
              <a:ea typeface="ヒラギノ角ゴ Pro W3" pitchFamily="-109" charset="-128"/>
              <a:cs typeface="Arial"/>
            </a:endParaRPr>
          </a:p>
        </p:txBody>
      </p:sp>
      <p:sp>
        <p:nvSpPr>
          <p:cNvPr id="91" name="Textfeld 90"/>
          <p:cNvSpPr txBox="1"/>
          <p:nvPr/>
        </p:nvSpPr>
        <p:spPr>
          <a:xfrm>
            <a:off x="5520151" y="1764436"/>
            <a:ext cx="1088601" cy="177476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/>
          <a:p>
            <a:pPr marL="124532" indent="-124532" defTabSz="166042">
              <a:spcBef>
                <a:spcPct val="20000"/>
              </a:spcBef>
            </a:pP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access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configuration</a:t>
            </a:r>
            <a:endParaRPr lang="de-DE" sz="800" dirty="0" smtClean="0">
              <a:latin typeface="Arial"/>
              <a:ea typeface="ヒラギノ角ゴ Pro W3" pitchFamily="-109" charset="-128"/>
              <a:cs typeface="Arial"/>
            </a:endParaRPr>
          </a:p>
        </p:txBody>
      </p:sp>
      <p:sp>
        <p:nvSpPr>
          <p:cNvPr id="93" name="Textfeld 92"/>
          <p:cNvSpPr txBox="1"/>
          <p:nvPr/>
        </p:nvSpPr>
        <p:spPr>
          <a:xfrm>
            <a:off x="4710129" y="4063940"/>
            <a:ext cx="878595" cy="423698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/>
          <a:p>
            <a:pPr defTabSz="166042">
              <a:spcBef>
                <a:spcPct val="20000"/>
              </a:spcBef>
            </a:pP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connect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via JobScheduler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protocol</a:t>
            </a:r>
            <a:endParaRPr lang="de-DE" sz="800" dirty="0" smtClean="0">
              <a:latin typeface="Arial"/>
              <a:ea typeface="ヒラギノ角ゴ Pro W3" pitchFamily="-109" charset="-128"/>
              <a:cs typeface="Arial"/>
            </a:endParaRPr>
          </a:p>
        </p:txBody>
      </p:sp>
      <p:sp>
        <p:nvSpPr>
          <p:cNvPr id="94" name="Textfeld 93"/>
          <p:cNvSpPr txBox="1"/>
          <p:nvPr/>
        </p:nvSpPr>
        <p:spPr>
          <a:xfrm>
            <a:off x="3458666" y="4063940"/>
            <a:ext cx="878595" cy="423698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/>
          <a:p>
            <a:pPr defTabSz="166042">
              <a:spcBef>
                <a:spcPct val="20000"/>
              </a:spcBef>
            </a:pP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connect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via JobScheduler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protocol</a:t>
            </a:r>
            <a:endParaRPr lang="de-DE" sz="800" dirty="0" smtClean="0">
              <a:latin typeface="Arial"/>
              <a:ea typeface="ヒラギノ角ゴ Pro W3" pitchFamily="-109" charset="-128"/>
              <a:cs typeface="Arial"/>
            </a:endParaRPr>
          </a:p>
        </p:txBody>
      </p:sp>
      <p:sp>
        <p:nvSpPr>
          <p:cNvPr id="24" name="Abgerundetes Rechteck 23"/>
          <p:cNvSpPr/>
          <p:nvPr/>
        </p:nvSpPr>
        <p:spPr>
          <a:xfrm>
            <a:off x="4165828" y="3312422"/>
            <a:ext cx="1097173" cy="660570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FF0000"/>
              </a:gs>
            </a:gsLst>
          </a:gra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100" b="1" dirty="0" smtClean="0"/>
              <a:t>Active Cluster</a:t>
            </a:r>
            <a:br>
              <a:rPr lang="de-DE" sz="1100" b="1" dirty="0" smtClean="0"/>
            </a:br>
            <a:r>
              <a:rPr lang="de-DE" sz="1100" b="1" dirty="0" smtClean="0"/>
              <a:t>JobScheduler</a:t>
            </a:r>
            <a:br>
              <a:rPr lang="de-DE" sz="1100" b="1" dirty="0" smtClean="0"/>
            </a:br>
            <a:r>
              <a:rPr lang="de-DE" sz="1100" b="1" dirty="0" smtClean="0"/>
              <a:t>JS2</a:t>
            </a:r>
            <a:endParaRPr lang="de-DE" sz="1100" b="1" dirty="0"/>
          </a:p>
        </p:txBody>
      </p:sp>
      <p:sp>
        <p:nvSpPr>
          <p:cNvPr id="25" name="Abgerundetes Rechteck 24"/>
          <p:cNvSpPr/>
          <p:nvPr/>
        </p:nvSpPr>
        <p:spPr>
          <a:xfrm>
            <a:off x="5425862" y="3312422"/>
            <a:ext cx="1097173" cy="660570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FF0000"/>
              </a:gs>
            </a:gsLst>
          </a:gra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100" b="1" dirty="0" smtClean="0"/>
              <a:t>Active Cluster</a:t>
            </a:r>
            <a:br>
              <a:rPr lang="de-DE" sz="1100" b="1" dirty="0" smtClean="0"/>
            </a:br>
            <a:r>
              <a:rPr lang="de-DE" sz="1100" b="1" dirty="0" smtClean="0"/>
              <a:t>JobScheduler</a:t>
            </a:r>
            <a:br>
              <a:rPr lang="de-DE" sz="1100" b="1" dirty="0" smtClean="0"/>
            </a:br>
            <a:r>
              <a:rPr lang="de-DE" sz="1100" b="1" dirty="0" smtClean="0"/>
              <a:t>JS3</a:t>
            </a:r>
          </a:p>
        </p:txBody>
      </p:sp>
      <p:cxnSp>
        <p:nvCxnSpPr>
          <p:cNvPr id="26" name="Gerade Verbindung mit Pfeil 25"/>
          <p:cNvCxnSpPr>
            <a:stCxn id="24" idx="0"/>
            <a:endCxn id="55" idx="4"/>
          </p:cNvCxnSpPr>
          <p:nvPr/>
        </p:nvCxnSpPr>
        <p:spPr>
          <a:xfrm flipV="1">
            <a:off x="4714414" y="2316782"/>
            <a:ext cx="0" cy="995641"/>
          </a:xfrm>
          <a:prstGeom prst="straightConnector1">
            <a:avLst/>
          </a:prstGeom>
          <a:ln w="508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feld 28"/>
          <p:cNvSpPr txBox="1"/>
          <p:nvPr/>
        </p:nvSpPr>
        <p:spPr>
          <a:xfrm>
            <a:off x="4718700" y="2495872"/>
            <a:ext cx="1088601" cy="177476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/>
          <a:p>
            <a:pPr marL="124532" indent="-124532" defTabSz="166042">
              <a:spcBef>
                <a:spcPct val="20000"/>
              </a:spcBef>
            </a:pP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access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configuration</a:t>
            </a:r>
            <a:endParaRPr lang="de-DE" sz="800" dirty="0" smtClean="0">
              <a:latin typeface="Arial"/>
              <a:ea typeface="ヒラギノ角ゴ Pro W3" pitchFamily="-109" charset="-128"/>
              <a:cs typeface="Arial"/>
            </a:endParaRPr>
          </a:p>
        </p:txBody>
      </p:sp>
      <p:cxnSp>
        <p:nvCxnSpPr>
          <p:cNvPr id="31" name="Gerade Verbindung mit Pfeil 30"/>
          <p:cNvCxnSpPr>
            <a:stCxn id="24" idx="2"/>
            <a:endCxn id="56" idx="0"/>
          </p:cNvCxnSpPr>
          <p:nvPr/>
        </p:nvCxnSpPr>
        <p:spPr>
          <a:xfrm>
            <a:off x="4714414" y="3972992"/>
            <a:ext cx="0" cy="1072230"/>
          </a:xfrm>
          <a:prstGeom prst="straightConnector1">
            <a:avLst/>
          </a:prstGeom>
          <a:ln w="508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mit Pfeil 33"/>
          <p:cNvCxnSpPr>
            <a:stCxn id="25" idx="2"/>
            <a:endCxn id="57" idx="0"/>
          </p:cNvCxnSpPr>
          <p:nvPr/>
        </p:nvCxnSpPr>
        <p:spPr>
          <a:xfrm>
            <a:off x="5974449" y="3972992"/>
            <a:ext cx="0" cy="1072230"/>
          </a:xfrm>
          <a:prstGeom prst="straightConnector1">
            <a:avLst/>
          </a:prstGeom>
          <a:ln w="508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feld 36"/>
          <p:cNvSpPr txBox="1"/>
          <p:nvPr/>
        </p:nvSpPr>
        <p:spPr>
          <a:xfrm>
            <a:off x="5970163" y="4073513"/>
            <a:ext cx="878595" cy="423698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/>
          <a:p>
            <a:pPr defTabSz="166042">
              <a:spcBef>
                <a:spcPct val="20000"/>
              </a:spcBef>
            </a:pP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connect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via JobScheduler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protocol</a:t>
            </a:r>
            <a:endParaRPr lang="de-DE" sz="800" dirty="0" smtClean="0">
              <a:latin typeface="Arial"/>
              <a:ea typeface="ヒラギノ角ゴ Pro W3" pitchFamily="-109" charset="-128"/>
              <a:cs typeface="Arial"/>
            </a:endParaRPr>
          </a:p>
        </p:txBody>
      </p:sp>
      <p:sp>
        <p:nvSpPr>
          <p:cNvPr id="14" name="Zylinder 13"/>
          <p:cNvSpPr/>
          <p:nvPr/>
        </p:nvSpPr>
        <p:spPr>
          <a:xfrm>
            <a:off x="7637351" y="2374221"/>
            <a:ext cx="814308" cy="938201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3840" tIns="26920" rIns="53840" bIns="26920" rtlCol="0" anchor="ctr"/>
          <a:lstStyle/>
          <a:p>
            <a:pPr algn="ctr"/>
            <a:r>
              <a:rPr lang="de-DE" sz="1100" b="1" dirty="0" smtClean="0"/>
              <a:t>Database</a:t>
            </a:r>
            <a:endParaRPr lang="de-DE" sz="1100" b="1" dirty="0"/>
          </a:p>
        </p:txBody>
      </p:sp>
      <p:cxnSp>
        <p:nvCxnSpPr>
          <p:cNvPr id="39" name="Gewinkelte Verbindung 38"/>
          <p:cNvCxnSpPr>
            <a:stCxn id="58" idx="0"/>
            <a:endCxn id="14" idx="2"/>
          </p:cNvCxnSpPr>
          <p:nvPr/>
        </p:nvCxnSpPr>
        <p:spPr>
          <a:xfrm rot="5400000" flipH="1" flipV="1">
            <a:off x="5311316" y="986387"/>
            <a:ext cx="469101" cy="4182971"/>
          </a:xfrm>
          <a:prstGeom prst="bentConnector2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feld 41"/>
          <p:cNvSpPr txBox="1"/>
          <p:nvPr/>
        </p:nvSpPr>
        <p:spPr>
          <a:xfrm>
            <a:off x="6673040" y="2649982"/>
            <a:ext cx="878596" cy="177476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/>
          <a:p>
            <a:pPr marL="124532" indent="-124532" defTabSz="166042">
              <a:spcBef>
                <a:spcPct val="20000"/>
              </a:spcBef>
            </a:pP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access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database</a:t>
            </a:r>
            <a:endParaRPr lang="de-DE" sz="800" dirty="0" smtClean="0">
              <a:latin typeface="Arial"/>
              <a:ea typeface="ヒラギノ角ゴ Pro W3" pitchFamily="-109" charset="-128"/>
              <a:cs typeface="Arial"/>
            </a:endParaRPr>
          </a:p>
        </p:txBody>
      </p:sp>
      <p:cxnSp>
        <p:nvCxnSpPr>
          <p:cNvPr id="47" name="Gewinkelte Verbindung 46"/>
          <p:cNvCxnSpPr/>
          <p:nvPr/>
        </p:nvCxnSpPr>
        <p:spPr>
          <a:xfrm flipV="1">
            <a:off x="4834419" y="2948631"/>
            <a:ext cx="2802933" cy="363792"/>
          </a:xfrm>
          <a:prstGeom prst="bentConnector3">
            <a:avLst>
              <a:gd name="adj1" fmla="val -153"/>
            </a:avLst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Gewinkelte Verbindung 52"/>
          <p:cNvCxnSpPr>
            <a:stCxn id="25" idx="0"/>
          </p:cNvCxnSpPr>
          <p:nvPr/>
        </p:nvCxnSpPr>
        <p:spPr>
          <a:xfrm rot="5400000" flipH="1" flipV="1">
            <a:off x="6674266" y="2349337"/>
            <a:ext cx="263269" cy="1662903"/>
          </a:xfrm>
          <a:prstGeom prst="bentConnector2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>
            <a:off x="3458666" y="4509107"/>
            <a:ext cx="1260034" cy="0"/>
          </a:xfrm>
          <a:prstGeom prst="line">
            <a:avLst/>
          </a:prstGeom>
          <a:ln w="5080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>
            <a:off x="4718700" y="4509107"/>
            <a:ext cx="1260034" cy="0"/>
          </a:xfrm>
          <a:prstGeom prst="line">
            <a:avLst/>
          </a:prstGeom>
          <a:ln w="5080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02415779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200" dirty="0" smtClean="0"/>
              <a:t>High </a:t>
            </a:r>
            <a:r>
              <a:rPr lang="de-DE" sz="1200" dirty="0" err="1" smtClean="0"/>
              <a:t>Availability</a:t>
            </a:r>
            <a:r>
              <a:rPr lang="de-DE" sz="1200" dirty="0" smtClean="0"/>
              <a:t>: Supervisor JobScheduler</a:t>
            </a:r>
            <a:endParaRPr lang="de-DE" sz="1200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 smtClean="0"/>
              <a:t>JobScheduler Supervisor </a:t>
            </a:r>
            <a:r>
              <a:rPr lang="de-DE" dirty="0" err="1" smtClean="0"/>
              <a:t>for</a:t>
            </a:r>
            <a:r>
              <a:rPr lang="de-DE" dirty="0" smtClean="0"/>
              <a:t> Passive and Active Cluster</a:t>
            </a:r>
            <a:endParaRPr lang="de-DE" dirty="0"/>
          </a:p>
        </p:txBody>
      </p:sp>
      <p:sp>
        <p:nvSpPr>
          <p:cNvPr id="38" name="Foliennummernplatzhalter 5"/>
          <p:cNvSpPr>
            <a:spLocks noGrp="1"/>
          </p:cNvSpPr>
          <p:nvPr>
            <p:ph type="sldNum" sz="quarter" idx="16"/>
          </p:nvPr>
        </p:nvSpPr>
        <p:spPr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fld id="{338290F6-9EEA-4939-92A4-98C369575716}" type="slidenum">
              <a:rPr lang="de-DE" sz="2100" smtClean="0">
                <a:solidFill>
                  <a:schemeClr val="bg1"/>
                </a:solidFill>
                <a:latin typeface="+mj-lt"/>
                <a:ea typeface="ヒラギノ角ゴ ProN W3" pitchFamily="-109" charset="-128"/>
                <a:sym typeface="Gill Sans" pitchFamily="-109" charset="0"/>
              </a:rPr>
              <a:pPr/>
              <a:t>34</a:t>
            </a:fld>
            <a:endParaRPr lang="de-DE" sz="2100" dirty="0">
              <a:solidFill>
                <a:schemeClr val="bg1"/>
              </a:solidFill>
              <a:latin typeface="+mj-lt"/>
              <a:ea typeface="ヒラギノ角ゴ ProN W3" pitchFamily="-109" charset="-128"/>
              <a:sym typeface="Gill Sans" pitchFamily="-109" charset="0"/>
            </a:endParaRPr>
          </a:p>
        </p:txBody>
      </p:sp>
      <p:sp>
        <p:nvSpPr>
          <p:cNvPr id="54" name="Abgerundetes Rechteck 53"/>
          <p:cNvSpPr/>
          <p:nvPr/>
        </p:nvSpPr>
        <p:spPr>
          <a:xfrm>
            <a:off x="2905794" y="5274985"/>
            <a:ext cx="1097173" cy="660570"/>
          </a:xfrm>
          <a:prstGeom prst="round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26920" rIns="0" bIns="26920" rtlCol="0" anchor="ctr"/>
          <a:lstStyle/>
          <a:p>
            <a:pPr algn="ctr"/>
            <a:r>
              <a:rPr lang="de-DE" sz="1100" b="1" dirty="0" smtClean="0"/>
              <a:t>Agent JobScheduler</a:t>
            </a:r>
            <a:br>
              <a:rPr lang="de-DE" sz="1100" b="1" dirty="0" smtClean="0"/>
            </a:br>
            <a:r>
              <a:rPr lang="de-DE" sz="1100" b="1" dirty="0" smtClean="0"/>
              <a:t>SVR1</a:t>
            </a:r>
            <a:endParaRPr lang="de-DE" sz="1100" b="1" dirty="0"/>
          </a:p>
        </p:txBody>
      </p:sp>
      <p:sp>
        <p:nvSpPr>
          <p:cNvPr id="56" name="Abgerundetes Rechteck 55"/>
          <p:cNvSpPr/>
          <p:nvPr/>
        </p:nvSpPr>
        <p:spPr>
          <a:xfrm>
            <a:off x="4165828" y="5274985"/>
            <a:ext cx="1097173" cy="660570"/>
          </a:xfrm>
          <a:prstGeom prst="round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26920" rIns="0" bIns="26920" rtlCol="0" anchor="ctr"/>
          <a:lstStyle/>
          <a:p>
            <a:pPr algn="ctr"/>
            <a:r>
              <a:rPr lang="de-DE" sz="1100" b="1" dirty="0" smtClean="0"/>
              <a:t>Agent JobScheduler</a:t>
            </a:r>
            <a:br>
              <a:rPr lang="de-DE" sz="1100" b="1" dirty="0" smtClean="0"/>
            </a:br>
            <a:r>
              <a:rPr lang="de-DE" sz="1100" b="1" dirty="0" smtClean="0"/>
              <a:t>SVR2</a:t>
            </a:r>
          </a:p>
        </p:txBody>
      </p:sp>
      <p:sp>
        <p:nvSpPr>
          <p:cNvPr id="57" name="Abgerundetes Rechteck 56"/>
          <p:cNvSpPr/>
          <p:nvPr/>
        </p:nvSpPr>
        <p:spPr>
          <a:xfrm>
            <a:off x="5425862" y="5274985"/>
            <a:ext cx="1097173" cy="660570"/>
          </a:xfrm>
          <a:prstGeom prst="round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26920" rIns="0" bIns="26920" rtlCol="0" anchor="ctr"/>
          <a:lstStyle/>
          <a:p>
            <a:pPr algn="ctr"/>
            <a:r>
              <a:rPr lang="de-DE" sz="1100" b="1" dirty="0" smtClean="0"/>
              <a:t>Agent JobScheduler</a:t>
            </a:r>
            <a:br>
              <a:rPr lang="de-DE" sz="1100" b="1" dirty="0" smtClean="0"/>
            </a:br>
            <a:r>
              <a:rPr lang="de-DE" sz="1100" b="1" dirty="0" smtClean="0"/>
              <a:t>SVR3</a:t>
            </a:r>
          </a:p>
        </p:txBody>
      </p:sp>
      <p:sp>
        <p:nvSpPr>
          <p:cNvPr id="58" name="Abgerundetes Rechteck 57"/>
          <p:cNvSpPr/>
          <p:nvPr/>
        </p:nvSpPr>
        <p:spPr>
          <a:xfrm>
            <a:off x="2905794" y="3542186"/>
            <a:ext cx="1097173" cy="660570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FF0000"/>
              </a:gs>
            </a:gsLst>
          </a:gra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26920" rIns="0" bIns="26920" rtlCol="0" anchor="ctr"/>
          <a:lstStyle/>
          <a:p>
            <a:pPr algn="ctr"/>
            <a:r>
              <a:rPr lang="de-DE" sz="1100" b="1" dirty="0" smtClean="0"/>
              <a:t>Active Cluster</a:t>
            </a:r>
            <a:br>
              <a:rPr lang="de-DE" sz="1100" b="1" dirty="0" smtClean="0"/>
            </a:br>
            <a:r>
              <a:rPr lang="de-DE" sz="1100" b="1" dirty="0" smtClean="0"/>
              <a:t>JobScheduler</a:t>
            </a:r>
            <a:br>
              <a:rPr lang="de-DE" sz="1100" b="1" dirty="0" smtClean="0"/>
            </a:br>
            <a:r>
              <a:rPr lang="de-DE" sz="1100" b="1" dirty="0" smtClean="0"/>
              <a:t>JS1</a:t>
            </a:r>
          </a:p>
        </p:txBody>
      </p:sp>
      <p:cxnSp>
        <p:nvCxnSpPr>
          <p:cNvPr id="64" name="Gewinkelte Verbindung 63"/>
          <p:cNvCxnSpPr>
            <a:stCxn id="58" idx="1"/>
            <a:endCxn id="45" idx="1"/>
          </p:cNvCxnSpPr>
          <p:nvPr/>
        </p:nvCxnSpPr>
        <p:spPr>
          <a:xfrm rot="10800000" flipH="1">
            <a:off x="2905794" y="2187539"/>
            <a:ext cx="1292178" cy="1684932"/>
          </a:xfrm>
          <a:prstGeom prst="bentConnector3">
            <a:avLst>
              <a:gd name="adj1" fmla="val -9950"/>
            </a:avLst>
          </a:prstGeom>
          <a:ln w="12700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Gewinkelte Verbindung 64"/>
          <p:cNvCxnSpPr>
            <a:stCxn id="25" idx="3"/>
            <a:endCxn id="45" idx="3"/>
          </p:cNvCxnSpPr>
          <p:nvPr/>
        </p:nvCxnSpPr>
        <p:spPr>
          <a:xfrm flipH="1" flipV="1">
            <a:off x="5295144" y="2187540"/>
            <a:ext cx="1227891" cy="1684931"/>
          </a:xfrm>
          <a:prstGeom prst="bentConnector3">
            <a:avLst>
              <a:gd name="adj1" fmla="val -10471"/>
            </a:avLst>
          </a:prstGeom>
          <a:ln w="12700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Gerade Verbindung mit Pfeil 76"/>
          <p:cNvCxnSpPr>
            <a:stCxn id="58" idx="2"/>
            <a:endCxn id="54" idx="0"/>
          </p:cNvCxnSpPr>
          <p:nvPr/>
        </p:nvCxnSpPr>
        <p:spPr>
          <a:xfrm>
            <a:off x="3454380" y="4202756"/>
            <a:ext cx="0" cy="1072229"/>
          </a:xfrm>
          <a:prstGeom prst="straightConnector1">
            <a:avLst/>
          </a:prstGeom>
          <a:ln w="508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Textfeld 89"/>
          <p:cNvSpPr txBox="1"/>
          <p:nvPr/>
        </p:nvSpPr>
        <p:spPr>
          <a:xfrm>
            <a:off x="2802934" y="1994200"/>
            <a:ext cx="1200033" cy="177476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/>
          <a:p>
            <a:pPr marL="124532" indent="-124532" defTabSz="166042">
              <a:spcBef>
                <a:spcPct val="20000"/>
              </a:spcBef>
            </a:pP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distribute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configuration</a:t>
            </a:r>
            <a:endParaRPr lang="de-DE" sz="800" dirty="0" smtClean="0">
              <a:latin typeface="Arial"/>
              <a:ea typeface="ヒラギノ角ゴ Pro W3" pitchFamily="-109" charset="-128"/>
              <a:cs typeface="Arial"/>
            </a:endParaRPr>
          </a:p>
        </p:txBody>
      </p:sp>
      <p:sp>
        <p:nvSpPr>
          <p:cNvPr id="91" name="Textfeld 90"/>
          <p:cNvSpPr txBox="1"/>
          <p:nvPr/>
        </p:nvSpPr>
        <p:spPr>
          <a:xfrm>
            <a:off x="5425863" y="1994200"/>
            <a:ext cx="1182889" cy="177476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/>
          <a:p>
            <a:pPr marL="124532" indent="-124532" defTabSz="166042">
              <a:spcBef>
                <a:spcPct val="20000"/>
              </a:spcBef>
            </a:pP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distribute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configuration</a:t>
            </a:r>
            <a:endParaRPr lang="de-DE" sz="800" dirty="0" smtClean="0">
              <a:latin typeface="Arial"/>
              <a:ea typeface="ヒラギノ角ゴ Pro W3" pitchFamily="-109" charset="-128"/>
              <a:cs typeface="Arial"/>
            </a:endParaRPr>
          </a:p>
        </p:txBody>
      </p:sp>
      <p:sp>
        <p:nvSpPr>
          <p:cNvPr id="93" name="Textfeld 92"/>
          <p:cNvSpPr txBox="1"/>
          <p:nvPr/>
        </p:nvSpPr>
        <p:spPr>
          <a:xfrm>
            <a:off x="4710129" y="4331997"/>
            <a:ext cx="878595" cy="423698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/>
          <a:p>
            <a:pPr defTabSz="166042">
              <a:spcBef>
                <a:spcPct val="20000"/>
              </a:spcBef>
            </a:pP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connect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via JobScheduler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protocol</a:t>
            </a:r>
            <a:endParaRPr lang="de-DE" sz="800" dirty="0" smtClean="0">
              <a:latin typeface="Arial"/>
              <a:ea typeface="ヒラギノ角ゴ Pro W3" pitchFamily="-109" charset="-128"/>
              <a:cs typeface="Arial"/>
            </a:endParaRPr>
          </a:p>
        </p:txBody>
      </p:sp>
      <p:sp>
        <p:nvSpPr>
          <p:cNvPr id="94" name="Textfeld 93"/>
          <p:cNvSpPr txBox="1"/>
          <p:nvPr/>
        </p:nvSpPr>
        <p:spPr>
          <a:xfrm>
            <a:off x="3458666" y="4331997"/>
            <a:ext cx="878595" cy="423698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/>
          <a:p>
            <a:pPr defTabSz="166042">
              <a:spcBef>
                <a:spcPct val="20000"/>
              </a:spcBef>
            </a:pP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connect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via JobScheduler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protocol</a:t>
            </a:r>
            <a:endParaRPr lang="de-DE" sz="800" dirty="0" smtClean="0">
              <a:latin typeface="Arial"/>
              <a:ea typeface="ヒラギノ角ゴ Pro W3" pitchFamily="-109" charset="-128"/>
              <a:cs typeface="Arial"/>
            </a:endParaRPr>
          </a:p>
        </p:txBody>
      </p:sp>
      <p:sp>
        <p:nvSpPr>
          <p:cNvPr id="24" name="Abgerundetes Rechteck 23"/>
          <p:cNvSpPr/>
          <p:nvPr/>
        </p:nvSpPr>
        <p:spPr>
          <a:xfrm>
            <a:off x="4165828" y="3542186"/>
            <a:ext cx="1097173" cy="660570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FF0000"/>
              </a:gs>
            </a:gsLst>
          </a:gra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26920" rIns="0" bIns="26920" rtlCol="0" anchor="ctr"/>
          <a:lstStyle/>
          <a:p>
            <a:pPr algn="ctr"/>
            <a:r>
              <a:rPr lang="de-DE" sz="1100" b="1" dirty="0" smtClean="0"/>
              <a:t>Active Cluster</a:t>
            </a:r>
            <a:br>
              <a:rPr lang="de-DE" sz="1100" b="1" dirty="0" smtClean="0"/>
            </a:br>
            <a:r>
              <a:rPr lang="de-DE" sz="1100" b="1" dirty="0" smtClean="0"/>
              <a:t>JobScheduler</a:t>
            </a:r>
            <a:br>
              <a:rPr lang="de-DE" sz="1100" b="1" dirty="0" smtClean="0"/>
            </a:br>
            <a:r>
              <a:rPr lang="de-DE" sz="1100" b="1" dirty="0" smtClean="0"/>
              <a:t>JS2</a:t>
            </a:r>
          </a:p>
        </p:txBody>
      </p:sp>
      <p:sp>
        <p:nvSpPr>
          <p:cNvPr id="25" name="Abgerundetes Rechteck 24"/>
          <p:cNvSpPr/>
          <p:nvPr/>
        </p:nvSpPr>
        <p:spPr>
          <a:xfrm>
            <a:off x="5425862" y="3542186"/>
            <a:ext cx="1097173" cy="660570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FF0000"/>
              </a:gs>
            </a:gsLst>
          </a:gra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26920" rIns="0" bIns="26920" rtlCol="0" anchor="ctr"/>
          <a:lstStyle/>
          <a:p>
            <a:pPr algn="ctr"/>
            <a:r>
              <a:rPr lang="de-DE" sz="1100" b="1" dirty="0" smtClean="0"/>
              <a:t>Active Cluster</a:t>
            </a:r>
            <a:br>
              <a:rPr lang="de-DE" sz="1100" b="1" dirty="0" smtClean="0"/>
            </a:br>
            <a:r>
              <a:rPr lang="de-DE" sz="1100" b="1" dirty="0" smtClean="0"/>
              <a:t>JobScheduler</a:t>
            </a:r>
            <a:br>
              <a:rPr lang="de-DE" sz="1100" b="1" dirty="0" smtClean="0"/>
            </a:br>
            <a:r>
              <a:rPr lang="de-DE" sz="1100" b="1" dirty="0" smtClean="0"/>
              <a:t>JS3</a:t>
            </a:r>
          </a:p>
        </p:txBody>
      </p:sp>
      <p:cxnSp>
        <p:nvCxnSpPr>
          <p:cNvPr id="26" name="Gerade Verbindung mit Pfeil 25"/>
          <p:cNvCxnSpPr>
            <a:stCxn id="24" idx="0"/>
          </p:cNvCxnSpPr>
          <p:nvPr/>
        </p:nvCxnSpPr>
        <p:spPr>
          <a:xfrm flipV="1">
            <a:off x="4714414" y="2546545"/>
            <a:ext cx="0" cy="995641"/>
          </a:xfrm>
          <a:prstGeom prst="straightConnector1">
            <a:avLst/>
          </a:prstGeom>
          <a:ln w="5080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feld 28"/>
          <p:cNvSpPr txBox="1"/>
          <p:nvPr/>
        </p:nvSpPr>
        <p:spPr>
          <a:xfrm>
            <a:off x="3518667" y="2696915"/>
            <a:ext cx="1190390" cy="177476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/>
          <a:p>
            <a:pPr marL="124532" indent="-124532" defTabSz="166042">
              <a:spcBef>
                <a:spcPct val="20000"/>
              </a:spcBef>
            </a:pP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distribute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configuration</a:t>
            </a:r>
            <a:endParaRPr lang="de-DE" sz="800" dirty="0" smtClean="0">
              <a:latin typeface="Arial"/>
              <a:ea typeface="ヒラギノ角ゴ Pro W3" pitchFamily="-109" charset="-128"/>
              <a:cs typeface="Arial"/>
            </a:endParaRPr>
          </a:p>
        </p:txBody>
      </p:sp>
      <p:cxnSp>
        <p:nvCxnSpPr>
          <p:cNvPr id="31" name="Gerade Verbindung mit Pfeil 30"/>
          <p:cNvCxnSpPr>
            <a:stCxn id="24" idx="2"/>
            <a:endCxn id="56" idx="0"/>
          </p:cNvCxnSpPr>
          <p:nvPr/>
        </p:nvCxnSpPr>
        <p:spPr>
          <a:xfrm>
            <a:off x="4714414" y="4202756"/>
            <a:ext cx="0" cy="1072230"/>
          </a:xfrm>
          <a:prstGeom prst="straightConnector1">
            <a:avLst/>
          </a:prstGeom>
          <a:ln w="508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mit Pfeil 33"/>
          <p:cNvCxnSpPr>
            <a:stCxn id="25" idx="2"/>
            <a:endCxn id="57" idx="0"/>
          </p:cNvCxnSpPr>
          <p:nvPr/>
        </p:nvCxnSpPr>
        <p:spPr>
          <a:xfrm>
            <a:off x="5974449" y="4202756"/>
            <a:ext cx="0" cy="1072230"/>
          </a:xfrm>
          <a:prstGeom prst="straightConnector1">
            <a:avLst/>
          </a:prstGeom>
          <a:ln w="508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feld 36"/>
          <p:cNvSpPr txBox="1"/>
          <p:nvPr/>
        </p:nvSpPr>
        <p:spPr>
          <a:xfrm>
            <a:off x="5970163" y="4322424"/>
            <a:ext cx="878595" cy="423698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/>
          <a:p>
            <a:pPr defTabSz="166042">
              <a:spcBef>
                <a:spcPct val="20000"/>
              </a:spcBef>
            </a:pP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connect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via JobScheduler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protocol</a:t>
            </a:r>
            <a:endParaRPr lang="de-DE" sz="800" dirty="0" smtClean="0">
              <a:latin typeface="Arial"/>
              <a:ea typeface="ヒラギノ角ゴ Pro W3" pitchFamily="-109" charset="-128"/>
              <a:cs typeface="Arial"/>
            </a:endParaRPr>
          </a:p>
        </p:txBody>
      </p:sp>
      <p:sp>
        <p:nvSpPr>
          <p:cNvPr id="14" name="Zylinder 13"/>
          <p:cNvSpPr/>
          <p:nvPr/>
        </p:nvSpPr>
        <p:spPr>
          <a:xfrm>
            <a:off x="7637351" y="2603985"/>
            <a:ext cx="814308" cy="938201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100" b="1" dirty="0" smtClean="0"/>
              <a:t>Database</a:t>
            </a:r>
            <a:endParaRPr lang="de-DE" sz="1100" b="1" dirty="0"/>
          </a:p>
        </p:txBody>
      </p:sp>
      <p:cxnSp>
        <p:nvCxnSpPr>
          <p:cNvPr id="39" name="Gewinkelte Verbindung 38"/>
          <p:cNvCxnSpPr>
            <a:stCxn id="58" idx="0"/>
            <a:endCxn id="14" idx="2"/>
          </p:cNvCxnSpPr>
          <p:nvPr/>
        </p:nvCxnSpPr>
        <p:spPr>
          <a:xfrm rot="5400000" flipH="1" flipV="1">
            <a:off x="5311316" y="1216151"/>
            <a:ext cx="469101" cy="4182971"/>
          </a:xfrm>
          <a:prstGeom prst="bentConnector2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feld 41"/>
          <p:cNvSpPr txBox="1"/>
          <p:nvPr/>
        </p:nvSpPr>
        <p:spPr>
          <a:xfrm>
            <a:off x="6673040" y="2879746"/>
            <a:ext cx="878596" cy="177476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/>
          <a:p>
            <a:pPr marL="124532" indent="-124532" defTabSz="166042">
              <a:spcBef>
                <a:spcPct val="20000"/>
              </a:spcBef>
            </a:pP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access</a:t>
            </a:r>
            <a:r>
              <a:rPr lang="de-DE" sz="800" dirty="0" smtClean="0"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800" dirty="0" err="1" smtClean="0">
                <a:latin typeface="Arial"/>
                <a:ea typeface="ヒラギノ角ゴ Pro W3" pitchFamily="-109" charset="-128"/>
                <a:cs typeface="Arial"/>
              </a:rPr>
              <a:t>database</a:t>
            </a:r>
            <a:endParaRPr lang="de-DE" sz="800" dirty="0" smtClean="0">
              <a:latin typeface="Arial"/>
              <a:ea typeface="ヒラギノ角ゴ Pro W3" pitchFamily="-109" charset="-128"/>
              <a:cs typeface="Arial"/>
            </a:endParaRPr>
          </a:p>
        </p:txBody>
      </p:sp>
      <p:cxnSp>
        <p:nvCxnSpPr>
          <p:cNvPr id="47" name="Gewinkelte Verbindung 46"/>
          <p:cNvCxnSpPr/>
          <p:nvPr/>
        </p:nvCxnSpPr>
        <p:spPr>
          <a:xfrm flipV="1">
            <a:off x="4834419" y="3178395"/>
            <a:ext cx="2802933" cy="363792"/>
          </a:xfrm>
          <a:prstGeom prst="bentConnector3">
            <a:avLst>
              <a:gd name="adj1" fmla="val -153"/>
            </a:avLst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Gewinkelte Verbindung 52"/>
          <p:cNvCxnSpPr>
            <a:stCxn id="25" idx="0"/>
          </p:cNvCxnSpPr>
          <p:nvPr/>
        </p:nvCxnSpPr>
        <p:spPr>
          <a:xfrm rot="5400000" flipH="1" flipV="1">
            <a:off x="6674266" y="2579100"/>
            <a:ext cx="263269" cy="1662903"/>
          </a:xfrm>
          <a:prstGeom prst="bentConnector2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Abgerundetes Rechteck 44"/>
          <p:cNvSpPr/>
          <p:nvPr/>
        </p:nvSpPr>
        <p:spPr>
          <a:xfrm>
            <a:off x="4197972" y="1857254"/>
            <a:ext cx="1097173" cy="660570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FF0000"/>
              </a:gs>
            </a:gsLst>
          </a:gra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26920" rIns="0" bIns="26920" rtlCol="0" anchor="ctr"/>
          <a:lstStyle/>
          <a:p>
            <a:pPr algn="ctr"/>
            <a:r>
              <a:rPr lang="de-DE" sz="1100" b="1" dirty="0" smtClean="0"/>
              <a:t>Supervisor</a:t>
            </a:r>
            <a:br>
              <a:rPr lang="de-DE" sz="1100" b="1" dirty="0" smtClean="0"/>
            </a:br>
            <a:r>
              <a:rPr lang="de-DE" sz="1100" b="1" dirty="0" smtClean="0"/>
              <a:t>JobScheduler</a:t>
            </a:r>
            <a:br>
              <a:rPr lang="de-DE" sz="1100" b="1" dirty="0" smtClean="0"/>
            </a:br>
            <a:r>
              <a:rPr lang="de-DE" sz="1100" b="1" dirty="0" smtClean="0"/>
              <a:t>JS4</a:t>
            </a:r>
            <a:endParaRPr lang="de-DE" sz="1100" b="1" dirty="0"/>
          </a:p>
        </p:txBody>
      </p:sp>
      <p:sp>
        <p:nvSpPr>
          <p:cNvPr id="46" name="Ellipse 45"/>
          <p:cNvSpPr/>
          <p:nvPr/>
        </p:nvSpPr>
        <p:spPr>
          <a:xfrm>
            <a:off x="7232340" y="1799813"/>
            <a:ext cx="1422896" cy="6210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100" b="1" dirty="0" smtClean="0"/>
              <a:t>Share </a:t>
            </a:r>
            <a:r>
              <a:rPr lang="de-DE" sz="1100" b="1" dirty="0" err="1" smtClean="0"/>
              <a:t>or</a:t>
            </a:r>
            <a:r>
              <a:rPr lang="de-DE" sz="1100" b="1" dirty="0" smtClean="0"/>
              <a:t> </a:t>
            </a:r>
            <a:br>
              <a:rPr lang="de-DE" sz="1100" b="1" dirty="0" smtClean="0"/>
            </a:br>
            <a:r>
              <a:rPr lang="de-DE" sz="1100" b="1" dirty="0" smtClean="0"/>
              <a:t>File System</a:t>
            </a:r>
            <a:endParaRPr lang="de-DE" sz="1100" b="1" dirty="0"/>
          </a:p>
        </p:txBody>
      </p:sp>
      <p:cxnSp>
        <p:nvCxnSpPr>
          <p:cNvPr id="48" name="Gewinkelte Verbindung 47"/>
          <p:cNvCxnSpPr>
            <a:stCxn id="45" idx="0"/>
            <a:endCxn id="46" idx="0"/>
          </p:cNvCxnSpPr>
          <p:nvPr/>
        </p:nvCxnSpPr>
        <p:spPr>
          <a:xfrm rot="5400000" flipH="1" flipV="1">
            <a:off x="6316453" y="229920"/>
            <a:ext cx="57441" cy="3197229"/>
          </a:xfrm>
          <a:prstGeom prst="bentConnector3">
            <a:avLst>
              <a:gd name="adj1" fmla="val 497974"/>
            </a:avLst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Gewinkelte Verbindung 48"/>
          <p:cNvCxnSpPr/>
          <p:nvPr/>
        </p:nvCxnSpPr>
        <p:spPr>
          <a:xfrm rot="16200000" flipH="1">
            <a:off x="6053471" y="1277938"/>
            <a:ext cx="316603" cy="2810425"/>
          </a:xfrm>
          <a:prstGeom prst="bentConnector2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/>
          <p:nvPr/>
        </p:nvCxnSpPr>
        <p:spPr>
          <a:xfrm>
            <a:off x="3458666" y="4805885"/>
            <a:ext cx="1260034" cy="0"/>
          </a:xfrm>
          <a:prstGeom prst="line">
            <a:avLst/>
          </a:prstGeom>
          <a:ln w="5080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/>
          <p:nvPr/>
        </p:nvCxnSpPr>
        <p:spPr>
          <a:xfrm>
            <a:off x="4718700" y="4805885"/>
            <a:ext cx="1260034" cy="0"/>
          </a:xfrm>
          <a:prstGeom prst="line">
            <a:avLst/>
          </a:prstGeom>
          <a:ln w="5080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Inhaltsplatzhalter 3"/>
          <p:cNvSpPr>
            <a:spLocks noGrp="1"/>
          </p:cNvSpPr>
          <p:nvPr>
            <p:ph sz="quarter" idx="11"/>
          </p:nvPr>
        </p:nvSpPr>
        <p:spPr>
          <a:xfrm>
            <a:off x="180000" y="1508400"/>
            <a:ext cx="1512000" cy="5026075"/>
          </a:xfrm>
          <a:solidFill>
            <a:srgbClr val="FFFFFF"/>
          </a:solidFill>
          <a:ln w="9525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lIns="72000" tIns="36000" rIns="72000" bIns="36000"/>
          <a:lstStyle/>
          <a:p>
            <a:pPr marL="0" indent="0" defTabSz="268024">
              <a:buClr>
                <a:srgbClr val="C00000"/>
              </a:buClr>
              <a:buSzPct val="100000"/>
              <a:buNone/>
            </a:pPr>
            <a:r>
              <a:rPr lang="en-US" altLang="de-DE" sz="1000" b="1" dirty="0" smtClean="0"/>
              <a:t>Master/Agent</a:t>
            </a:r>
            <a:br>
              <a:rPr lang="en-US" altLang="de-DE" sz="1000" b="1" dirty="0" smtClean="0"/>
            </a:br>
            <a:r>
              <a:rPr lang="en-US" altLang="de-DE" sz="1000" b="1" dirty="0" smtClean="0"/>
              <a:t>Active Cluster</a:t>
            </a:r>
          </a:p>
          <a:p>
            <a:pPr marL="84787" indent="-84787" defTabSz="268024">
              <a:spcBef>
                <a:spcPts val="6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JobScheduler Cluster members use the same database</a:t>
            </a:r>
          </a:p>
          <a:p>
            <a:pPr marL="84787" indent="-84787" defTabSz="268024">
              <a:spcBef>
                <a:spcPts val="177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JobScheduler Cluster members share the workload of jobs</a:t>
            </a:r>
          </a:p>
          <a:p>
            <a:pPr marL="84787" indent="-84787" defTabSz="268024">
              <a:spcBef>
                <a:spcPts val="177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All instances operate in active mode</a:t>
            </a:r>
          </a:p>
          <a:p>
            <a:pPr marL="84787" indent="-84787" defTabSz="268024">
              <a:spcBef>
                <a:spcPts val="177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All Cluster instances use Agents to execute jobs on remote servers</a:t>
            </a:r>
          </a:p>
          <a:p>
            <a:pPr marL="84787" indent="-84787" defTabSz="268024">
              <a:spcBef>
                <a:spcPts val="177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endParaRPr lang="en-US" altLang="de-DE" sz="1000" dirty="0" smtClean="0"/>
          </a:p>
          <a:p>
            <a:pPr marL="0" indent="0" defTabSz="268024">
              <a:spcBef>
                <a:spcPts val="177"/>
              </a:spcBef>
              <a:buClr>
                <a:srgbClr val="C00000"/>
              </a:buClr>
              <a:buSzPct val="100000"/>
              <a:buNone/>
            </a:pPr>
            <a:r>
              <a:rPr lang="en-US" altLang="de-DE" sz="1000" b="1" dirty="0" smtClean="0"/>
              <a:t>Supervisor JobScheduler</a:t>
            </a:r>
          </a:p>
          <a:p>
            <a:pPr marL="84787" indent="-84787" defTabSz="268024">
              <a:spcBef>
                <a:spcPts val="6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Distribute configuration to Cluster JobScheduler instances</a:t>
            </a:r>
          </a:p>
          <a:p>
            <a:pPr defTabSz="268024">
              <a:spcBef>
                <a:spcPts val="177"/>
              </a:spcBef>
              <a:buClr>
                <a:srgbClr val="C00000"/>
              </a:buClr>
              <a:buSzPct val="100000"/>
            </a:pPr>
            <a:endParaRPr lang="en-US" altLang="de-DE" sz="1000" dirty="0"/>
          </a:p>
        </p:txBody>
      </p:sp>
    </p:spTree>
    <p:extLst>
      <p:ext uri="{BB962C8B-B14F-4D97-AF65-F5344CB8AC3E}">
        <p14:creationId xmlns="" xmlns:p14="http://schemas.microsoft.com/office/powerpoint/2010/main" val="146366866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200" dirty="0" smtClean="0"/>
              <a:t>JobScheduler in a Nutshell</a:t>
            </a:r>
            <a:endParaRPr lang="en-US" sz="120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 smtClean="0"/>
              <a:t>Open Source JobScheduler</a:t>
            </a:r>
            <a:endParaRPr lang="de-DE" dirty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6"/>
          </p:nvPr>
        </p:nvSpPr>
        <p:spPr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fld id="{338290F6-9EEA-4939-92A4-98C369575716}" type="slidenum">
              <a:rPr lang="de-DE" sz="2100" smtClean="0">
                <a:solidFill>
                  <a:schemeClr val="bg1"/>
                </a:solidFill>
                <a:latin typeface="+mj-lt"/>
                <a:ea typeface="ヒラギノ角ゴ ProN W3" pitchFamily="-109" charset="-128"/>
                <a:sym typeface="Gill Sans" pitchFamily="-109" charset="0"/>
              </a:rPr>
              <a:pPr/>
              <a:t>35</a:t>
            </a:fld>
            <a:endParaRPr lang="de-DE" sz="2100" dirty="0">
              <a:solidFill>
                <a:schemeClr val="bg1"/>
              </a:solidFill>
              <a:latin typeface="+mj-lt"/>
              <a:ea typeface="ヒラギノ角ゴ ProN W3" pitchFamily="-109" charset="-128"/>
              <a:sym typeface="Gill Sans" pitchFamily="-109" charset="0"/>
            </a:endParaRPr>
          </a:p>
        </p:txBody>
      </p:sp>
      <p:sp>
        <p:nvSpPr>
          <p:cNvPr id="12" name="Inhaltsplatzhalter 9"/>
          <p:cNvSpPr txBox="1">
            <a:spLocks/>
          </p:cNvSpPr>
          <p:nvPr/>
        </p:nvSpPr>
        <p:spPr>
          <a:xfrm>
            <a:off x="192881" y="1844824"/>
            <a:ext cx="2800319" cy="289705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/>
          <a:p>
            <a:pPr marL="201866" indent="-201866" defTabSz="269155">
              <a:spcBef>
                <a:spcPts val="0"/>
              </a:spcBef>
              <a:defRPr/>
            </a:pPr>
            <a:endParaRPr lang="de-CH" sz="1400" dirty="0" smtClean="0">
              <a:solidFill>
                <a:srgbClr val="7FA4DD"/>
              </a:solidFill>
              <a:latin typeface="Arial" pitchFamily="34" charset="0"/>
              <a:ea typeface="ヒラギノ角ゴ Pro W3" pitchFamily="-109" charset="-128"/>
              <a:cs typeface="Arial" pitchFamily="34" charset="0"/>
            </a:endParaRPr>
          </a:p>
          <a:p>
            <a:pPr marL="201866" indent="-201866" defTabSz="269155">
              <a:spcBef>
                <a:spcPts val="0"/>
              </a:spcBef>
              <a:defRPr/>
            </a:pPr>
            <a:endParaRPr lang="de-CH" sz="1400" dirty="0" smtClean="0">
              <a:solidFill>
                <a:srgbClr val="7FA4DD"/>
              </a:solidFill>
              <a:latin typeface="Arial" pitchFamily="34" charset="0"/>
              <a:ea typeface="ヒラギノ角ゴ Pro W3" pitchFamily="-109" charset="-128"/>
              <a:cs typeface="Arial" pitchFamily="34" charset="0"/>
            </a:endParaRPr>
          </a:p>
          <a:p>
            <a:pPr marL="201866" indent="-201866" defTabSz="269155">
              <a:spcBef>
                <a:spcPts val="0"/>
              </a:spcBef>
              <a:defRPr/>
            </a:pPr>
            <a:endParaRPr lang="de-CH" sz="1400" dirty="0" smtClean="0">
              <a:solidFill>
                <a:srgbClr val="7FA4DD"/>
              </a:solidFill>
              <a:latin typeface="Arial" pitchFamily="34" charset="0"/>
              <a:ea typeface="ヒラギノ角ゴ Pro W3" pitchFamily="-109" charset="-128"/>
              <a:cs typeface="Arial" pitchFamily="34" charset="0"/>
            </a:endParaRPr>
          </a:p>
          <a:p>
            <a:pPr marL="201866" indent="-201866" defTabSz="269155">
              <a:spcBef>
                <a:spcPts val="0"/>
              </a:spcBef>
              <a:defRPr/>
            </a:pPr>
            <a:endParaRPr lang="de-CH" sz="1400" dirty="0" smtClean="0">
              <a:solidFill>
                <a:srgbClr val="7FA4DD"/>
              </a:solidFill>
              <a:latin typeface="Arial" pitchFamily="34" charset="0"/>
              <a:ea typeface="ヒラギノ角ゴ Pro W3" pitchFamily="-109" charset="-128"/>
              <a:cs typeface="Arial" pitchFamily="34" charset="0"/>
            </a:endParaRPr>
          </a:p>
          <a:p>
            <a:pPr marL="201866" indent="-201866" defTabSz="269155">
              <a:spcBef>
                <a:spcPts val="0"/>
              </a:spcBef>
              <a:defRPr/>
            </a:pPr>
            <a:endParaRPr lang="de-CH" sz="1400" dirty="0" smtClean="0">
              <a:solidFill>
                <a:srgbClr val="7FA4DD"/>
              </a:solidFill>
              <a:latin typeface="Arial" pitchFamily="34" charset="0"/>
              <a:ea typeface="ヒラギノ角ゴ Pro W3" pitchFamily="-109" charset="-128"/>
              <a:cs typeface="Arial" pitchFamily="34" charset="0"/>
            </a:endParaRPr>
          </a:p>
          <a:p>
            <a:pPr marL="201866" indent="-201866" defTabSz="269155">
              <a:spcBef>
                <a:spcPts val="0"/>
              </a:spcBef>
              <a:defRPr/>
            </a:pPr>
            <a:endParaRPr lang="de-CH" sz="1400" dirty="0" smtClean="0">
              <a:solidFill>
                <a:srgbClr val="7FA4DD"/>
              </a:solidFill>
              <a:latin typeface="Arial" pitchFamily="34" charset="0"/>
              <a:ea typeface="ヒラギノ角ゴ Pro W3" pitchFamily="-109" charset="-128"/>
              <a:cs typeface="Arial" pitchFamily="34" charset="0"/>
            </a:endParaRPr>
          </a:p>
          <a:p>
            <a:pPr marL="201866" indent="-201866" defTabSz="269155">
              <a:spcBef>
                <a:spcPts val="0"/>
              </a:spcBef>
              <a:defRPr/>
            </a:pPr>
            <a:endParaRPr lang="de-CH" sz="1400" dirty="0" smtClean="0">
              <a:solidFill>
                <a:srgbClr val="7FA4DD"/>
              </a:solidFill>
              <a:latin typeface="Arial" pitchFamily="34" charset="0"/>
              <a:ea typeface="ヒラギノ角ゴ Pro W3" pitchFamily="-109" charset="-128"/>
              <a:cs typeface="Arial" pitchFamily="34" charset="0"/>
            </a:endParaRPr>
          </a:p>
          <a:p>
            <a:pPr marL="201866" indent="-201866" defTabSz="269155">
              <a:spcBef>
                <a:spcPts val="0"/>
              </a:spcBef>
              <a:defRPr/>
            </a:pPr>
            <a:r>
              <a:rPr lang="de-CH" sz="1400" dirty="0" smtClean="0">
                <a:solidFill>
                  <a:srgbClr val="7FA4DD"/>
                </a:solidFill>
                <a:latin typeface="Arial" pitchFamily="34" charset="0"/>
                <a:ea typeface="ヒラギノ角ゴ Pro W3" pitchFamily="-109" charset="-128"/>
                <a:cs typeface="Arial" pitchFamily="34" charset="0"/>
              </a:rPr>
              <a:t>Software- und</a:t>
            </a:r>
          </a:p>
          <a:p>
            <a:pPr marL="201866" indent="-201866" defTabSz="269155">
              <a:spcBef>
                <a:spcPts val="0"/>
              </a:spcBef>
              <a:defRPr/>
            </a:pPr>
            <a:r>
              <a:rPr lang="de-CH" sz="1400" dirty="0" smtClean="0">
                <a:solidFill>
                  <a:srgbClr val="7FA4DD"/>
                </a:solidFill>
                <a:latin typeface="Arial" pitchFamily="34" charset="0"/>
                <a:ea typeface="ヒラギノ角ゴ Pro W3" pitchFamily="-109" charset="-128"/>
                <a:cs typeface="Arial" pitchFamily="34" charset="0"/>
              </a:rPr>
              <a:t>Organisations-</a:t>
            </a:r>
          </a:p>
          <a:p>
            <a:pPr marL="201866" indent="-201866" defTabSz="269155">
              <a:spcBef>
                <a:spcPts val="0"/>
              </a:spcBef>
              <a:defRPr/>
            </a:pPr>
            <a:r>
              <a:rPr lang="de-CH" sz="1400" dirty="0" smtClean="0">
                <a:solidFill>
                  <a:srgbClr val="7FA4DD"/>
                </a:solidFill>
                <a:latin typeface="Arial" pitchFamily="34" charset="0"/>
                <a:ea typeface="ヒラギノ角ゴ Pro W3" pitchFamily="-109" charset="-128"/>
                <a:cs typeface="Arial" pitchFamily="34" charset="0"/>
              </a:rPr>
              <a:t>Service GmbH</a:t>
            </a:r>
          </a:p>
          <a:p>
            <a:pPr marL="201866" indent="-201866" defTabSz="269155">
              <a:spcBef>
                <a:spcPts val="0"/>
              </a:spcBef>
              <a:defRPr/>
            </a:pPr>
            <a:endParaRPr lang="de-CH" sz="1400" dirty="0" smtClean="0">
              <a:solidFill>
                <a:srgbClr val="7FA4DD"/>
              </a:solidFill>
              <a:latin typeface="Arial" pitchFamily="34" charset="0"/>
              <a:ea typeface="ヒラギノ角ゴ Pro W3" pitchFamily="-109" charset="-128"/>
              <a:cs typeface="Arial" pitchFamily="34" charset="0"/>
            </a:endParaRPr>
          </a:p>
          <a:p>
            <a:pPr marL="201866" indent="-201866" defTabSz="269155">
              <a:spcBef>
                <a:spcPts val="0"/>
              </a:spcBef>
              <a:defRPr/>
            </a:pPr>
            <a:r>
              <a:rPr lang="de-CH" sz="1400" dirty="0" err="1" smtClean="0">
                <a:solidFill>
                  <a:srgbClr val="7FA4DD"/>
                </a:solidFill>
                <a:latin typeface="Arial" pitchFamily="34" charset="0"/>
                <a:ea typeface="ヒラギノ角ゴ Pro W3" pitchFamily="-109" charset="-128"/>
                <a:cs typeface="Arial" pitchFamily="34" charset="0"/>
              </a:rPr>
              <a:t>Giesebrechtstr</a:t>
            </a:r>
            <a:r>
              <a:rPr lang="de-CH" sz="1400" dirty="0" smtClean="0">
                <a:solidFill>
                  <a:srgbClr val="7FA4DD"/>
                </a:solidFill>
                <a:latin typeface="Arial" pitchFamily="34" charset="0"/>
                <a:ea typeface="ヒラギノ角ゴ Pro W3" pitchFamily="-109" charset="-128"/>
                <a:cs typeface="Arial" pitchFamily="34" charset="0"/>
              </a:rPr>
              <a:t>. 15</a:t>
            </a:r>
          </a:p>
          <a:p>
            <a:pPr marL="201866" indent="-201866" defTabSz="269155">
              <a:spcBef>
                <a:spcPts val="0"/>
              </a:spcBef>
              <a:defRPr/>
            </a:pPr>
            <a:r>
              <a:rPr lang="de-CH" sz="1400" dirty="0" smtClean="0">
                <a:solidFill>
                  <a:srgbClr val="7FA4DD"/>
                </a:solidFill>
                <a:latin typeface="Arial" pitchFamily="34" charset="0"/>
                <a:ea typeface="ヒラギノ角ゴ Pro W3" pitchFamily="-109" charset="-128"/>
                <a:cs typeface="Arial" pitchFamily="34" charset="0"/>
              </a:rPr>
              <a:t>D-10629 Berlin</a:t>
            </a:r>
          </a:p>
          <a:p>
            <a:pPr marL="201866" indent="-201866" defTabSz="269155">
              <a:spcBef>
                <a:spcPts val="0"/>
              </a:spcBef>
              <a:defRPr/>
            </a:pPr>
            <a:r>
              <a:rPr lang="de-CH" sz="1400" dirty="0" smtClean="0">
                <a:solidFill>
                  <a:srgbClr val="7FA4DD"/>
                </a:solidFill>
                <a:latin typeface="Arial" pitchFamily="34" charset="0"/>
                <a:ea typeface="ヒラギノ角ゴ Pro W3" pitchFamily="-109" charset="-128"/>
                <a:cs typeface="Arial" pitchFamily="34" charset="0"/>
              </a:rPr>
              <a:t>Germany</a:t>
            </a:r>
          </a:p>
          <a:p>
            <a:pPr marL="201866" indent="-201866" defTabSz="269155">
              <a:spcBef>
                <a:spcPts val="0"/>
              </a:spcBef>
              <a:defRPr/>
            </a:pPr>
            <a:endParaRPr lang="de-CH" sz="1400" dirty="0" smtClean="0">
              <a:solidFill>
                <a:srgbClr val="7FA4DD"/>
              </a:solidFill>
              <a:latin typeface="Arial" pitchFamily="34" charset="0"/>
              <a:ea typeface="ヒラギノ角ゴ Pro W3" pitchFamily="-109" charset="-128"/>
              <a:cs typeface="Arial" pitchFamily="34" charset="0"/>
            </a:endParaRPr>
          </a:p>
          <a:p>
            <a:pPr marL="201866" indent="-201866" defTabSz="269155">
              <a:spcBef>
                <a:spcPts val="0"/>
              </a:spcBef>
              <a:defRPr/>
            </a:pPr>
            <a:r>
              <a:rPr lang="de-CH" sz="1400" dirty="0" smtClean="0">
                <a:solidFill>
                  <a:srgbClr val="7FA4DD"/>
                </a:solidFill>
                <a:latin typeface="Arial" pitchFamily="34" charset="0"/>
                <a:ea typeface="ヒラギノ角ゴ Pro W3" pitchFamily="-109" charset="-128"/>
                <a:cs typeface="Arial" pitchFamily="34" charset="0"/>
              </a:rPr>
              <a:t>sales@sos-berlin.com</a:t>
            </a:r>
          </a:p>
          <a:p>
            <a:pPr marL="201866" indent="-201866" defTabSz="269155">
              <a:spcBef>
                <a:spcPts val="0"/>
              </a:spcBef>
              <a:defRPr/>
            </a:pPr>
            <a:r>
              <a:rPr lang="de-CH" sz="1400" dirty="0" smtClean="0">
                <a:solidFill>
                  <a:srgbClr val="7FA4DD"/>
                </a:solidFill>
                <a:latin typeface="Arial" pitchFamily="34" charset="0"/>
                <a:ea typeface="ヒラギノ角ゴ Pro W3" pitchFamily="-109" charset="-128"/>
                <a:cs typeface="Arial" pitchFamily="34" charset="0"/>
              </a:rPr>
              <a:t>www.sos-berlin.com</a:t>
            </a:r>
            <a:endParaRPr lang="de-DE" sz="1400" dirty="0">
              <a:solidFill>
                <a:prstClr val="black"/>
              </a:solidFill>
              <a:latin typeface="Arial" pitchFamily="34" charset="0"/>
              <a:ea typeface="ヒラギノ角ゴ Pro W3" pitchFamily="-109" charset="-128"/>
              <a:cs typeface="Arial" pitchFamily="34" charset="0"/>
            </a:endParaRPr>
          </a:p>
        </p:txBody>
      </p:sp>
      <p:pic>
        <p:nvPicPr>
          <p:cNvPr id="13" name="Inhaltsplatzhalter 8" descr="logo-hase-orange-transparent-backgroun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40355" y="6093296"/>
            <a:ext cx="975333" cy="455513"/>
          </a:xfrm>
          <a:prstGeom prst="rect">
            <a:avLst/>
          </a:prstGeom>
        </p:spPr>
      </p:pic>
      <p:sp>
        <p:nvSpPr>
          <p:cNvPr id="8" name="Inhaltsplatzhalter 11"/>
          <p:cNvSpPr txBox="1">
            <a:spLocks/>
          </p:cNvSpPr>
          <p:nvPr/>
        </p:nvSpPr>
        <p:spPr>
          <a:xfrm>
            <a:off x="2555776" y="1988840"/>
            <a:ext cx="4896545" cy="3231991"/>
          </a:xfrm>
          <a:prstGeom prst="rect">
            <a:avLst/>
          </a:prstGeom>
        </p:spPr>
        <p:txBody>
          <a:bodyPr lIns="0" tIns="0" rIns="0" bIns="0" anchor="ctr" anchorCtr="0"/>
          <a:lstStyle/>
          <a:p>
            <a:pPr marL="342843" marR="0" lvl="0" indent="-342843" algn="ctr" defTabSz="457124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107F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DE" sz="65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FA4CC"/>
                </a:solidFill>
                <a:effectLst/>
                <a:uLnTx/>
                <a:uFillTx/>
                <a:latin typeface="Arial" pitchFamily="34" charset="0"/>
                <a:ea typeface="ヒラギノ角ゴ Pro W3" pitchFamily="-109" charset="-128"/>
                <a:cs typeface="Arial" pitchFamily="34" charset="0"/>
              </a:rPr>
              <a:t>Questions</a:t>
            </a:r>
            <a:r>
              <a:rPr kumimoji="0" lang="de-DE" sz="6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FA4CC"/>
                </a:solidFill>
                <a:effectLst/>
                <a:uLnTx/>
                <a:uFillTx/>
                <a:latin typeface="Arial" pitchFamily="34" charset="0"/>
                <a:ea typeface="ヒラギノ角ゴ Pro W3" pitchFamily="-109" charset="-128"/>
                <a:cs typeface="Arial" pitchFamily="34" charset="0"/>
              </a:rPr>
              <a:t>?</a:t>
            </a:r>
          </a:p>
          <a:p>
            <a:pPr marL="342843" marR="0" lvl="0" indent="-342843" algn="ctr" defTabSz="457124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107F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DE" sz="6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FA4CC"/>
                </a:solidFill>
                <a:effectLst/>
                <a:uLnTx/>
                <a:uFillTx/>
                <a:latin typeface="Arial" pitchFamily="34" charset="0"/>
                <a:ea typeface="ヒラギノ角ゴ Pro W3" pitchFamily="-109" charset="-128"/>
                <a:cs typeface="Arial" pitchFamily="34" charset="0"/>
              </a:rPr>
              <a:t>Comments?</a:t>
            </a:r>
          </a:p>
          <a:p>
            <a:pPr marL="342843" marR="0" lvl="0" indent="-342843" algn="ctr" defTabSz="457124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107F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DE" sz="6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FA4CC"/>
                </a:solidFill>
                <a:effectLst/>
                <a:uLnTx/>
                <a:uFillTx/>
                <a:latin typeface="Arial" pitchFamily="34" charset="0"/>
                <a:ea typeface="ヒラギノ角ゴ Pro W3" pitchFamily="-109" charset="-128"/>
                <a:cs typeface="Arial" pitchFamily="34" charset="0"/>
              </a:rPr>
              <a:t>Feedback?</a:t>
            </a:r>
          </a:p>
          <a:p>
            <a:pPr marL="342843" marR="0" lvl="0" indent="-342843" algn="l" defTabSz="457124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107F"/>
              </a:buClr>
              <a:buSzTx/>
              <a:buFont typeface="Wingdings" pitchFamily="2" charset="2"/>
              <a:buNone/>
              <a:tabLst/>
              <a:defRPr/>
            </a:pPr>
            <a:endParaRPr kumimoji="0" lang="de-CH" sz="2300" b="0" i="0" u="none" strike="noStrike" kern="1200" cap="none" spc="0" normalizeH="0" baseline="0" noProof="0" dirty="0" smtClean="0">
              <a:ln>
                <a:noFill/>
              </a:ln>
              <a:solidFill>
                <a:srgbClr val="7FA4DD"/>
              </a:solidFill>
              <a:effectLst/>
              <a:uLnTx/>
              <a:uFillTx/>
              <a:latin typeface="Arial" pitchFamily="34" charset="0"/>
              <a:ea typeface="ヒラギノ角ゴ Pro W3" pitchFamily="-109" charset="-128"/>
              <a:cs typeface="Arial" pitchFamily="34" charset="0"/>
            </a:endParaRPr>
          </a:p>
          <a:p>
            <a:pPr marL="342843" marR="0" lvl="0" indent="-342843" algn="l" defTabSz="457124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107F"/>
              </a:buClr>
              <a:buSzTx/>
              <a:buFont typeface="Wingdings" pitchFamily="2" charset="2"/>
              <a:buNone/>
              <a:tabLst/>
              <a:defRPr/>
            </a:pPr>
            <a:endParaRPr kumimoji="0" lang="de-DE" sz="2300" b="1" i="0" u="none" strike="noStrike" kern="1200" cap="none" spc="0" normalizeH="0" baseline="0" noProof="0" dirty="0" smtClean="0">
              <a:ln>
                <a:noFill/>
              </a:ln>
              <a:solidFill>
                <a:srgbClr val="7FA4CC"/>
              </a:solidFill>
              <a:effectLst/>
              <a:uLnTx/>
              <a:uFillTx/>
              <a:latin typeface="Arial" pitchFamily="34" charset="0"/>
              <a:ea typeface="ヒラギノ角ゴ Pro W3" pitchFamily="-109" charset="-128"/>
              <a:cs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Inhaltsplatzhalter 1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b="1" dirty="0" smtClean="0"/>
              <a:t>Architecture</a:t>
            </a:r>
          </a:p>
          <a:p>
            <a:pPr lvl="1"/>
            <a:r>
              <a:rPr lang="en-US" dirty="0" smtClean="0"/>
              <a:t>Components</a:t>
            </a:r>
          </a:p>
          <a:p>
            <a:pPr lvl="1"/>
            <a:r>
              <a:rPr lang="en-US" dirty="0"/>
              <a:t>Platforms</a:t>
            </a:r>
          </a:p>
          <a:p>
            <a:pPr lvl="1"/>
            <a:r>
              <a:rPr lang="en-US" dirty="0" smtClean="0"/>
              <a:t>Security</a:t>
            </a:r>
          </a:p>
          <a:p>
            <a:endParaRPr lang="en-US" sz="1000" b="1" dirty="0" smtClean="0"/>
          </a:p>
          <a:p>
            <a:r>
              <a:rPr lang="en-US" b="1" dirty="0" smtClean="0"/>
              <a:t>Use Cases</a:t>
            </a:r>
          </a:p>
          <a:p>
            <a:pPr lvl="1"/>
            <a:r>
              <a:rPr lang="en-US" dirty="0" smtClean="0"/>
              <a:t>Cross-Platform Scheduling</a:t>
            </a:r>
          </a:p>
          <a:p>
            <a:pPr lvl="1"/>
            <a:r>
              <a:rPr lang="en-US" dirty="0" smtClean="0"/>
              <a:t>File Watching</a:t>
            </a:r>
          </a:p>
          <a:p>
            <a:pPr lvl="1"/>
            <a:r>
              <a:rPr lang="en-US" dirty="0" smtClean="0"/>
              <a:t>File Transfer</a:t>
            </a:r>
          </a:p>
          <a:p>
            <a:pPr lvl="1">
              <a:buNone/>
            </a:pPr>
            <a:endParaRPr lang="en-US" sz="1000" dirty="0" smtClean="0"/>
          </a:p>
          <a:p>
            <a:r>
              <a:rPr lang="en-US" b="1" dirty="0" smtClean="0"/>
              <a:t>Features</a:t>
            </a:r>
          </a:p>
          <a:p>
            <a:pPr lvl="1"/>
            <a:r>
              <a:rPr lang="en-US" dirty="0" smtClean="0"/>
              <a:t>Interfaces</a:t>
            </a:r>
          </a:p>
          <a:p>
            <a:pPr lvl="1"/>
            <a:r>
              <a:rPr lang="en-US" dirty="0" smtClean="0"/>
              <a:t>Key Features</a:t>
            </a:r>
          </a:p>
          <a:p>
            <a:pPr lvl="1">
              <a:buNone/>
            </a:pPr>
            <a:endParaRPr lang="en-US" sz="1000" dirty="0" smtClean="0"/>
          </a:p>
          <a:p>
            <a:r>
              <a:rPr lang="en-US" b="1" dirty="0" smtClean="0"/>
              <a:t>High Availability</a:t>
            </a:r>
          </a:p>
          <a:p>
            <a:pPr lvl="1"/>
            <a:r>
              <a:rPr lang="en-US" dirty="0" smtClean="0"/>
              <a:t>Agent Cluster</a:t>
            </a:r>
          </a:p>
          <a:p>
            <a:pPr lvl="1"/>
            <a:r>
              <a:rPr lang="en-US" dirty="0" smtClean="0"/>
              <a:t>Master Cluster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Topics</a:t>
            </a:r>
            <a:endParaRPr lang="de-DE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 smtClean="0"/>
              <a:t>Contents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fld id="{338290F6-9EEA-4939-92A4-98C369575716}" type="slidenum">
              <a:rPr lang="de-DE" sz="2100" smtClean="0">
                <a:solidFill>
                  <a:schemeClr val="bg1"/>
                </a:solidFill>
                <a:latin typeface="+mj-lt"/>
                <a:ea typeface="ヒラギノ角ゴ ProN W3" pitchFamily="-109" charset="-128"/>
                <a:sym typeface="Gill Sans" pitchFamily="-109" charset="0"/>
              </a:rPr>
              <a:pPr/>
              <a:t>4</a:t>
            </a:fld>
            <a:endParaRPr lang="de-DE" sz="2100" dirty="0">
              <a:solidFill>
                <a:schemeClr val="bg1"/>
              </a:solidFill>
              <a:latin typeface="+mj-lt"/>
              <a:ea typeface="ヒラギノ角ゴ ProN W3" pitchFamily="-109" charset="-128"/>
              <a:sym typeface="Gill Sans" pitchFamily="-109" charset="0"/>
            </a:endParaRPr>
          </a:p>
        </p:txBody>
      </p:sp>
      <p:pic>
        <p:nvPicPr>
          <p:cNvPr id="8" name="Inhaltsplatzhalter 8" descr="logo-hase-orange-transparent-backgroun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5" y="6093296"/>
            <a:ext cx="975333" cy="455513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Inhaltsplatzhalter 1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b="1" dirty="0" smtClean="0"/>
              <a:t>JobScheduler Master</a:t>
            </a:r>
          </a:p>
          <a:p>
            <a:pPr lvl="1"/>
            <a:r>
              <a:rPr lang="en-US" dirty="0" smtClean="0"/>
              <a:t>processes objects, such as jobs, job chains, orders and schedules</a:t>
            </a:r>
            <a:br>
              <a:rPr lang="en-US" dirty="0" smtClean="0"/>
            </a:br>
            <a:endParaRPr lang="en-US" sz="1000" dirty="0" smtClean="0"/>
          </a:p>
          <a:p>
            <a:r>
              <a:rPr lang="en-US" b="1" dirty="0" smtClean="0"/>
              <a:t>Job Scheduler Universal Agent</a:t>
            </a:r>
          </a:p>
          <a:p>
            <a:pPr lvl="1"/>
            <a:r>
              <a:rPr lang="en-US" dirty="0" smtClean="0"/>
              <a:t>execute jobs on any machines in the network</a:t>
            </a:r>
            <a:br>
              <a:rPr lang="en-US" dirty="0" smtClean="0"/>
            </a:br>
            <a:endParaRPr lang="en-US" sz="1000" dirty="0" smtClean="0"/>
          </a:p>
          <a:p>
            <a:r>
              <a:rPr lang="en-US" b="1" dirty="0" smtClean="0"/>
              <a:t>User Interfaces</a:t>
            </a:r>
          </a:p>
          <a:p>
            <a:pPr lvl="1"/>
            <a:r>
              <a:rPr lang="en-US" dirty="0" smtClean="0"/>
              <a:t>JOC Cockpit: web-based interface for operating and monitoring JobScheduler in near real-time</a:t>
            </a:r>
          </a:p>
          <a:p>
            <a:pPr lvl="1"/>
            <a:r>
              <a:rPr lang="en-US" dirty="0" smtClean="0"/>
              <a:t>JOE: graphical editor for JobScheduler objects such as jobs, job chains, orders and schedules</a:t>
            </a:r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JobScheduler Components</a:t>
            </a:r>
            <a:endParaRPr lang="de-DE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16" name="Inhaltsplatzhalter 15"/>
          <p:cNvSpPr>
            <a:spLocks noGrp="1"/>
          </p:cNvSpPr>
          <p:nvPr>
            <p:ph sz="quarter" idx="15"/>
          </p:nvPr>
        </p:nvSpPr>
        <p:spPr>
          <a:solidFill>
            <a:srgbClr val="FFFFFF"/>
          </a:solidFill>
          <a:ln w="9525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lIns="91386" tIns="45691" rIns="91386" bIns="45691"/>
          <a:lstStyle/>
          <a:p>
            <a:r>
              <a:rPr lang="de-DE" altLang="de-DE" b="1" dirty="0" smtClean="0"/>
              <a:t>More Information</a:t>
            </a:r>
            <a:endParaRPr lang="de-DE" altLang="de-DE" dirty="0" smtClean="0">
              <a:hlinkClick r:id="rId2" action="ppaction://hlinkfile"/>
            </a:endParaRPr>
          </a:p>
          <a:p>
            <a:pPr>
              <a:buFont typeface="Wingdings" pitchFamily="2" charset="2"/>
              <a:buChar char="§"/>
            </a:pPr>
            <a:r>
              <a:rPr lang="de-DE" altLang="de-DE" sz="1200" b="1" dirty="0" smtClean="0"/>
              <a:t> </a:t>
            </a:r>
            <a:r>
              <a:rPr lang="de-DE" altLang="de-DE" dirty="0" smtClean="0">
                <a:hlinkClick r:id="rId3"/>
              </a:rPr>
              <a:t>JobScheduler Master</a:t>
            </a:r>
            <a:endParaRPr lang="de-DE" altLang="de-DE" dirty="0" smtClean="0"/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de-DE" altLang="de-DE" smtClean="0"/>
              <a:t> </a:t>
            </a:r>
            <a:r>
              <a:rPr lang="de-DE" altLang="de-DE" smtClean="0">
                <a:hlinkClick r:id="rId4"/>
              </a:rPr>
              <a:t>JobScheduler Universal Agent</a:t>
            </a:r>
            <a:r>
              <a:rPr lang="de-DE" altLang="de-DE" smtClean="0"/>
              <a:t/>
            </a:r>
            <a:br>
              <a:rPr lang="de-DE" altLang="de-DE" smtClean="0"/>
            </a:br>
            <a:endParaRPr lang="de-DE" altLang="de-DE" smtClean="0"/>
          </a:p>
          <a:p>
            <a:pPr>
              <a:spcBef>
                <a:spcPts val="1200"/>
              </a:spcBef>
            </a:pPr>
            <a:endParaRPr lang="de-DE" altLang="de-DE" dirty="0" smtClean="0"/>
          </a:p>
          <a:p>
            <a:pPr>
              <a:spcBef>
                <a:spcPts val="1200"/>
              </a:spcBef>
            </a:pPr>
            <a:r>
              <a:rPr lang="de-DE" altLang="de-DE" b="1" smtClean="0"/>
              <a:t>User Interfaces: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de-DE" altLang="de-DE" smtClean="0"/>
              <a:t> </a:t>
            </a:r>
            <a:r>
              <a:rPr lang="de-DE" altLang="de-DE" smtClean="0">
                <a:hlinkClick r:id="rId5"/>
              </a:rPr>
              <a:t>JOC Cockpit</a:t>
            </a:r>
            <a:endParaRPr lang="de-DE" altLang="de-DE" smtClean="0"/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de-DE" altLang="de-DE" smtClean="0"/>
              <a:t> </a:t>
            </a:r>
            <a:r>
              <a:rPr lang="de-DE" altLang="de-DE" smtClean="0">
                <a:hlinkClick r:id="rId6"/>
              </a:rPr>
              <a:t>JOE Graphical Editor</a:t>
            </a:r>
            <a:endParaRPr lang="de-DE" altLang="de-DE" smtClean="0"/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endParaRPr lang="de-DE" altLang="de-DE" dirty="0" smtClean="0">
              <a:hlinkClick r:id="rId2" action="ppaction://hlinkfile"/>
            </a:endParaRPr>
          </a:p>
          <a:p>
            <a:endParaRPr lang="de-DE" altLang="de-DE" sz="12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6"/>
          </p:nvPr>
        </p:nvSpPr>
        <p:spPr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fld id="{338290F6-9EEA-4939-92A4-98C369575716}" type="slidenum">
              <a:rPr lang="de-DE" sz="2100" smtClean="0">
                <a:solidFill>
                  <a:schemeClr val="bg1"/>
                </a:solidFill>
                <a:latin typeface="+mj-lt"/>
                <a:ea typeface="ヒラギノ角ゴ ProN W3" pitchFamily="-109" charset="-128"/>
                <a:sym typeface="Gill Sans" pitchFamily="-109" charset="0"/>
              </a:rPr>
              <a:pPr/>
              <a:t>5</a:t>
            </a:fld>
            <a:endParaRPr lang="de-DE" sz="2100" dirty="0">
              <a:solidFill>
                <a:schemeClr val="bg1"/>
              </a:solidFill>
              <a:latin typeface="+mj-lt"/>
              <a:ea typeface="ヒラギノ角ゴ ProN W3" pitchFamily="-109" charset="-128"/>
              <a:sym typeface="Gill Sans" pitchFamily="-109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Inhaltsplatzhalter 15"/>
          <p:cNvSpPr>
            <a:spLocks noGrp="1"/>
          </p:cNvSpPr>
          <p:nvPr>
            <p:ph sz="quarter" idx="11"/>
          </p:nvPr>
        </p:nvSpPr>
        <p:spPr>
          <a:xfrm>
            <a:off x="192882" y="1508400"/>
            <a:ext cx="1656000" cy="5011200"/>
          </a:xfrm>
          <a:solidFill>
            <a:srgbClr val="FFFFFF"/>
          </a:solidFill>
          <a:ln w="9525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lIns="72000" tIns="36000" rIns="72000" bIns="36000"/>
          <a:lstStyle/>
          <a:p>
            <a:pPr marL="0" indent="0">
              <a:buClr>
                <a:srgbClr val="002060"/>
              </a:buClr>
              <a:buNone/>
            </a:pPr>
            <a:r>
              <a:rPr lang="en-US" altLang="de-DE" sz="1000" b="1" dirty="0" smtClean="0"/>
              <a:t>JOC Cockpit </a:t>
            </a:r>
          </a:p>
          <a:p>
            <a:pPr marL="84787" indent="-84787">
              <a:spcBef>
                <a:spcPts val="300"/>
              </a:spcBef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The JOC Cockpit is a user interface for job control with browsers</a:t>
            </a:r>
          </a:p>
          <a:p>
            <a:pPr marL="84787" indent="-84787">
              <a:spcBef>
                <a:spcPts val="177"/>
              </a:spcBef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Users access the Master using a Web Service that performs authentication and authorization – optionally against an LDAP directory</a:t>
            </a:r>
          </a:p>
          <a:p>
            <a:pPr>
              <a:spcBef>
                <a:spcPts val="1200"/>
              </a:spcBef>
              <a:buClr>
                <a:srgbClr val="002060"/>
              </a:buClr>
              <a:buSzPct val="100000"/>
              <a:buNone/>
            </a:pPr>
            <a:r>
              <a:rPr lang="en-US" altLang="de-DE" sz="1000" b="1" dirty="0" smtClean="0"/>
              <a:t>Interfaces</a:t>
            </a:r>
          </a:p>
          <a:p>
            <a:pPr marL="84787" indent="-84787">
              <a:spcBef>
                <a:spcPts val="300"/>
              </a:spcBef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The </a:t>
            </a:r>
            <a:r>
              <a:rPr lang="en-US" altLang="de-DE" sz="1000" dirty="0" err="1" smtClean="0"/>
              <a:t>PowerShell</a:t>
            </a:r>
            <a:r>
              <a:rPr lang="en-US" altLang="de-DE" sz="1000" dirty="0" smtClean="0"/>
              <a:t> Command Line Interface and External Applications use the same Web Service for access to a JobScheduler Master</a:t>
            </a:r>
          </a:p>
          <a:p>
            <a:pPr marL="84787" indent="-84787">
              <a:spcBef>
                <a:spcPts val="177"/>
              </a:spcBef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Authorization is available for individual requests to the JobScheduler Master</a:t>
            </a:r>
          </a:p>
          <a:p>
            <a:pPr>
              <a:spcBef>
                <a:spcPts val="1200"/>
              </a:spcBef>
              <a:buClr>
                <a:srgbClr val="002060"/>
              </a:buClr>
              <a:buSzPct val="100000"/>
              <a:buNone/>
            </a:pPr>
            <a:r>
              <a:rPr lang="en-US" altLang="de-DE" sz="1000" b="1" dirty="0" smtClean="0"/>
              <a:t>Master / Agent</a:t>
            </a:r>
          </a:p>
          <a:p>
            <a:pPr marL="84787" indent="-84787">
              <a:spcBef>
                <a:spcPts val="300"/>
              </a:spcBef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The JobScheduler Master executes tasks and orchestrates Agents</a:t>
            </a:r>
          </a:p>
          <a:p>
            <a:pPr marL="84787" indent="-84787">
              <a:spcBef>
                <a:spcPts val="177"/>
              </a:spcBef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Agents are deployed on top of existing servers running the programs and scripts that should be scheduled</a:t>
            </a:r>
          </a:p>
          <a:p>
            <a:pPr marL="84787" indent="-84787">
              <a:spcBef>
                <a:spcPts val="177"/>
              </a:spcBef>
              <a:buClr>
                <a:srgbClr val="002060"/>
              </a:buClr>
              <a:buSzPct val="100000"/>
            </a:pPr>
            <a:endParaRPr lang="de-DE" altLang="de-DE" sz="1000" b="1" dirty="0" smtClean="0"/>
          </a:p>
          <a:p>
            <a:pPr marL="84787" indent="-84787">
              <a:spcBef>
                <a:spcPts val="177"/>
              </a:spcBef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endParaRPr lang="de-DE" altLang="de-DE" sz="1000" b="1" dirty="0" smtClean="0"/>
          </a:p>
          <a:p>
            <a:pPr marL="84787" indent="-84787">
              <a:spcBef>
                <a:spcPts val="177"/>
              </a:spcBef>
              <a:buClr>
                <a:srgbClr val="002060"/>
              </a:buClr>
              <a:buSzPct val="100000"/>
              <a:buFont typeface="Wingdings" pitchFamily="2" charset="2"/>
              <a:buChar char="§"/>
            </a:pPr>
            <a:endParaRPr lang="de-DE" altLang="de-DE" sz="1000" b="1" dirty="0" smtClean="0"/>
          </a:p>
          <a:p>
            <a:pPr>
              <a:buClr>
                <a:srgbClr val="002060"/>
              </a:buClr>
              <a:buFont typeface="Wingdings" pitchFamily="2" charset="2"/>
              <a:buChar char="§"/>
            </a:pPr>
            <a:endParaRPr lang="de-DE" altLang="de-DE" sz="1000" b="1" dirty="0" smtClean="0">
              <a:hlinkClick r:id="rId3" action="ppaction://hlinkfile"/>
            </a:endParaRPr>
          </a:p>
          <a:p>
            <a:pPr>
              <a:buClr>
                <a:srgbClr val="002060"/>
              </a:buClr>
            </a:pPr>
            <a:endParaRPr lang="de-DE" altLang="de-DE" sz="1000" b="1" dirty="0" smtClean="0"/>
          </a:p>
        </p:txBody>
      </p:sp>
      <p:sp>
        <p:nvSpPr>
          <p:cNvPr id="27" name="Titel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Architecture: Components</a:t>
            </a:r>
            <a:endParaRPr lang="de-DE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 smtClean="0"/>
              <a:t>JOC Cockpit / Web Service / Master / Agent</a:t>
            </a:r>
            <a:endParaRPr lang="en-US" dirty="0" smtClean="0"/>
          </a:p>
        </p:txBody>
      </p:sp>
      <p:sp>
        <p:nvSpPr>
          <p:cNvPr id="4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338290F6-9EEA-4939-92A4-98C369575716}" type="slidenum">
              <a:rPr lang="de-DE" smtClean="0"/>
              <a:pPr algn="l"/>
              <a:t>6</a:t>
            </a:fld>
            <a:endParaRPr lang="de-DE" dirty="0"/>
          </a:p>
        </p:txBody>
      </p:sp>
      <p:sp>
        <p:nvSpPr>
          <p:cNvPr id="98" name="Zylinder 97"/>
          <p:cNvSpPr/>
          <p:nvPr/>
        </p:nvSpPr>
        <p:spPr>
          <a:xfrm>
            <a:off x="5346606" y="5392295"/>
            <a:ext cx="714755" cy="737233"/>
          </a:xfrm>
          <a:prstGeom prst="can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1001">
            <a:schemeClr val="l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1pPr>
            <a:lvl2pPr marL="45712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2pPr>
            <a:lvl3pPr marL="914247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3pPr>
            <a:lvl4pPr marL="1371371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4pPr>
            <a:lvl5pPr marL="182849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5pPr>
            <a:lvl6pPr marL="2285618" algn="l" defTabSz="914247" rtl="0" eaLnBrk="1" latinLnBrk="0" hangingPunct="1"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6pPr>
            <a:lvl7pPr marL="2742742" algn="l" defTabSz="914247" rtl="0" eaLnBrk="1" latinLnBrk="0" hangingPunct="1"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7pPr>
            <a:lvl8pPr marL="3199865" algn="l" defTabSz="914247" rtl="0" eaLnBrk="1" latinLnBrk="0" hangingPunct="1"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8pPr>
            <a:lvl9pPr marL="3656989" algn="l" defTabSz="914247" rtl="0" eaLnBrk="1" latinLnBrk="0" hangingPunct="1"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9pPr>
          </a:lstStyle>
          <a:p>
            <a:r>
              <a:rPr lang="de-DE" sz="1100" b="1" dirty="0"/>
              <a:t>Database</a:t>
            </a:r>
          </a:p>
        </p:txBody>
      </p:sp>
      <p:sp>
        <p:nvSpPr>
          <p:cNvPr id="99" name="Abgerundetes Rechteck 98"/>
          <p:cNvSpPr/>
          <p:nvPr/>
        </p:nvSpPr>
        <p:spPr>
          <a:xfrm>
            <a:off x="5148030" y="4201328"/>
            <a:ext cx="1097173" cy="660570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FF0000"/>
              </a:gs>
            </a:gsLst>
          </a:gra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26909" rIns="0" bIns="26909" rtlCol="0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1pPr>
            <a:lvl2pPr marL="45712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2pPr>
            <a:lvl3pPr marL="914247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3pPr>
            <a:lvl4pPr marL="1371371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4pPr>
            <a:lvl5pPr marL="182849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5pPr>
            <a:lvl6pPr marL="2285618" algn="l" defTabSz="914247" rtl="0" eaLnBrk="1" latinLnBrk="0" hangingPunct="1"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6pPr>
            <a:lvl7pPr marL="2742742" algn="l" defTabSz="914247" rtl="0" eaLnBrk="1" latinLnBrk="0" hangingPunct="1"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7pPr>
            <a:lvl8pPr marL="3199865" algn="l" defTabSz="914247" rtl="0" eaLnBrk="1" latinLnBrk="0" hangingPunct="1"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8pPr>
            <a:lvl9pPr marL="3656989" algn="l" defTabSz="914247" rtl="0" eaLnBrk="1" latinLnBrk="0" hangingPunct="1"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9pPr>
          </a:lstStyle>
          <a:p>
            <a:pPr eaLnBrk="1" hangingPunct="1"/>
            <a:r>
              <a:rPr lang="de-DE" sz="1100" b="1" dirty="0">
                <a:solidFill>
                  <a:prstClr val="white"/>
                </a:solidFill>
              </a:rPr>
              <a:t>JobScheduler</a:t>
            </a:r>
            <a:br>
              <a:rPr lang="de-DE" sz="1100" b="1" dirty="0">
                <a:solidFill>
                  <a:prstClr val="white"/>
                </a:solidFill>
              </a:rPr>
            </a:br>
            <a:r>
              <a:rPr lang="de-DE" sz="1100" b="1" dirty="0">
                <a:solidFill>
                  <a:prstClr val="white"/>
                </a:solidFill>
              </a:rPr>
              <a:t>Master</a:t>
            </a:r>
          </a:p>
        </p:txBody>
      </p:sp>
      <p:sp>
        <p:nvSpPr>
          <p:cNvPr id="100" name="Abgerundetes Rechteck 99"/>
          <p:cNvSpPr/>
          <p:nvPr/>
        </p:nvSpPr>
        <p:spPr>
          <a:xfrm>
            <a:off x="7333920" y="4201328"/>
            <a:ext cx="1097173" cy="660570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FF0000"/>
              </a:gs>
            </a:gsLst>
          </a:gra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26909" rIns="0" bIns="26909" rtlCol="0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1pPr>
            <a:lvl2pPr marL="45712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2pPr>
            <a:lvl3pPr marL="914247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3pPr>
            <a:lvl4pPr marL="1371371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4pPr>
            <a:lvl5pPr marL="182849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5pPr>
            <a:lvl6pPr marL="2285618" algn="l" defTabSz="914247" rtl="0" eaLnBrk="1" latinLnBrk="0" hangingPunct="1"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6pPr>
            <a:lvl7pPr marL="2742742" algn="l" defTabSz="914247" rtl="0" eaLnBrk="1" latinLnBrk="0" hangingPunct="1"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7pPr>
            <a:lvl8pPr marL="3199865" algn="l" defTabSz="914247" rtl="0" eaLnBrk="1" latinLnBrk="0" hangingPunct="1"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8pPr>
            <a:lvl9pPr marL="3656989" algn="l" defTabSz="914247" rtl="0" eaLnBrk="1" latinLnBrk="0" hangingPunct="1"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9pPr>
          </a:lstStyle>
          <a:p>
            <a:pPr eaLnBrk="1" hangingPunct="1"/>
            <a:r>
              <a:rPr lang="de-DE" sz="1100" b="1" dirty="0">
                <a:solidFill>
                  <a:prstClr val="white"/>
                </a:solidFill>
              </a:rPr>
              <a:t>JobScheduler</a:t>
            </a:r>
            <a:br>
              <a:rPr lang="de-DE" sz="1100" b="1" dirty="0">
                <a:solidFill>
                  <a:prstClr val="white"/>
                </a:solidFill>
              </a:rPr>
            </a:br>
            <a:r>
              <a:rPr lang="de-DE" sz="1100" b="1" dirty="0">
                <a:solidFill>
                  <a:prstClr val="white"/>
                </a:solidFill>
              </a:rPr>
              <a:t>Master</a:t>
            </a:r>
          </a:p>
        </p:txBody>
      </p:sp>
      <p:sp>
        <p:nvSpPr>
          <p:cNvPr id="101" name="Abgerundetes Rechteck 100"/>
          <p:cNvSpPr/>
          <p:nvPr/>
        </p:nvSpPr>
        <p:spPr>
          <a:xfrm>
            <a:off x="2842713" y="4201328"/>
            <a:ext cx="1097173" cy="660570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FF0000"/>
              </a:gs>
            </a:gsLst>
          </a:gra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26909" rIns="0" bIns="26909" rtlCol="0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1pPr>
            <a:lvl2pPr marL="45712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2pPr>
            <a:lvl3pPr marL="914247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3pPr>
            <a:lvl4pPr marL="1371371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4pPr>
            <a:lvl5pPr marL="182849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5pPr>
            <a:lvl6pPr marL="2285618" algn="l" defTabSz="914247" rtl="0" eaLnBrk="1" latinLnBrk="0" hangingPunct="1"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6pPr>
            <a:lvl7pPr marL="2742742" algn="l" defTabSz="914247" rtl="0" eaLnBrk="1" latinLnBrk="0" hangingPunct="1"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7pPr>
            <a:lvl8pPr marL="3199865" algn="l" defTabSz="914247" rtl="0" eaLnBrk="1" latinLnBrk="0" hangingPunct="1"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8pPr>
            <a:lvl9pPr marL="3656989" algn="l" defTabSz="914247" rtl="0" eaLnBrk="1" latinLnBrk="0" hangingPunct="1"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9pPr>
          </a:lstStyle>
          <a:p>
            <a:pPr eaLnBrk="1" hangingPunct="1"/>
            <a:r>
              <a:rPr lang="de-DE" sz="1100" b="1" dirty="0">
                <a:solidFill>
                  <a:prstClr val="white"/>
                </a:solidFill>
              </a:rPr>
              <a:t>JobScheduler</a:t>
            </a:r>
            <a:br>
              <a:rPr lang="de-DE" sz="1100" b="1" dirty="0">
                <a:solidFill>
                  <a:prstClr val="white"/>
                </a:solidFill>
              </a:rPr>
            </a:br>
            <a:r>
              <a:rPr lang="de-DE" sz="1100" b="1" dirty="0">
                <a:solidFill>
                  <a:prstClr val="white"/>
                </a:solidFill>
              </a:rPr>
              <a:t>Master</a:t>
            </a:r>
          </a:p>
        </p:txBody>
      </p:sp>
      <p:cxnSp>
        <p:nvCxnSpPr>
          <p:cNvPr id="160" name="Gewinkelte Verbindung 159"/>
          <p:cNvCxnSpPr>
            <a:stCxn id="101" idx="2"/>
            <a:endCxn id="98" idx="2"/>
          </p:cNvCxnSpPr>
          <p:nvPr/>
        </p:nvCxnSpPr>
        <p:spPr>
          <a:xfrm rot="16200000" flipH="1">
            <a:off x="3919446" y="4333751"/>
            <a:ext cx="899014" cy="1955307"/>
          </a:xfrm>
          <a:prstGeom prst="bentConnector2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9" name="Textfeld 41"/>
          <p:cNvSpPr txBox="1"/>
          <p:nvPr/>
        </p:nvSpPr>
        <p:spPr>
          <a:xfrm>
            <a:off x="7744509" y="6216340"/>
            <a:ext cx="878596" cy="177476"/>
          </a:xfrm>
          <a:prstGeom prst="rect">
            <a:avLst/>
          </a:prstGeom>
        </p:spPr>
        <p:txBody>
          <a:bodyPr wrap="square" lIns="0" tIns="26920" rIns="0" bIns="26920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1pPr>
            <a:lvl2pPr marL="45712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2pPr>
            <a:lvl3pPr marL="914247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3pPr>
            <a:lvl4pPr marL="1371371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4pPr>
            <a:lvl5pPr marL="182849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5pPr>
            <a:lvl6pPr marL="2285618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6pPr>
            <a:lvl7pPr marL="2742742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7pPr>
            <a:lvl8pPr marL="3199865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8pPr>
            <a:lvl9pPr marL="3656989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9pPr>
          </a:lstStyle>
          <a:p>
            <a:pPr marL="124532" indent="-124532" defTabSz="166042">
              <a:spcBef>
                <a:spcPct val="20000"/>
              </a:spcBef>
            </a:pPr>
            <a:r>
              <a:rPr lang="de-DE" sz="800" dirty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Database Access</a:t>
            </a:r>
          </a:p>
        </p:txBody>
      </p:sp>
      <p:sp>
        <p:nvSpPr>
          <p:cNvPr id="220" name="Textfeld 41"/>
          <p:cNvSpPr txBox="1"/>
          <p:nvPr/>
        </p:nvSpPr>
        <p:spPr>
          <a:xfrm>
            <a:off x="3477380" y="5558158"/>
            <a:ext cx="878596" cy="177476"/>
          </a:xfrm>
          <a:prstGeom prst="rect">
            <a:avLst/>
          </a:prstGeom>
        </p:spPr>
        <p:txBody>
          <a:bodyPr wrap="square" lIns="0" tIns="26920" rIns="0" bIns="26920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1pPr>
            <a:lvl2pPr marL="45712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2pPr>
            <a:lvl3pPr marL="914247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3pPr>
            <a:lvl4pPr marL="1371371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4pPr>
            <a:lvl5pPr marL="182849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5pPr>
            <a:lvl6pPr marL="2285618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6pPr>
            <a:lvl7pPr marL="2742742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7pPr>
            <a:lvl8pPr marL="3199865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8pPr>
            <a:lvl9pPr marL="3656989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9pPr>
          </a:lstStyle>
          <a:p>
            <a:pPr marL="124532" indent="-124532" algn="l" defTabSz="166042">
              <a:spcBef>
                <a:spcPct val="20000"/>
              </a:spcBef>
            </a:pPr>
            <a:r>
              <a:rPr lang="de-DE" sz="800" dirty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Database Access</a:t>
            </a:r>
          </a:p>
        </p:txBody>
      </p:sp>
      <p:cxnSp>
        <p:nvCxnSpPr>
          <p:cNvPr id="21" name="Gewinkelte Verbindung 20493"/>
          <p:cNvCxnSpPr>
            <a:stCxn id="100" idx="2"/>
            <a:endCxn id="98" idx="4"/>
          </p:cNvCxnSpPr>
          <p:nvPr/>
        </p:nvCxnSpPr>
        <p:spPr>
          <a:xfrm rot="5400000">
            <a:off x="6522427" y="4400832"/>
            <a:ext cx="899014" cy="1821145"/>
          </a:xfrm>
          <a:prstGeom prst="bentConnector2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feld 41"/>
          <p:cNvSpPr txBox="1"/>
          <p:nvPr/>
        </p:nvSpPr>
        <p:spPr>
          <a:xfrm>
            <a:off x="6995807" y="5552050"/>
            <a:ext cx="878596" cy="177476"/>
          </a:xfrm>
          <a:prstGeom prst="rect">
            <a:avLst/>
          </a:prstGeom>
        </p:spPr>
        <p:txBody>
          <a:bodyPr wrap="square" lIns="0" tIns="26920" rIns="0" bIns="26920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1pPr>
            <a:lvl2pPr marL="45712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2pPr>
            <a:lvl3pPr marL="914247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3pPr>
            <a:lvl4pPr marL="1371371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4pPr>
            <a:lvl5pPr marL="182849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5pPr>
            <a:lvl6pPr marL="2285618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6pPr>
            <a:lvl7pPr marL="2742742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7pPr>
            <a:lvl8pPr marL="3199865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8pPr>
            <a:lvl9pPr marL="3656989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9pPr>
          </a:lstStyle>
          <a:p>
            <a:pPr marL="124532" indent="-124532" defTabSz="166042">
              <a:spcBef>
                <a:spcPct val="20000"/>
              </a:spcBef>
            </a:pPr>
            <a:r>
              <a:rPr lang="de-DE" sz="800" dirty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Database Access</a:t>
            </a:r>
          </a:p>
        </p:txBody>
      </p:sp>
      <p:sp>
        <p:nvSpPr>
          <p:cNvPr id="24" name="Abgerundetes Rechteck 99"/>
          <p:cNvSpPr/>
          <p:nvPr/>
        </p:nvSpPr>
        <p:spPr>
          <a:xfrm>
            <a:off x="5148030" y="1449153"/>
            <a:ext cx="1097173" cy="660570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FF0000"/>
              </a:gs>
            </a:gsLst>
          </a:gra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26909" rIns="0" bIns="26909" rtlCol="0" anchor="ctr"/>
          <a:lstStyle/>
          <a:p>
            <a:pPr algn="ctr" eaLnBrk="1" hangingPunct="1"/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JOC Cockpit</a:t>
            </a:r>
          </a:p>
          <a:p>
            <a:pPr algn="ctr" eaLnBrk="1" hangingPunct="1"/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User Interface</a:t>
            </a:r>
          </a:p>
        </p:txBody>
      </p:sp>
      <p:cxnSp>
        <p:nvCxnSpPr>
          <p:cNvPr id="22" name="Elbow Connector 21"/>
          <p:cNvCxnSpPr>
            <a:stCxn id="12" idx="6"/>
            <a:endCxn id="98" idx="3"/>
          </p:cNvCxnSpPr>
          <p:nvPr/>
        </p:nvCxnSpPr>
        <p:spPr>
          <a:xfrm flipH="1">
            <a:off x="5703984" y="3248257"/>
            <a:ext cx="668791" cy="2881272"/>
          </a:xfrm>
          <a:prstGeom prst="bentConnector4">
            <a:avLst>
              <a:gd name="adj1" fmla="val -336590"/>
              <a:gd name="adj2" fmla="val 109731"/>
            </a:avLst>
          </a:prstGeom>
          <a:ln w="12700">
            <a:solidFill>
              <a:schemeClr val="tx1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llipse 11"/>
          <p:cNvSpPr/>
          <p:nvPr/>
        </p:nvSpPr>
        <p:spPr>
          <a:xfrm>
            <a:off x="5020460" y="2845148"/>
            <a:ext cx="1352315" cy="806217"/>
          </a:xfrm>
          <a:prstGeom prst="ellipse">
            <a:avLst/>
          </a:prstGeom>
          <a:gradFill>
            <a:gsLst>
              <a:gs pos="0">
                <a:srgbClr val="C00000"/>
              </a:gs>
              <a:gs pos="100000">
                <a:srgbClr val="FF0000"/>
              </a:gs>
            </a:gsLst>
          </a:gra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26909" rIns="0" bIns="26909" rtlCol="0" anchor="ctr"/>
          <a:lstStyle/>
          <a:p>
            <a:pPr algn="ctr" eaLnBrk="1" hangingPunct="1"/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JobScheduler Web Service</a:t>
            </a:r>
          </a:p>
        </p:txBody>
      </p:sp>
      <p:cxnSp>
        <p:nvCxnSpPr>
          <p:cNvPr id="16" name="Gerade Verbindung mit Pfeil 15"/>
          <p:cNvCxnSpPr>
            <a:stCxn id="24" idx="2"/>
            <a:endCxn id="12" idx="0"/>
          </p:cNvCxnSpPr>
          <p:nvPr/>
        </p:nvCxnSpPr>
        <p:spPr>
          <a:xfrm>
            <a:off x="5696617" y="2109723"/>
            <a:ext cx="1" cy="735425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Gerade Verbindung mit Pfeil 90"/>
          <p:cNvCxnSpPr>
            <a:stCxn id="99" idx="2"/>
            <a:endCxn id="98" idx="1"/>
          </p:cNvCxnSpPr>
          <p:nvPr/>
        </p:nvCxnSpPr>
        <p:spPr>
          <a:xfrm>
            <a:off x="5696617" y="4861898"/>
            <a:ext cx="7367" cy="530398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Textfeld 41"/>
          <p:cNvSpPr txBox="1"/>
          <p:nvPr/>
        </p:nvSpPr>
        <p:spPr>
          <a:xfrm>
            <a:off x="3048915" y="3046193"/>
            <a:ext cx="1926583" cy="177476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1pPr>
            <a:lvl2pPr marL="45712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2pPr>
            <a:lvl3pPr marL="914247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3pPr>
            <a:lvl4pPr marL="1371371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4pPr>
            <a:lvl5pPr marL="182849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5pPr>
            <a:lvl6pPr marL="2285618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6pPr>
            <a:lvl7pPr marL="2742742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7pPr>
            <a:lvl8pPr marL="3199865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8pPr>
            <a:lvl9pPr marL="3656989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9pPr>
          </a:lstStyle>
          <a:p>
            <a:pPr algn="l" defTabSz="166042">
              <a:spcBef>
                <a:spcPct val="20000"/>
              </a:spcBef>
            </a:pPr>
            <a:r>
              <a:rPr lang="de-DE" sz="800" dirty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Authentication and </a:t>
            </a:r>
            <a:r>
              <a:rPr lang="de-DE" sz="800" dirty="0" err="1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Authorization</a:t>
            </a:r>
            <a:endParaRPr lang="de-DE" sz="800" dirty="0">
              <a:solidFill>
                <a:schemeClr val="tx1"/>
              </a:solidFill>
              <a:latin typeface="Arial"/>
              <a:ea typeface="ヒラギノ角ゴ Pro W3" pitchFamily="-109" charset="-128"/>
              <a:cs typeface="Arial"/>
            </a:endParaRPr>
          </a:p>
        </p:txBody>
      </p:sp>
      <p:sp>
        <p:nvSpPr>
          <p:cNvPr id="108" name="Zylinder 107"/>
          <p:cNvSpPr/>
          <p:nvPr/>
        </p:nvSpPr>
        <p:spPr>
          <a:xfrm>
            <a:off x="2176497" y="2879924"/>
            <a:ext cx="715296" cy="736665"/>
          </a:xfrm>
          <a:prstGeom prst="can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1001">
            <a:schemeClr val="l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1pPr>
            <a:lvl2pPr marL="45712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2pPr>
            <a:lvl3pPr marL="914247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3pPr>
            <a:lvl4pPr marL="1371371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4pPr>
            <a:lvl5pPr marL="182849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5pPr>
            <a:lvl6pPr marL="2285618" algn="l" defTabSz="914247" rtl="0" eaLnBrk="1" latinLnBrk="0" hangingPunct="1"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6pPr>
            <a:lvl7pPr marL="2742742" algn="l" defTabSz="914247" rtl="0" eaLnBrk="1" latinLnBrk="0" hangingPunct="1"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7pPr>
            <a:lvl8pPr marL="3199865" algn="l" defTabSz="914247" rtl="0" eaLnBrk="1" latinLnBrk="0" hangingPunct="1"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8pPr>
            <a:lvl9pPr marL="3656989" algn="l" defTabSz="914247" rtl="0" eaLnBrk="1" latinLnBrk="0" hangingPunct="1"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9pPr>
          </a:lstStyle>
          <a:p>
            <a:r>
              <a:rPr lang="de-DE" sz="1100" b="1" dirty="0" err="1" smtClean="0"/>
              <a:t>LDAP</a:t>
            </a:r>
          </a:p>
          <a:p>
            <a:r>
              <a:rPr lang="de-DE" sz="1100" b="1" dirty="0" err="1" smtClean="0"/>
              <a:t>Directory</a:t>
            </a:r>
          </a:p>
        </p:txBody>
      </p:sp>
      <p:cxnSp>
        <p:nvCxnSpPr>
          <p:cNvPr id="102" name="Gerade Verbindung mit Pfeil 101"/>
          <p:cNvCxnSpPr>
            <a:stCxn id="12" idx="2"/>
            <a:endCxn id="108" idx="4"/>
          </p:cNvCxnSpPr>
          <p:nvPr/>
        </p:nvCxnSpPr>
        <p:spPr>
          <a:xfrm flipH="1">
            <a:off x="2891793" y="3248257"/>
            <a:ext cx="2128667" cy="0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Ellipse 112"/>
          <p:cNvSpPr/>
          <p:nvPr/>
        </p:nvSpPr>
        <p:spPr>
          <a:xfrm>
            <a:off x="7214936" y="2247740"/>
            <a:ext cx="1245496" cy="57631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1001">
            <a:schemeClr val="l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100" b="1" dirty="0" err="1" smtClean="0">
                <a:sym typeface="Gill Sans" pitchFamily="-109" charset="0"/>
              </a:rPr>
              <a:t>External</a:t>
            </a:r>
            <a:r>
              <a:rPr lang="de-DE" sz="1100" b="1" dirty="0" smtClean="0"/>
              <a:t/>
            </a:r>
            <a:br>
              <a:rPr lang="de-DE" sz="1100" b="1" dirty="0" smtClean="0"/>
            </a:br>
            <a:r>
              <a:rPr lang="de-DE" sz="1100" b="1" dirty="0" smtClean="0"/>
              <a:t>Applications</a:t>
            </a:r>
          </a:p>
        </p:txBody>
      </p:sp>
      <p:cxnSp>
        <p:nvCxnSpPr>
          <p:cNvPr id="117" name="Gewinkelte Verbindung 116"/>
          <p:cNvCxnSpPr>
            <a:stCxn id="113" idx="2"/>
            <a:endCxn id="12" idx="7"/>
          </p:cNvCxnSpPr>
          <p:nvPr/>
        </p:nvCxnSpPr>
        <p:spPr>
          <a:xfrm rot="10800000" flipV="1">
            <a:off x="6174734" y="2535898"/>
            <a:ext cx="1040203" cy="427317"/>
          </a:xfrm>
          <a:prstGeom prst="bentConnector2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R:\backup\sales\SOS-Web-Site\2016-JOE-Cockpit\us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20660" y="1550455"/>
            <a:ext cx="341278" cy="457967"/>
          </a:xfrm>
          <a:prstGeom prst="rect">
            <a:avLst/>
          </a:prstGeom>
          <a:noFill/>
        </p:spPr>
      </p:pic>
      <p:grpSp>
        <p:nvGrpSpPr>
          <p:cNvPr id="87" name="Gruppieren 86"/>
          <p:cNvGrpSpPr/>
          <p:nvPr/>
        </p:nvGrpSpPr>
        <p:grpSpPr>
          <a:xfrm>
            <a:off x="6554488" y="4778265"/>
            <a:ext cx="725399" cy="445814"/>
            <a:chOff x="4444610" y="8136336"/>
            <a:chExt cx="1289724" cy="709690"/>
          </a:xfrm>
        </p:grpSpPr>
        <p:sp>
          <p:nvSpPr>
            <p:cNvPr id="86" name="Abgerundetes Rechteck 85"/>
            <p:cNvSpPr/>
            <p:nvPr/>
          </p:nvSpPr>
          <p:spPr>
            <a:xfrm>
              <a:off x="4649325" y="8136336"/>
              <a:ext cx="1085009" cy="518615"/>
            </a:xfrm>
            <a:prstGeom prst="roundRect">
              <a:avLst/>
            </a:prstGeom>
            <a:gradFill>
              <a:gsLst>
                <a:gs pos="0">
                  <a:srgbClr val="C00000"/>
                </a:gs>
                <a:gs pos="100000">
                  <a:srgbClr val="FF0000"/>
                </a:gs>
              </a:gsLst>
            </a:gradFill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26909" rIns="0" bIns="26909" rtlCol="0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1pPr>
              <a:lvl2pPr marL="457124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2pPr>
              <a:lvl3pPr marL="914247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3pPr>
              <a:lvl4pPr marL="1371371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4pPr>
              <a:lvl5pPr marL="1828494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5pPr>
              <a:lvl6pPr marL="2285618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6pPr>
              <a:lvl7pPr marL="2742742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7pPr>
              <a:lvl8pPr marL="3199865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8pPr>
              <a:lvl9pPr marL="3656989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9pPr>
            </a:lstStyle>
            <a:p>
              <a:pPr eaLnBrk="1" hangingPunct="1"/>
              <a:endParaRPr lang="de-DE" sz="1100" b="1" dirty="0">
                <a:solidFill>
                  <a:prstClr val="white"/>
                </a:solidFill>
              </a:endParaRPr>
            </a:p>
          </p:txBody>
        </p:sp>
        <p:sp>
          <p:nvSpPr>
            <p:cNvPr id="84" name="Abgerundetes Rechteck 83"/>
            <p:cNvSpPr/>
            <p:nvPr/>
          </p:nvSpPr>
          <p:spPr>
            <a:xfrm>
              <a:off x="4551517" y="8229600"/>
              <a:ext cx="1085009" cy="518615"/>
            </a:xfrm>
            <a:prstGeom prst="roundRect">
              <a:avLst/>
            </a:prstGeom>
            <a:gradFill>
              <a:gsLst>
                <a:gs pos="0">
                  <a:srgbClr val="C00000"/>
                </a:gs>
                <a:gs pos="100000">
                  <a:srgbClr val="FF0000"/>
                </a:gs>
              </a:gsLst>
            </a:gradFill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26909" rIns="0" bIns="26909" rtlCol="0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1pPr>
              <a:lvl2pPr marL="457124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2pPr>
              <a:lvl3pPr marL="914247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3pPr>
              <a:lvl4pPr marL="1371371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4pPr>
              <a:lvl5pPr marL="1828494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5pPr>
              <a:lvl6pPr marL="2285618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6pPr>
              <a:lvl7pPr marL="2742742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7pPr>
              <a:lvl8pPr marL="3199865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8pPr>
              <a:lvl9pPr marL="3656989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9pPr>
            </a:lstStyle>
            <a:p>
              <a:pPr eaLnBrk="1" hangingPunct="1"/>
              <a:endParaRPr lang="de-DE" sz="1100" b="1" dirty="0">
                <a:solidFill>
                  <a:prstClr val="white"/>
                </a:solidFill>
              </a:endParaRPr>
            </a:p>
          </p:txBody>
        </p:sp>
        <p:sp>
          <p:nvSpPr>
            <p:cNvPr id="85" name="Abgerundetes Rechteck 84"/>
            <p:cNvSpPr/>
            <p:nvPr/>
          </p:nvSpPr>
          <p:spPr>
            <a:xfrm>
              <a:off x="4444610" y="8327411"/>
              <a:ext cx="1085009" cy="518615"/>
            </a:xfrm>
            <a:prstGeom prst="roundRect">
              <a:avLst/>
            </a:prstGeom>
            <a:gradFill>
              <a:gsLst>
                <a:gs pos="0">
                  <a:srgbClr val="C00000"/>
                </a:gs>
                <a:gs pos="100000">
                  <a:srgbClr val="FF0000"/>
                </a:gs>
              </a:gsLst>
            </a:gradFill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26909" rIns="0" bIns="26909" rtlCol="0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1pPr>
              <a:lvl2pPr marL="457124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2pPr>
              <a:lvl3pPr marL="914247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3pPr>
              <a:lvl4pPr marL="1371371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4pPr>
              <a:lvl5pPr marL="1828494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5pPr>
              <a:lvl6pPr marL="2285618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6pPr>
              <a:lvl7pPr marL="2742742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7pPr>
              <a:lvl8pPr marL="3199865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8pPr>
              <a:lvl9pPr marL="3656989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9pPr>
            </a:lstStyle>
            <a:p>
              <a:pPr eaLnBrk="1" hangingPunct="1"/>
              <a:r>
                <a:rPr lang="de-DE" sz="1100" b="1" dirty="0" err="1">
                  <a:solidFill>
                    <a:prstClr val="white"/>
                  </a:solidFill>
                </a:rPr>
                <a:t>Agents</a:t>
              </a:r>
              <a:r>
                <a:rPr lang="de-DE" sz="1100" b="1" dirty="0">
                  <a:solidFill>
                    <a:prstClr val="white"/>
                  </a:solidFill>
                </a:rPr>
                <a:t> </a:t>
              </a:r>
            </a:p>
          </p:txBody>
        </p:sp>
      </p:grpSp>
      <p:grpSp>
        <p:nvGrpSpPr>
          <p:cNvPr id="88" name="Gruppieren 87"/>
          <p:cNvGrpSpPr/>
          <p:nvPr/>
        </p:nvGrpSpPr>
        <p:grpSpPr>
          <a:xfrm>
            <a:off x="4286647" y="4779695"/>
            <a:ext cx="725399" cy="445814"/>
            <a:chOff x="4444610" y="8136336"/>
            <a:chExt cx="1289724" cy="709690"/>
          </a:xfrm>
        </p:grpSpPr>
        <p:sp>
          <p:nvSpPr>
            <p:cNvPr id="89" name="Abgerundetes Rechteck 88"/>
            <p:cNvSpPr/>
            <p:nvPr/>
          </p:nvSpPr>
          <p:spPr>
            <a:xfrm>
              <a:off x="4649325" y="8136336"/>
              <a:ext cx="1085009" cy="518615"/>
            </a:xfrm>
            <a:prstGeom prst="roundRect">
              <a:avLst/>
            </a:prstGeom>
            <a:gradFill>
              <a:gsLst>
                <a:gs pos="0">
                  <a:srgbClr val="C00000"/>
                </a:gs>
                <a:gs pos="100000">
                  <a:srgbClr val="FF0000"/>
                </a:gs>
              </a:gsLst>
            </a:gradFill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26909" rIns="0" bIns="26909" rtlCol="0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1pPr>
              <a:lvl2pPr marL="457124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2pPr>
              <a:lvl3pPr marL="914247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3pPr>
              <a:lvl4pPr marL="1371371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4pPr>
              <a:lvl5pPr marL="1828494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5pPr>
              <a:lvl6pPr marL="2285618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6pPr>
              <a:lvl7pPr marL="2742742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7pPr>
              <a:lvl8pPr marL="3199865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8pPr>
              <a:lvl9pPr marL="3656989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9pPr>
            </a:lstStyle>
            <a:p>
              <a:pPr eaLnBrk="1" hangingPunct="1"/>
              <a:endParaRPr lang="de-DE" sz="1100" b="1" dirty="0">
                <a:solidFill>
                  <a:prstClr val="white"/>
                </a:solidFill>
              </a:endParaRPr>
            </a:p>
          </p:txBody>
        </p:sp>
        <p:sp>
          <p:nvSpPr>
            <p:cNvPr id="90" name="Abgerundetes Rechteck 89"/>
            <p:cNvSpPr/>
            <p:nvPr/>
          </p:nvSpPr>
          <p:spPr>
            <a:xfrm>
              <a:off x="4551517" y="8229600"/>
              <a:ext cx="1085009" cy="518615"/>
            </a:xfrm>
            <a:prstGeom prst="roundRect">
              <a:avLst/>
            </a:prstGeom>
            <a:gradFill>
              <a:gsLst>
                <a:gs pos="0">
                  <a:srgbClr val="C00000"/>
                </a:gs>
                <a:gs pos="100000">
                  <a:srgbClr val="FF0000"/>
                </a:gs>
              </a:gsLst>
            </a:gradFill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26909" rIns="0" bIns="26909" rtlCol="0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1pPr>
              <a:lvl2pPr marL="457124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2pPr>
              <a:lvl3pPr marL="914247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3pPr>
              <a:lvl4pPr marL="1371371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4pPr>
              <a:lvl5pPr marL="1828494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5pPr>
              <a:lvl6pPr marL="2285618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6pPr>
              <a:lvl7pPr marL="2742742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7pPr>
              <a:lvl8pPr marL="3199865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8pPr>
              <a:lvl9pPr marL="3656989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9pPr>
            </a:lstStyle>
            <a:p>
              <a:pPr eaLnBrk="1" hangingPunct="1"/>
              <a:endParaRPr lang="de-DE" sz="1100" b="1" dirty="0">
                <a:solidFill>
                  <a:prstClr val="white"/>
                </a:solidFill>
              </a:endParaRPr>
            </a:p>
          </p:txBody>
        </p:sp>
        <p:sp>
          <p:nvSpPr>
            <p:cNvPr id="92" name="Abgerundetes Rechteck 91"/>
            <p:cNvSpPr/>
            <p:nvPr/>
          </p:nvSpPr>
          <p:spPr>
            <a:xfrm>
              <a:off x="4444610" y="8327411"/>
              <a:ext cx="1085009" cy="518615"/>
            </a:xfrm>
            <a:prstGeom prst="roundRect">
              <a:avLst/>
            </a:prstGeom>
            <a:gradFill>
              <a:gsLst>
                <a:gs pos="0">
                  <a:srgbClr val="C00000"/>
                </a:gs>
                <a:gs pos="100000">
                  <a:srgbClr val="FF0000"/>
                </a:gs>
              </a:gsLst>
            </a:gradFill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26909" rIns="0" bIns="26909" rtlCol="0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1pPr>
              <a:lvl2pPr marL="457124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2pPr>
              <a:lvl3pPr marL="914247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3pPr>
              <a:lvl4pPr marL="1371371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4pPr>
              <a:lvl5pPr marL="1828494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5pPr>
              <a:lvl6pPr marL="2285618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6pPr>
              <a:lvl7pPr marL="2742742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7pPr>
              <a:lvl8pPr marL="3199865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8pPr>
              <a:lvl9pPr marL="3656989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9pPr>
            </a:lstStyle>
            <a:p>
              <a:pPr eaLnBrk="1" hangingPunct="1"/>
              <a:r>
                <a:rPr lang="de-DE" sz="1100" b="1" dirty="0" err="1">
                  <a:solidFill>
                    <a:prstClr val="white"/>
                  </a:solidFill>
                </a:rPr>
                <a:t>Agents</a:t>
              </a:r>
              <a:r>
                <a:rPr lang="de-DE" sz="1100" b="1" dirty="0">
                  <a:solidFill>
                    <a:prstClr val="white"/>
                  </a:solidFill>
                </a:rPr>
                <a:t> </a:t>
              </a:r>
            </a:p>
          </p:txBody>
        </p:sp>
      </p:grpSp>
      <p:grpSp>
        <p:nvGrpSpPr>
          <p:cNvPr id="93" name="Gruppieren 92"/>
          <p:cNvGrpSpPr/>
          <p:nvPr/>
        </p:nvGrpSpPr>
        <p:grpSpPr>
          <a:xfrm>
            <a:off x="2058925" y="4777933"/>
            <a:ext cx="725399" cy="445814"/>
            <a:chOff x="4444610" y="8136336"/>
            <a:chExt cx="1289724" cy="709690"/>
          </a:xfrm>
        </p:grpSpPr>
        <p:sp>
          <p:nvSpPr>
            <p:cNvPr id="94" name="Abgerundetes Rechteck 93"/>
            <p:cNvSpPr/>
            <p:nvPr/>
          </p:nvSpPr>
          <p:spPr>
            <a:xfrm>
              <a:off x="4649325" y="8136336"/>
              <a:ext cx="1085009" cy="518615"/>
            </a:xfrm>
            <a:prstGeom prst="roundRect">
              <a:avLst/>
            </a:prstGeom>
            <a:gradFill>
              <a:gsLst>
                <a:gs pos="0">
                  <a:srgbClr val="C00000"/>
                </a:gs>
                <a:gs pos="100000">
                  <a:srgbClr val="FF0000"/>
                </a:gs>
              </a:gsLst>
            </a:gradFill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26909" rIns="0" bIns="26909" rtlCol="0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1pPr>
              <a:lvl2pPr marL="457124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2pPr>
              <a:lvl3pPr marL="914247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3pPr>
              <a:lvl4pPr marL="1371371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4pPr>
              <a:lvl5pPr marL="1828494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5pPr>
              <a:lvl6pPr marL="2285618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6pPr>
              <a:lvl7pPr marL="2742742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7pPr>
              <a:lvl8pPr marL="3199865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8pPr>
              <a:lvl9pPr marL="3656989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9pPr>
            </a:lstStyle>
            <a:p>
              <a:pPr eaLnBrk="1" hangingPunct="1"/>
              <a:endParaRPr lang="de-DE" sz="1100" b="1" dirty="0">
                <a:solidFill>
                  <a:prstClr val="white"/>
                </a:solidFill>
              </a:endParaRPr>
            </a:p>
          </p:txBody>
        </p:sp>
        <p:sp>
          <p:nvSpPr>
            <p:cNvPr id="95" name="Abgerundetes Rechteck 94"/>
            <p:cNvSpPr/>
            <p:nvPr/>
          </p:nvSpPr>
          <p:spPr>
            <a:xfrm>
              <a:off x="4551517" y="8229600"/>
              <a:ext cx="1085009" cy="518615"/>
            </a:xfrm>
            <a:prstGeom prst="roundRect">
              <a:avLst/>
            </a:prstGeom>
            <a:gradFill>
              <a:gsLst>
                <a:gs pos="0">
                  <a:srgbClr val="C00000"/>
                </a:gs>
                <a:gs pos="100000">
                  <a:srgbClr val="FF0000"/>
                </a:gs>
              </a:gsLst>
            </a:gradFill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26909" rIns="0" bIns="26909" rtlCol="0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1pPr>
              <a:lvl2pPr marL="457124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2pPr>
              <a:lvl3pPr marL="914247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3pPr>
              <a:lvl4pPr marL="1371371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4pPr>
              <a:lvl5pPr marL="1828494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5pPr>
              <a:lvl6pPr marL="2285618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6pPr>
              <a:lvl7pPr marL="2742742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7pPr>
              <a:lvl8pPr marL="3199865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8pPr>
              <a:lvl9pPr marL="3656989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9pPr>
            </a:lstStyle>
            <a:p>
              <a:pPr eaLnBrk="1" hangingPunct="1"/>
              <a:endParaRPr lang="de-DE" sz="1100" b="1" dirty="0">
                <a:solidFill>
                  <a:prstClr val="white"/>
                </a:solidFill>
              </a:endParaRPr>
            </a:p>
          </p:txBody>
        </p:sp>
        <p:sp>
          <p:nvSpPr>
            <p:cNvPr id="97" name="Abgerundetes Rechteck 96"/>
            <p:cNvSpPr/>
            <p:nvPr/>
          </p:nvSpPr>
          <p:spPr>
            <a:xfrm>
              <a:off x="4444610" y="8327411"/>
              <a:ext cx="1085009" cy="518615"/>
            </a:xfrm>
            <a:prstGeom prst="roundRect">
              <a:avLst/>
            </a:prstGeom>
            <a:gradFill>
              <a:gsLst>
                <a:gs pos="0">
                  <a:srgbClr val="C00000"/>
                </a:gs>
                <a:gs pos="100000">
                  <a:srgbClr val="FF0000"/>
                </a:gs>
              </a:gsLst>
            </a:gradFill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26909" rIns="0" bIns="26909" rtlCol="0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1pPr>
              <a:lvl2pPr marL="457124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2pPr>
              <a:lvl3pPr marL="914247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3pPr>
              <a:lvl4pPr marL="1371371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4pPr>
              <a:lvl5pPr marL="1828494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5pPr>
              <a:lvl6pPr marL="2285618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6pPr>
              <a:lvl7pPr marL="2742742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7pPr>
              <a:lvl8pPr marL="3199865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8pPr>
              <a:lvl9pPr marL="3656989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9pPr>
            </a:lstStyle>
            <a:p>
              <a:pPr eaLnBrk="1" hangingPunct="1"/>
              <a:r>
                <a:rPr lang="de-DE" sz="1100" b="1" dirty="0" err="1">
                  <a:solidFill>
                    <a:prstClr val="white"/>
                  </a:solidFill>
                </a:rPr>
                <a:t>Agents</a:t>
              </a:r>
              <a:r>
                <a:rPr lang="de-DE" sz="1100" b="1" dirty="0">
                  <a:solidFill>
                    <a:prstClr val="white"/>
                  </a:solidFill>
                </a:rPr>
                <a:t> </a:t>
              </a:r>
            </a:p>
          </p:txBody>
        </p:sp>
      </p:grpSp>
      <p:cxnSp>
        <p:nvCxnSpPr>
          <p:cNvPr id="105" name="Gewinkelte Verbindung 104"/>
          <p:cNvCxnSpPr>
            <a:stCxn id="101" idx="1"/>
            <a:endCxn id="94" idx="0"/>
          </p:cNvCxnSpPr>
          <p:nvPr/>
        </p:nvCxnSpPr>
        <p:spPr>
          <a:xfrm rot="10800000" flipV="1">
            <a:off x="2479196" y="4531613"/>
            <a:ext cx="363518" cy="246321"/>
          </a:xfrm>
          <a:prstGeom prst="bentConnector2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Gewinkelte Verbindung 104"/>
          <p:cNvCxnSpPr>
            <a:stCxn id="99" idx="1"/>
            <a:endCxn id="89" idx="0"/>
          </p:cNvCxnSpPr>
          <p:nvPr/>
        </p:nvCxnSpPr>
        <p:spPr>
          <a:xfrm rot="10800000" flipV="1">
            <a:off x="4706918" y="4531613"/>
            <a:ext cx="441113" cy="248082"/>
          </a:xfrm>
          <a:prstGeom prst="bentConnector2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Gewinkelte Verbindung 104"/>
          <p:cNvCxnSpPr>
            <a:stCxn id="100" idx="1"/>
            <a:endCxn id="86" idx="0"/>
          </p:cNvCxnSpPr>
          <p:nvPr/>
        </p:nvCxnSpPr>
        <p:spPr>
          <a:xfrm rot="10800000" flipV="1">
            <a:off x="6974758" y="4531612"/>
            <a:ext cx="359162" cy="246653"/>
          </a:xfrm>
          <a:prstGeom prst="bentConnector2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Gewinkelte Verbindung 127"/>
          <p:cNvCxnSpPr>
            <a:stCxn id="101" idx="0"/>
            <a:endCxn id="100" idx="0"/>
          </p:cNvCxnSpPr>
          <p:nvPr/>
        </p:nvCxnSpPr>
        <p:spPr>
          <a:xfrm rot="5400000" flipH="1" flipV="1">
            <a:off x="5636485" y="1955724"/>
            <a:ext cx="7978" cy="4491208"/>
          </a:xfrm>
          <a:prstGeom prst="bentConnector3">
            <a:avLst>
              <a:gd name="adj1" fmla="val 3057142"/>
            </a:avLst>
          </a:prstGeom>
          <a:ln w="127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Gerade Verbindung mit Pfeil 136"/>
          <p:cNvCxnSpPr>
            <a:stCxn id="12" idx="4"/>
            <a:endCxn id="99" idx="0"/>
          </p:cNvCxnSpPr>
          <p:nvPr/>
        </p:nvCxnSpPr>
        <p:spPr>
          <a:xfrm flipH="1">
            <a:off x="5696617" y="3651365"/>
            <a:ext cx="1" cy="549962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>
            <a:stCxn id="1026" idx="3"/>
            <a:endCxn id="24" idx="1"/>
          </p:cNvCxnSpPr>
          <p:nvPr/>
        </p:nvCxnSpPr>
        <p:spPr>
          <a:xfrm flipV="1">
            <a:off x="3561939" y="1779438"/>
            <a:ext cx="1586092" cy="1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feld 41"/>
          <p:cNvSpPr txBox="1"/>
          <p:nvPr/>
        </p:nvSpPr>
        <p:spPr>
          <a:xfrm>
            <a:off x="5931591" y="2355983"/>
            <a:ext cx="1305119" cy="177476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1pPr>
            <a:lvl2pPr marL="45712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2pPr>
            <a:lvl3pPr marL="914247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3pPr>
            <a:lvl4pPr marL="1371371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4pPr>
            <a:lvl5pPr marL="182849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5pPr>
            <a:lvl6pPr marL="2285618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6pPr>
            <a:lvl7pPr marL="2742742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7pPr>
            <a:lvl8pPr marL="3199865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8pPr>
            <a:lvl9pPr marL="3656989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9pPr>
          </a:lstStyle>
          <a:p>
            <a:pPr algn="r" defTabSz="166042">
              <a:spcBef>
                <a:spcPct val="20000"/>
              </a:spcBef>
            </a:pPr>
            <a:r>
              <a:rPr lang="de-DE" sz="800" dirty="0" err="1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Programming</a:t>
            </a:r>
            <a:r>
              <a:rPr lang="de-DE" sz="800" dirty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 Interface</a:t>
            </a:r>
          </a:p>
        </p:txBody>
      </p:sp>
      <p:sp>
        <p:nvSpPr>
          <p:cNvPr id="71" name="Textfeld 41"/>
          <p:cNvSpPr txBox="1"/>
          <p:nvPr/>
        </p:nvSpPr>
        <p:spPr>
          <a:xfrm>
            <a:off x="3563888" y="1586924"/>
            <a:ext cx="1468543" cy="177476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1pPr>
            <a:lvl2pPr marL="45712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2pPr>
            <a:lvl3pPr marL="914247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3pPr>
            <a:lvl4pPr marL="1371371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4pPr>
            <a:lvl5pPr marL="182849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5pPr>
            <a:lvl6pPr marL="2285618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6pPr>
            <a:lvl7pPr marL="2742742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7pPr>
            <a:lvl8pPr marL="3199865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8pPr>
            <a:lvl9pPr marL="3656989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9pPr>
          </a:lstStyle>
          <a:p>
            <a:pPr algn="r" defTabSz="166042">
              <a:spcBef>
                <a:spcPct val="20000"/>
              </a:spcBef>
            </a:pPr>
            <a:r>
              <a:rPr lang="de-DE" sz="800" dirty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User Interface </a:t>
            </a:r>
            <a:r>
              <a:rPr lang="de-DE" sz="800" dirty="0" err="1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for</a:t>
            </a:r>
            <a:r>
              <a:rPr lang="de-DE" sz="800" dirty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800" dirty="0" err="1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job</a:t>
            </a:r>
            <a:r>
              <a:rPr lang="de-DE" sz="800" dirty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800" dirty="0" err="1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control</a:t>
            </a:r>
            <a:endParaRPr lang="de-DE" sz="800" dirty="0">
              <a:solidFill>
                <a:schemeClr val="tx1"/>
              </a:solidFill>
              <a:latin typeface="Arial"/>
              <a:ea typeface="ヒラギノ角ゴ Pro W3" pitchFamily="-109" charset="-128"/>
              <a:cs typeface="Arial"/>
            </a:endParaRPr>
          </a:p>
        </p:txBody>
      </p:sp>
      <p:sp>
        <p:nvSpPr>
          <p:cNvPr id="47" name="Ellipse 46"/>
          <p:cNvSpPr/>
          <p:nvPr/>
        </p:nvSpPr>
        <p:spPr>
          <a:xfrm>
            <a:off x="3236142" y="2303607"/>
            <a:ext cx="1110234" cy="576318"/>
          </a:xfrm>
          <a:prstGeom prst="ellipse">
            <a:avLst/>
          </a:prstGeom>
          <a:gradFill>
            <a:gsLst>
              <a:gs pos="0">
                <a:srgbClr val="C00000"/>
              </a:gs>
              <a:gs pos="100000">
                <a:srgbClr val="FF0000"/>
              </a:gs>
            </a:gsLst>
          </a:gra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26909" rIns="0" bIns="26909" rtlCol="0" anchor="ctr"/>
          <a:lstStyle/>
          <a:p>
            <a:pPr algn="ctr" eaLnBrk="1" hangingPunct="1"/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PowerShell</a:t>
            </a:r>
            <a:b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</a:br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CLI</a:t>
            </a:r>
          </a:p>
        </p:txBody>
      </p:sp>
      <p:cxnSp>
        <p:nvCxnSpPr>
          <p:cNvPr id="48" name="Gewinkelte Verbindung 47"/>
          <p:cNvCxnSpPr>
            <a:stCxn id="47" idx="6"/>
            <a:endCxn id="12" idx="1"/>
          </p:cNvCxnSpPr>
          <p:nvPr/>
        </p:nvCxnSpPr>
        <p:spPr>
          <a:xfrm>
            <a:off x="4346376" y="2591766"/>
            <a:ext cx="872125" cy="371450"/>
          </a:xfrm>
          <a:prstGeom prst="bentConnector2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feld 41"/>
          <p:cNvSpPr txBox="1"/>
          <p:nvPr/>
        </p:nvSpPr>
        <p:spPr>
          <a:xfrm>
            <a:off x="4369051" y="2380765"/>
            <a:ext cx="1305119" cy="177476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1pPr>
            <a:lvl2pPr marL="45712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2pPr>
            <a:lvl3pPr marL="914247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3pPr>
            <a:lvl4pPr marL="1371371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4pPr>
            <a:lvl5pPr marL="182849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5pPr>
            <a:lvl6pPr marL="2285618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6pPr>
            <a:lvl7pPr marL="2742742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7pPr>
            <a:lvl8pPr marL="3199865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8pPr>
            <a:lvl9pPr marL="3656989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9pPr>
          </a:lstStyle>
          <a:p>
            <a:pPr algn="l" defTabSz="166042">
              <a:spcBef>
                <a:spcPct val="20000"/>
              </a:spcBef>
            </a:pPr>
            <a:r>
              <a:rPr lang="de-DE" sz="800" dirty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Scripting Interface</a:t>
            </a:r>
          </a:p>
        </p:txBody>
      </p:sp>
    </p:spTree>
    <p:extLst>
      <p:ext uri="{BB962C8B-B14F-4D97-AF65-F5344CB8AC3E}">
        <p14:creationId xmlns="" xmlns:p14="http://schemas.microsoft.com/office/powerpoint/2010/main" val="201549193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Inhaltsplatzhalter 1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b="1" dirty="0" smtClean="0"/>
              <a:t>Supported Platforms and Databases</a:t>
            </a:r>
            <a:br>
              <a:rPr lang="en-US" b="1" dirty="0" smtClean="0"/>
            </a:br>
            <a:endParaRPr lang="en-US" b="1" dirty="0" smtClean="0"/>
          </a:p>
          <a:p>
            <a:pPr lvl="1"/>
            <a:r>
              <a:rPr lang="en-US" b="1" dirty="0" smtClean="0"/>
              <a:t>JOC Cockpit &amp; Web Service</a:t>
            </a:r>
          </a:p>
          <a:p>
            <a:pPr lvl="2"/>
            <a:r>
              <a:rPr lang="en-US" dirty="0" smtClean="0"/>
              <a:t>Windows and Linux</a:t>
            </a:r>
            <a:br>
              <a:rPr lang="en-US" dirty="0" smtClean="0"/>
            </a:br>
            <a:endParaRPr lang="en-US" sz="1000" dirty="0" smtClean="0"/>
          </a:p>
          <a:p>
            <a:pPr lvl="1"/>
            <a:r>
              <a:rPr lang="en-US" b="1" dirty="0" smtClean="0"/>
              <a:t>JobScheduler Master</a:t>
            </a:r>
          </a:p>
          <a:p>
            <a:pPr lvl="2"/>
            <a:r>
              <a:rPr lang="en-US" dirty="0" smtClean="0"/>
              <a:t>Windows and Linux</a:t>
            </a:r>
            <a:br>
              <a:rPr lang="en-US" dirty="0" smtClean="0"/>
            </a:br>
            <a:endParaRPr lang="en-US" sz="1000" dirty="0" smtClean="0"/>
          </a:p>
          <a:p>
            <a:pPr lvl="1"/>
            <a:r>
              <a:rPr lang="en-US" b="1" dirty="0" smtClean="0"/>
              <a:t>JobScheduler Universal Agent</a:t>
            </a:r>
          </a:p>
          <a:p>
            <a:pPr lvl="2"/>
            <a:r>
              <a:rPr lang="en-US" dirty="0" smtClean="0"/>
              <a:t>Windows and Linux</a:t>
            </a:r>
          </a:p>
          <a:p>
            <a:pPr lvl="2"/>
            <a:r>
              <a:rPr lang="en-US" dirty="0" smtClean="0"/>
              <a:t>Solaris, AIX, HP-UX, Mac OS</a:t>
            </a:r>
          </a:p>
          <a:p>
            <a:pPr lvl="2"/>
            <a:r>
              <a:rPr lang="en-US" dirty="0" smtClean="0"/>
              <a:t>and any other platform that supports a Java Virtual Machine</a:t>
            </a:r>
            <a:br>
              <a:rPr lang="en-US" dirty="0" smtClean="0"/>
            </a:br>
            <a:endParaRPr lang="en-US" sz="1000" dirty="0" smtClean="0"/>
          </a:p>
          <a:p>
            <a:pPr lvl="1"/>
            <a:r>
              <a:rPr lang="en-US" b="1" dirty="0" smtClean="0"/>
              <a:t>Databases</a:t>
            </a:r>
          </a:p>
          <a:p>
            <a:pPr lvl="2"/>
            <a:r>
              <a:rPr lang="en-US" dirty="0" smtClean="0"/>
              <a:t>Oracle, SQL Server</a:t>
            </a:r>
          </a:p>
          <a:p>
            <a:pPr lvl="2"/>
            <a:r>
              <a:rPr lang="en-US" dirty="0" err="1" smtClean="0"/>
              <a:t>MariaDB</a:t>
            </a:r>
            <a:r>
              <a:rPr lang="en-US" dirty="0" smtClean="0"/>
              <a:t>, </a:t>
            </a:r>
            <a:r>
              <a:rPr lang="en-US" dirty="0" err="1" smtClean="0"/>
              <a:t>MySQL</a:t>
            </a:r>
            <a:r>
              <a:rPr lang="en-US" dirty="0" smtClean="0"/>
              <a:t> and </a:t>
            </a:r>
            <a:r>
              <a:rPr lang="en-US" dirty="0" err="1" smtClean="0"/>
              <a:t>PostgreSQL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r>
              <a:rPr lang="de-DE" dirty="0" smtClean="0"/>
              <a:t>: Platforms</a:t>
            </a:r>
            <a:endParaRPr lang="de-DE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 smtClean="0"/>
              <a:t>Platforms and Databases</a:t>
            </a:r>
            <a:endParaRPr lang="de-DE" dirty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6"/>
          </p:nvPr>
        </p:nvSpPr>
        <p:spPr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fld id="{338290F6-9EEA-4939-92A4-98C369575716}" type="slidenum">
              <a:rPr lang="de-DE" sz="2100" smtClean="0">
                <a:solidFill>
                  <a:schemeClr val="bg1"/>
                </a:solidFill>
                <a:latin typeface="+mj-lt"/>
                <a:ea typeface="ヒラギノ角ゴ ProN W3" pitchFamily="-109" charset="-128"/>
                <a:sym typeface="Gill Sans" pitchFamily="-109" charset="0"/>
              </a:rPr>
              <a:pPr/>
              <a:t>7</a:t>
            </a:fld>
            <a:endParaRPr lang="de-DE" sz="2100" dirty="0">
              <a:solidFill>
                <a:schemeClr val="bg1"/>
              </a:solidFill>
              <a:latin typeface="+mj-lt"/>
              <a:ea typeface="ヒラギノ角ゴ ProN W3" pitchFamily="-109" charset="-128"/>
              <a:sym typeface="Gill Sans" pitchFamily="-109" charset="0"/>
            </a:endParaRPr>
          </a:p>
        </p:txBody>
      </p:sp>
      <p:pic>
        <p:nvPicPr>
          <p:cNvPr id="9" name="Inhaltsplatzhalter 8" descr="logo-hase-orange-transparent-backgroun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5" y="6093296"/>
            <a:ext cx="975333" cy="455513"/>
          </a:xfrm>
          <a:prstGeom prst="rect">
            <a:avLst/>
          </a:prstGeom>
        </p:spPr>
      </p:pic>
      <p:sp>
        <p:nvSpPr>
          <p:cNvPr id="8" name="Inhaltsplatzhalter 15"/>
          <p:cNvSpPr txBox="1">
            <a:spLocks/>
          </p:cNvSpPr>
          <p:nvPr/>
        </p:nvSpPr>
        <p:spPr>
          <a:xfrm>
            <a:off x="251520" y="1508400"/>
            <a:ext cx="1507184" cy="5025600"/>
          </a:xfrm>
          <a:prstGeom prst="rect">
            <a:avLst/>
          </a:prstGeom>
          <a:solidFill>
            <a:srgbClr val="FFFFFF"/>
          </a:solidFill>
          <a:ln w="9525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lIns="72000" tIns="36000" rIns="72000" bIns="36000"/>
          <a:lstStyle/>
          <a:p>
            <a:pPr marR="0" lvl="0" defTabSz="268103" latinLnBrk="0">
              <a:lnSpc>
                <a:spcPct val="100000"/>
              </a:lnSpc>
              <a:spcBef>
                <a:spcPts val="1354"/>
              </a:spcBef>
              <a:buClr>
                <a:srgbClr val="002060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altLang="de-DE" sz="1000" b="1" dirty="0" smtClean="0">
                <a:latin typeface="Arial" pitchFamily="34" charset="0"/>
                <a:ea typeface="ヒラギノ角ゴ Pro W3" pitchFamily="-109" charset="-128"/>
                <a:cs typeface="Arial" pitchFamily="34" charset="0"/>
              </a:rPr>
              <a:t>More</a:t>
            </a:r>
            <a:r>
              <a:rPr lang="en-US" altLang="de-DE" sz="1200" b="1" dirty="0" smtClean="0">
                <a:latin typeface="Arial" pitchFamily="34" charset="0"/>
                <a:ea typeface="ヒラギノ角ゴ Pro W3" pitchFamily="-109" charset="-128"/>
                <a:cs typeface="Arial" pitchFamily="34" charset="0"/>
              </a:rPr>
              <a:t> </a:t>
            </a:r>
            <a:r>
              <a:rPr lang="en-US" altLang="de-DE" sz="1000" b="1" dirty="0" smtClean="0">
                <a:latin typeface="Arial" pitchFamily="34" charset="0"/>
                <a:ea typeface="ヒラギノ角ゴ Pro W3" pitchFamily="-109" charset="-128"/>
                <a:cs typeface="Arial" pitchFamily="34" charset="0"/>
              </a:rPr>
              <a:t>Information</a:t>
            </a:r>
            <a:endParaRPr lang="en-US" altLang="de-DE" sz="1000" dirty="0" smtClean="0">
              <a:latin typeface="Arial" pitchFamily="34" charset="0"/>
              <a:ea typeface="ヒラギノ角ゴ Pro W3" pitchFamily="-109" charset="-128"/>
              <a:cs typeface="Arial" pitchFamily="34" charset="0"/>
              <a:hlinkClick r:id="rId3" action="ppaction://hlinkfile"/>
            </a:endParaRPr>
          </a:p>
          <a:p>
            <a:pPr defTabSz="268103">
              <a:spcBef>
                <a:spcPts val="1354"/>
              </a:spcBef>
              <a:buClr>
                <a:srgbClr val="002060"/>
              </a:buClr>
              <a:buFont typeface="Wingdings" pitchFamily="2" charset="2"/>
              <a:buChar char="§"/>
            </a:pPr>
            <a:r>
              <a:rPr lang="en-US" altLang="de-DE" sz="1200" b="1" dirty="0" smtClean="0"/>
              <a:t> </a:t>
            </a:r>
            <a:r>
              <a:rPr lang="en-US" altLang="de-DE" sz="1000" dirty="0" smtClean="0">
                <a:hlinkClick r:id="rId4"/>
              </a:rPr>
              <a:t>Supported Platforms</a:t>
            </a:r>
            <a:endParaRPr lang="en-US" altLang="de-DE" sz="1000" dirty="0" smtClean="0"/>
          </a:p>
          <a:p>
            <a:pPr defTabSz="268103">
              <a:spcBef>
                <a:spcPts val="1200"/>
              </a:spcBef>
              <a:buClr>
                <a:srgbClr val="002060"/>
              </a:buClr>
              <a:buFont typeface="Wingdings" pitchFamily="2" charset="2"/>
              <a:buChar char="§"/>
            </a:pPr>
            <a:r>
              <a:rPr lang="en-US" altLang="de-DE" sz="1200" b="1" dirty="0" smtClean="0"/>
              <a:t> </a:t>
            </a:r>
            <a:r>
              <a:rPr lang="en-US" altLang="de-DE" sz="1000" dirty="0" smtClean="0">
                <a:hlinkClick r:id="rId5"/>
              </a:rPr>
              <a:t>Supported Databases</a:t>
            </a:r>
            <a:endParaRPr lang="en-US" altLang="de-DE" sz="1000" dirty="0" smtClean="0"/>
          </a:p>
          <a:p>
            <a:pPr defTabSz="268103">
              <a:spcBef>
                <a:spcPts val="1354"/>
              </a:spcBef>
              <a:buClr>
                <a:srgbClr val="002060"/>
              </a:buClr>
              <a:buFont typeface="Wingdings" pitchFamily="2" charset="2"/>
              <a:buChar char="§"/>
            </a:pPr>
            <a:endParaRPr lang="en-US" altLang="de-DE" sz="1000" dirty="0" smtClean="0"/>
          </a:p>
          <a:p>
            <a:pPr defTabSz="268103">
              <a:spcBef>
                <a:spcPts val="1354"/>
              </a:spcBef>
              <a:buClr>
                <a:srgbClr val="002060"/>
              </a:buClr>
            </a:pPr>
            <a:endParaRPr lang="en-US" altLang="de-DE" sz="1000" dirty="0" smtClean="0"/>
          </a:p>
          <a:p>
            <a:pPr marR="0" lvl="0" defTabSz="268103" latinLnBrk="0">
              <a:lnSpc>
                <a:spcPct val="100000"/>
              </a:lnSpc>
              <a:spcBef>
                <a:spcPts val="1354"/>
              </a:spcBef>
              <a:buClr>
                <a:srgbClr val="002060"/>
              </a:buClr>
              <a:buSzTx/>
              <a:buFont typeface="Wingdings" pitchFamily="2" charset="2"/>
              <a:buChar char="§"/>
              <a:tabLst/>
              <a:defRPr/>
            </a:pPr>
            <a:endParaRPr lang="en-US" altLang="de-DE" sz="1000" dirty="0" smtClean="0">
              <a:latin typeface="Arial" pitchFamily="34" charset="0"/>
              <a:ea typeface="ヒラギノ角ゴ Pro W3" pitchFamily="-109" charset="-128"/>
              <a:cs typeface="Arial" pitchFamily="34" charset="0"/>
              <a:hlinkClick r:id="rId3" action="ppaction://hlinkfile"/>
            </a:endParaRPr>
          </a:p>
          <a:p>
            <a:pPr marR="0" lvl="0" defTabSz="268103" latinLnBrk="0">
              <a:lnSpc>
                <a:spcPct val="100000"/>
              </a:lnSpc>
              <a:spcBef>
                <a:spcPts val="1354"/>
              </a:spcBef>
              <a:buClr>
                <a:srgbClr val="002060"/>
              </a:buClr>
              <a:buSzTx/>
              <a:buFont typeface="Wingdings" pitchFamily="2" charset="2"/>
              <a:buNone/>
              <a:tabLst/>
              <a:defRPr/>
            </a:pPr>
            <a:endParaRPr lang="en-US" altLang="de-DE" sz="1200" b="1" dirty="0">
              <a:latin typeface="Arial" pitchFamily="34" charset="0"/>
              <a:ea typeface="ヒラギノ角ゴ Pro W3" pitchFamily="-109" charset="-128"/>
              <a:cs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Abgerundetes Rechteck 51"/>
          <p:cNvSpPr/>
          <p:nvPr/>
        </p:nvSpPr>
        <p:spPr>
          <a:xfrm>
            <a:off x="3755884" y="4934815"/>
            <a:ext cx="1097173" cy="660570"/>
          </a:xfrm>
          <a:prstGeom prst="roundRect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rgbClr val="FF00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JobScheduler</a:t>
            </a:r>
          </a:p>
          <a:p>
            <a:pPr algn="ctr"/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Agent</a:t>
            </a:r>
            <a:b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</a:br>
            <a:r>
              <a:rPr lang="de-DE" sz="1100" b="1" dirty="0" smtClean="0">
                <a:solidFill>
                  <a:prstClr val="white"/>
                </a:solidFill>
                <a:sym typeface="Gill Sans" pitchFamily="-109" charset="0"/>
              </a:rPr>
              <a:t>Linux</a:t>
            </a:r>
            <a:endParaRPr lang="de-DE" sz="1100" b="1" dirty="0">
              <a:solidFill>
                <a:prstClr val="white"/>
              </a:solidFill>
              <a:sym typeface="Gill Sans" pitchFamily="-109" charset="0"/>
            </a:endParaRPr>
          </a:p>
        </p:txBody>
      </p:sp>
      <p:sp>
        <p:nvSpPr>
          <p:cNvPr id="51" name="Abgerundetes Rechteck 50"/>
          <p:cNvSpPr/>
          <p:nvPr/>
        </p:nvSpPr>
        <p:spPr>
          <a:xfrm>
            <a:off x="2495850" y="4934815"/>
            <a:ext cx="1097173" cy="660570"/>
          </a:xfrm>
          <a:prstGeom prst="roundRect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rgbClr val="FF00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JobScheduler</a:t>
            </a:r>
          </a:p>
          <a:p>
            <a:pPr algn="ctr"/>
            <a:r>
              <a:rPr lang="de-DE" sz="1100" b="1" dirty="0">
                <a:sym typeface="Gill Sans" pitchFamily="-109" charset="0"/>
              </a:rPr>
              <a:t>Agent</a:t>
            </a:r>
            <a:br>
              <a:rPr lang="de-DE" sz="1100" b="1" dirty="0">
                <a:sym typeface="Gill Sans" pitchFamily="-109" charset="0"/>
              </a:rPr>
            </a:br>
            <a:r>
              <a:rPr lang="de-DE" sz="1100" b="1" dirty="0">
                <a:sym typeface="Gill Sans" pitchFamily="-109" charset="0"/>
              </a:rPr>
              <a:t>Windows</a:t>
            </a:r>
          </a:p>
        </p:txBody>
      </p:sp>
      <p:sp>
        <p:nvSpPr>
          <p:cNvPr id="13" name="Inhaltsplatzhalter 1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  <a:p>
            <a:endParaRPr lang="en-US" altLang="de-DE" sz="1000" dirty="0" smtClean="0">
              <a:latin typeface="+mn-lt"/>
              <a:ea typeface="+mn-ea"/>
              <a:cs typeface="+mn-cs"/>
            </a:endParaRPr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Architecture: Platforms</a:t>
            </a:r>
            <a:endParaRPr lang="en-US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mtClean="0"/>
              <a:t>Supported Platforms</a:t>
            </a:r>
            <a:endParaRPr lang="en-US"/>
          </a:p>
        </p:txBody>
      </p:sp>
      <p:sp>
        <p:nvSpPr>
          <p:cNvPr id="7" name="Inhaltsplatzhalter 6"/>
          <p:cNvSpPr>
            <a:spLocks noGrp="1"/>
          </p:cNvSpPr>
          <p:nvPr>
            <p:ph sz="quarter" idx="14"/>
          </p:nvPr>
        </p:nvSpPr>
        <p:spPr>
          <a:xfrm>
            <a:off x="179512" y="1484784"/>
            <a:ext cx="1507184" cy="5026075"/>
          </a:xfrm>
          <a:solidFill>
            <a:srgbClr val="FFFFFF"/>
          </a:solidFill>
          <a:ln w="9525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lIns="91386" tIns="45691" rIns="91386" bIns="45691"/>
          <a:lstStyle/>
          <a:p>
            <a:r>
              <a:rPr lang="en-US" altLang="de-DE" sz="1000" b="1" dirty="0" smtClean="0">
                <a:latin typeface="Arial" charset="0"/>
                <a:ea typeface="+mn-ea"/>
                <a:cs typeface="+mn-cs"/>
              </a:rPr>
              <a:t>Cockpit / Web Service</a:t>
            </a:r>
          </a:p>
          <a:p>
            <a:pPr marL="84752" indent="-84752">
              <a:spcBef>
                <a:spcPts val="300"/>
              </a:spcBef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de-DE" sz="1000" dirty="0" smtClean="0">
                <a:latin typeface="Arial" charset="0"/>
                <a:ea typeface="+mn-ea"/>
                <a:cs typeface="+mn-cs"/>
              </a:rPr>
              <a:t>The JOC Cockpit and </a:t>
            </a:r>
            <a:br>
              <a:rPr lang="en-US" altLang="de-DE" sz="1000" dirty="0" smtClean="0">
                <a:latin typeface="Arial" charset="0"/>
                <a:ea typeface="+mn-ea"/>
                <a:cs typeface="+mn-cs"/>
              </a:rPr>
            </a:br>
            <a:r>
              <a:rPr lang="en-US" altLang="de-DE" sz="1000" dirty="0" smtClean="0">
                <a:latin typeface="Arial" charset="0"/>
                <a:ea typeface="+mn-ea"/>
                <a:cs typeface="+mn-cs"/>
              </a:rPr>
              <a:t>REST Web Service are </a:t>
            </a:r>
            <a:br>
              <a:rPr lang="en-US" altLang="de-DE" sz="1000" dirty="0" smtClean="0">
                <a:latin typeface="Arial" charset="0"/>
                <a:ea typeface="+mn-ea"/>
                <a:cs typeface="+mn-cs"/>
              </a:rPr>
            </a:br>
            <a:r>
              <a:rPr lang="en-US" altLang="de-DE" sz="1000" dirty="0" smtClean="0">
                <a:latin typeface="Arial" charset="0"/>
                <a:ea typeface="+mn-ea"/>
                <a:cs typeface="+mn-cs"/>
              </a:rPr>
              <a:t>available for Windows </a:t>
            </a:r>
            <a:br>
              <a:rPr lang="en-US" altLang="de-DE" sz="1000" dirty="0" smtClean="0">
                <a:latin typeface="Arial" charset="0"/>
                <a:ea typeface="+mn-ea"/>
                <a:cs typeface="+mn-cs"/>
              </a:rPr>
            </a:br>
            <a:r>
              <a:rPr lang="en-US" altLang="de-DE" sz="1000" dirty="0" smtClean="0">
                <a:latin typeface="Arial" charset="0"/>
                <a:ea typeface="+mn-ea"/>
                <a:cs typeface="+mn-cs"/>
              </a:rPr>
              <a:t>and Linux</a:t>
            </a:r>
          </a:p>
          <a:p>
            <a:pPr>
              <a:spcBef>
                <a:spcPts val="1200"/>
              </a:spcBef>
            </a:pPr>
            <a:r>
              <a:rPr lang="en-US" altLang="de-DE" sz="1000" b="1" dirty="0" smtClean="0">
                <a:latin typeface="Arial" charset="0"/>
                <a:ea typeface="+mn-ea"/>
                <a:cs typeface="+mn-cs"/>
              </a:rPr>
              <a:t>Master / Agent</a:t>
            </a:r>
          </a:p>
          <a:p>
            <a:pPr marL="84752" indent="-84752">
              <a:spcBef>
                <a:spcPts val="300"/>
              </a:spcBef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de-DE" sz="1000" dirty="0" smtClean="0">
                <a:latin typeface="+mn-lt"/>
                <a:ea typeface="+mn-ea"/>
                <a:cs typeface="+mn-cs"/>
              </a:rPr>
              <a:t>JobScheduler Master </a:t>
            </a:r>
            <a:br>
              <a:rPr lang="en-US" altLang="de-DE" sz="1000" dirty="0" smtClean="0">
                <a:latin typeface="+mn-lt"/>
                <a:ea typeface="+mn-ea"/>
                <a:cs typeface="+mn-cs"/>
              </a:rPr>
            </a:br>
            <a:r>
              <a:rPr lang="en-US" altLang="de-DE" sz="1000" dirty="0" smtClean="0">
                <a:latin typeface="+mn-lt"/>
                <a:ea typeface="+mn-ea"/>
                <a:cs typeface="+mn-cs"/>
              </a:rPr>
              <a:t>is available for Windows </a:t>
            </a:r>
            <a:br>
              <a:rPr lang="en-US" altLang="de-DE" sz="1000" dirty="0" smtClean="0">
                <a:latin typeface="+mn-lt"/>
                <a:ea typeface="+mn-ea"/>
                <a:cs typeface="+mn-cs"/>
              </a:rPr>
            </a:br>
            <a:r>
              <a:rPr lang="en-US" altLang="de-DE" sz="1000" dirty="0" smtClean="0">
                <a:latin typeface="+mn-lt"/>
                <a:ea typeface="+mn-ea"/>
                <a:cs typeface="+mn-cs"/>
              </a:rPr>
              <a:t>and Linux</a:t>
            </a:r>
          </a:p>
          <a:p>
            <a:pPr marL="84752" indent="-84752">
              <a:spcBef>
                <a:spcPts val="177"/>
              </a:spcBef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de-DE" sz="1000" dirty="0" smtClean="0">
                <a:latin typeface="+mn-lt"/>
                <a:ea typeface="+mn-ea"/>
                <a:cs typeface="+mn-cs"/>
              </a:rPr>
              <a:t>JobScheduler Agents </a:t>
            </a:r>
            <a:br>
              <a:rPr lang="en-US" altLang="de-DE" sz="1000" dirty="0" smtClean="0">
                <a:latin typeface="+mn-lt"/>
                <a:ea typeface="+mn-ea"/>
                <a:cs typeface="+mn-cs"/>
              </a:rPr>
            </a:br>
            <a:r>
              <a:rPr lang="en-US" altLang="de-DE" sz="1000" dirty="0" smtClean="0">
                <a:latin typeface="+mn-lt"/>
                <a:ea typeface="+mn-ea"/>
                <a:cs typeface="+mn-cs"/>
              </a:rPr>
              <a:t>are available for any </a:t>
            </a:r>
            <a:br>
              <a:rPr lang="en-US" altLang="de-DE" sz="1000" dirty="0" smtClean="0">
                <a:latin typeface="+mn-lt"/>
                <a:ea typeface="+mn-ea"/>
                <a:cs typeface="+mn-cs"/>
              </a:rPr>
            </a:br>
            <a:r>
              <a:rPr lang="en-US" altLang="de-DE" sz="1000" dirty="0" smtClean="0">
                <a:latin typeface="+mn-lt"/>
                <a:ea typeface="+mn-ea"/>
                <a:cs typeface="+mn-cs"/>
              </a:rPr>
              <a:t>platform that supports </a:t>
            </a:r>
            <a:br>
              <a:rPr lang="en-US" altLang="de-DE" sz="1000" dirty="0" smtClean="0">
                <a:latin typeface="+mn-lt"/>
                <a:ea typeface="+mn-ea"/>
                <a:cs typeface="+mn-cs"/>
              </a:rPr>
            </a:br>
            <a:r>
              <a:rPr lang="en-US" altLang="de-DE" sz="1000" dirty="0" smtClean="0">
                <a:latin typeface="+mn-lt"/>
                <a:ea typeface="+mn-ea"/>
                <a:cs typeface="+mn-cs"/>
              </a:rPr>
              <a:t>a Java Virtual Machine</a:t>
            </a:r>
            <a:endParaRPr lang="en-US" sz="1000" dirty="0" smtClean="0">
              <a:latin typeface="+mn-lt"/>
            </a:endParaRPr>
          </a:p>
          <a:p>
            <a:pPr>
              <a:spcBef>
                <a:spcPts val="1200"/>
              </a:spcBef>
              <a:buSzPct val="100000"/>
            </a:pPr>
            <a:r>
              <a:rPr lang="en-US" altLang="de-DE" sz="1000" b="1" dirty="0" smtClean="0">
                <a:latin typeface="Arial" charset="0"/>
                <a:ea typeface="+mn-ea"/>
                <a:cs typeface="+mn-cs"/>
              </a:rPr>
              <a:t>Database</a:t>
            </a:r>
          </a:p>
          <a:p>
            <a:pPr marL="84752" indent="-84752">
              <a:spcBef>
                <a:spcPts val="300"/>
              </a:spcBef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de-DE" sz="1000" dirty="0" smtClean="0">
                <a:latin typeface="+mn-lt"/>
                <a:ea typeface="+mn-ea"/>
                <a:cs typeface="+mn-cs"/>
              </a:rPr>
              <a:t>The</a:t>
            </a:r>
            <a:r>
              <a:rPr lang="en-US" altLang="de-DE" sz="1000" dirty="0" smtClean="0">
                <a:latin typeface="Arial" charset="0"/>
                <a:ea typeface="+mn-ea"/>
                <a:cs typeface="+mn-cs"/>
              </a:rPr>
              <a:t> </a:t>
            </a:r>
            <a:r>
              <a:rPr lang="en-US" altLang="de-DE" sz="1000" dirty="0" smtClean="0">
                <a:latin typeface="+mn-lt"/>
                <a:ea typeface="+mn-ea"/>
                <a:cs typeface="+mn-cs"/>
              </a:rPr>
              <a:t>JobScheduler </a:t>
            </a:r>
            <a:br>
              <a:rPr lang="en-US" altLang="de-DE" sz="1000" dirty="0" smtClean="0">
                <a:latin typeface="+mn-lt"/>
                <a:ea typeface="+mn-ea"/>
                <a:cs typeface="+mn-cs"/>
              </a:rPr>
            </a:br>
            <a:r>
              <a:rPr lang="en-US" altLang="de-DE" sz="1000" dirty="0" smtClean="0">
                <a:latin typeface="+mn-lt"/>
                <a:ea typeface="+mn-ea"/>
                <a:cs typeface="+mn-cs"/>
              </a:rPr>
              <a:t>REST Web Service</a:t>
            </a:r>
            <a:r>
              <a:rPr lang="en-US" altLang="de-DE" sz="1000" dirty="0" smtClean="0">
                <a:latin typeface="Arial" charset="0"/>
                <a:ea typeface="+mn-ea"/>
                <a:cs typeface="+mn-cs"/>
              </a:rPr>
              <a:t> </a:t>
            </a:r>
            <a:br>
              <a:rPr lang="en-US" altLang="de-DE" sz="1000" dirty="0" smtClean="0">
                <a:latin typeface="Arial" charset="0"/>
                <a:ea typeface="+mn-ea"/>
                <a:cs typeface="+mn-cs"/>
              </a:rPr>
            </a:br>
            <a:r>
              <a:rPr lang="en-US" altLang="de-DE" sz="1000" dirty="0" smtClean="0">
                <a:latin typeface="Arial" charset="0"/>
                <a:ea typeface="+mn-ea"/>
                <a:cs typeface="+mn-cs"/>
              </a:rPr>
              <a:t>and Master use a data-</a:t>
            </a:r>
            <a:br>
              <a:rPr lang="en-US" altLang="de-DE" sz="1000" dirty="0" smtClean="0">
                <a:latin typeface="Arial" charset="0"/>
                <a:ea typeface="+mn-ea"/>
                <a:cs typeface="+mn-cs"/>
              </a:rPr>
            </a:br>
            <a:r>
              <a:rPr lang="en-US" altLang="de-DE" sz="1000" dirty="0" smtClean="0">
                <a:latin typeface="Arial" charset="0"/>
                <a:ea typeface="+mn-ea"/>
                <a:cs typeface="+mn-cs"/>
              </a:rPr>
              <a:t>base on any platform</a:t>
            </a:r>
            <a:endParaRPr lang="en-US" sz="1000" b="1" dirty="0" smtClean="0"/>
          </a:p>
          <a:p>
            <a:pPr>
              <a:spcBef>
                <a:spcPts val="1200"/>
              </a:spcBef>
              <a:buSzPct val="100000"/>
            </a:pPr>
            <a:r>
              <a:rPr lang="en-US" altLang="de-DE" sz="1000" b="1" dirty="0" smtClean="0">
                <a:latin typeface="Arial" charset="0"/>
                <a:ea typeface="+mn-ea"/>
                <a:cs typeface="+mn-cs"/>
              </a:rPr>
              <a:t>Jobs</a:t>
            </a:r>
            <a:endParaRPr lang="en-US" altLang="de-DE" sz="1000" dirty="0" smtClean="0">
              <a:latin typeface="+mn-lt"/>
              <a:ea typeface="+mn-ea"/>
              <a:cs typeface="+mn-cs"/>
            </a:endParaRPr>
          </a:p>
          <a:p>
            <a:pPr marL="84752" indent="-84752">
              <a:spcBef>
                <a:spcPts val="300"/>
              </a:spcBef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de-DE" sz="1000" dirty="0" smtClean="0">
                <a:latin typeface="Arial" charset="0"/>
                <a:ea typeface="+mn-ea"/>
                <a:cs typeface="+mn-cs"/>
              </a:rPr>
              <a:t>Jobs can be executed </a:t>
            </a:r>
            <a:br>
              <a:rPr lang="en-US" altLang="de-DE" sz="1000" dirty="0" smtClean="0">
                <a:latin typeface="Arial" charset="0"/>
                <a:ea typeface="+mn-ea"/>
                <a:cs typeface="+mn-cs"/>
              </a:rPr>
            </a:br>
            <a:r>
              <a:rPr lang="en-US" altLang="de-DE" sz="1000" dirty="0" smtClean="0">
                <a:latin typeface="Arial" charset="0"/>
                <a:ea typeface="+mn-ea"/>
                <a:cs typeface="+mn-cs"/>
              </a:rPr>
              <a:t>locally on the Master</a:t>
            </a:r>
          </a:p>
          <a:p>
            <a:pPr marL="84752" indent="-84752">
              <a:spcBef>
                <a:spcPts val="177"/>
              </a:spcBef>
              <a:buClr>
                <a:srgbClr val="C0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altLang="de-DE" sz="1000" dirty="0" smtClean="0">
                <a:latin typeface="Arial" charset="0"/>
                <a:ea typeface="+mn-ea"/>
                <a:cs typeface="+mn-cs"/>
              </a:rPr>
              <a:t>Jobs can be executed </a:t>
            </a:r>
            <a:br>
              <a:rPr lang="en-US" altLang="de-DE" sz="1000" dirty="0" smtClean="0">
                <a:latin typeface="Arial" charset="0"/>
                <a:ea typeface="+mn-ea"/>
                <a:cs typeface="+mn-cs"/>
              </a:rPr>
            </a:br>
            <a:r>
              <a:rPr lang="en-US" altLang="de-DE" sz="1000" dirty="0" smtClean="0">
                <a:latin typeface="Arial" charset="0"/>
                <a:ea typeface="+mn-ea"/>
                <a:cs typeface="+mn-cs"/>
              </a:rPr>
              <a:t>on any JobScheduler </a:t>
            </a:r>
            <a:br>
              <a:rPr lang="en-US" altLang="de-DE" sz="1000" dirty="0" smtClean="0">
                <a:latin typeface="Arial" charset="0"/>
                <a:ea typeface="+mn-ea"/>
                <a:cs typeface="+mn-cs"/>
              </a:rPr>
            </a:br>
            <a:r>
              <a:rPr lang="en-US" altLang="de-DE" sz="1000" dirty="0" smtClean="0">
                <a:latin typeface="Arial" charset="0"/>
                <a:ea typeface="+mn-ea"/>
                <a:cs typeface="+mn-cs"/>
              </a:rPr>
              <a:t>Universal Agent</a:t>
            </a:r>
          </a:p>
          <a:p>
            <a:endParaRPr lang="de-DE" altLang="de-DE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e-DE" altLang="de-DE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5" name="Foliennummernplatzhalter 5"/>
          <p:cNvSpPr>
            <a:spLocks noGrp="1"/>
          </p:cNvSpPr>
          <p:nvPr>
            <p:ph type="sldNum" sz="quarter" idx="16"/>
          </p:nvPr>
        </p:nvSpPr>
        <p:spPr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fld id="{338290F6-9EEA-4939-92A4-98C369575716}" type="slidenum">
              <a:rPr lang="de-DE" sz="2100" smtClean="0">
                <a:solidFill>
                  <a:schemeClr val="bg1"/>
                </a:solidFill>
                <a:latin typeface="+mj-lt"/>
                <a:ea typeface="ヒラギノ角ゴ ProN W3" pitchFamily="-109" charset="-128"/>
                <a:sym typeface="Gill Sans" pitchFamily="-109" charset="0"/>
              </a:rPr>
              <a:pPr/>
              <a:t>8</a:t>
            </a:fld>
            <a:endParaRPr lang="de-DE" sz="2100" dirty="0">
              <a:solidFill>
                <a:schemeClr val="bg1"/>
              </a:solidFill>
              <a:latin typeface="+mj-lt"/>
              <a:ea typeface="ヒラギノ角ゴ ProN W3" pitchFamily="-109" charset="-128"/>
              <a:sym typeface="Gill Sans" pitchFamily="-109" charset="0"/>
            </a:endParaRPr>
          </a:p>
        </p:txBody>
      </p:sp>
      <p:sp>
        <p:nvSpPr>
          <p:cNvPr id="53" name="Abgerundetes Rechteck 52"/>
          <p:cNvSpPr/>
          <p:nvPr/>
        </p:nvSpPr>
        <p:spPr>
          <a:xfrm>
            <a:off x="5015919" y="4934815"/>
            <a:ext cx="1097173" cy="660570"/>
          </a:xfrm>
          <a:prstGeom prst="roundRect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rgbClr val="FF00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JobScheduler</a:t>
            </a:r>
          </a:p>
          <a:p>
            <a:pPr algn="ctr"/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Agent</a:t>
            </a:r>
            <a:b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</a:br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Solaris</a:t>
            </a:r>
          </a:p>
        </p:txBody>
      </p:sp>
      <p:sp>
        <p:nvSpPr>
          <p:cNvPr id="54" name="Abgerundetes Rechteck 53"/>
          <p:cNvSpPr/>
          <p:nvPr/>
        </p:nvSpPr>
        <p:spPr>
          <a:xfrm>
            <a:off x="3128125" y="3202016"/>
            <a:ext cx="1097173" cy="660570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FF0000"/>
              </a:gs>
            </a:gsLst>
          </a:gra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26909" rIns="0" bIns="26909" rtlCol="0" anchor="ctr"/>
          <a:lstStyle/>
          <a:p>
            <a:pPr algn="ctr" eaLnBrk="1" hangingPunct="1"/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JobScheduler</a:t>
            </a:r>
            <a:b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</a:br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Master</a:t>
            </a:r>
          </a:p>
          <a:p>
            <a:pPr algn="ctr" eaLnBrk="1" hangingPunct="1"/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Windows</a:t>
            </a:r>
          </a:p>
        </p:txBody>
      </p:sp>
      <p:cxnSp>
        <p:nvCxnSpPr>
          <p:cNvPr id="55" name="Gerade Verbindung mit Pfeil 54"/>
          <p:cNvCxnSpPr>
            <a:stCxn id="54" idx="2"/>
          </p:cNvCxnSpPr>
          <p:nvPr/>
        </p:nvCxnSpPr>
        <p:spPr>
          <a:xfrm>
            <a:off x="3676710" y="3862586"/>
            <a:ext cx="2030" cy="539312"/>
          </a:xfrm>
          <a:prstGeom prst="straightConnector1">
            <a:avLst/>
          </a:prstGeom>
          <a:ln w="508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Abgerundetes Rechteck 55"/>
          <p:cNvSpPr/>
          <p:nvPr/>
        </p:nvSpPr>
        <p:spPr>
          <a:xfrm>
            <a:off x="5666408" y="3202017"/>
            <a:ext cx="1097173" cy="660570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FF0000"/>
              </a:gs>
            </a:gsLst>
          </a:gra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26909" rIns="0" bIns="26909" rtlCol="0" anchor="ctr"/>
          <a:lstStyle/>
          <a:p>
            <a:pPr algn="ctr" eaLnBrk="1" hangingPunct="1"/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JobScheduler</a:t>
            </a:r>
            <a:b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</a:br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Master</a:t>
            </a:r>
          </a:p>
          <a:p>
            <a:pPr algn="ctr" eaLnBrk="1" hangingPunct="1"/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Linux</a:t>
            </a:r>
          </a:p>
        </p:txBody>
      </p:sp>
      <p:cxnSp>
        <p:nvCxnSpPr>
          <p:cNvPr id="57" name="Gerade Verbindung mit Pfeil 56"/>
          <p:cNvCxnSpPr>
            <a:stCxn id="56" idx="2"/>
          </p:cNvCxnSpPr>
          <p:nvPr/>
        </p:nvCxnSpPr>
        <p:spPr>
          <a:xfrm>
            <a:off x="6214997" y="3862591"/>
            <a:ext cx="4173" cy="536113"/>
          </a:xfrm>
          <a:prstGeom prst="straightConnector1">
            <a:avLst/>
          </a:prstGeom>
          <a:ln w="508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Zylinder 57"/>
          <p:cNvSpPr/>
          <p:nvPr/>
        </p:nvSpPr>
        <p:spPr>
          <a:xfrm>
            <a:off x="7734247" y="2263819"/>
            <a:ext cx="814308" cy="938201"/>
          </a:xfrm>
          <a:prstGeom prst="can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1001">
            <a:schemeClr val="l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100" b="1" dirty="0">
                <a:sym typeface="Gill Sans" pitchFamily="-109" charset="0"/>
              </a:rPr>
              <a:t>Database</a:t>
            </a:r>
          </a:p>
        </p:txBody>
      </p:sp>
      <p:cxnSp>
        <p:nvCxnSpPr>
          <p:cNvPr id="59" name="Gewinkelte Verbindung 38"/>
          <p:cNvCxnSpPr>
            <a:stCxn id="54" idx="0"/>
          </p:cNvCxnSpPr>
          <p:nvPr/>
        </p:nvCxnSpPr>
        <p:spPr>
          <a:xfrm rot="5400000" flipH="1" flipV="1">
            <a:off x="5547972" y="1015740"/>
            <a:ext cx="315015" cy="4057538"/>
          </a:xfrm>
          <a:prstGeom prst="bentConnector2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Textfeld 59"/>
          <p:cNvSpPr txBox="1"/>
          <p:nvPr/>
        </p:nvSpPr>
        <p:spPr>
          <a:xfrm>
            <a:off x="6263097" y="2671212"/>
            <a:ext cx="1247176" cy="177454"/>
          </a:xfrm>
          <a:prstGeom prst="rect">
            <a:avLst/>
          </a:prstGeom>
        </p:spPr>
        <p:txBody>
          <a:bodyPr wrap="square" lIns="53820" tIns="26909" rIns="53820" bIns="26909" rtlCol="0">
            <a:spAutoFit/>
          </a:bodyPr>
          <a:lstStyle/>
          <a:p>
            <a:pPr marL="124482" indent="-124482" algn="ctr" defTabSz="165976">
              <a:spcBef>
                <a:spcPct val="20000"/>
              </a:spcBef>
            </a:pPr>
            <a:r>
              <a:rPr lang="de-DE" sz="800" dirty="0">
                <a:solidFill>
                  <a:prstClr val="black"/>
                </a:solidFill>
                <a:latin typeface="Arial"/>
                <a:ea typeface="ヒラギノ角ゴ Pro W3" pitchFamily="-109" charset="-128"/>
                <a:cs typeface="Arial"/>
                <a:sym typeface="Gill Sans" pitchFamily="-109" charset="0"/>
              </a:rPr>
              <a:t>Database </a:t>
            </a:r>
            <a:r>
              <a:rPr lang="de-DE" sz="800" dirty="0" err="1">
                <a:solidFill>
                  <a:prstClr val="black"/>
                </a:solidFill>
                <a:latin typeface="Arial"/>
                <a:ea typeface="ヒラギノ角ゴ Pro W3" pitchFamily="-109" charset="-128"/>
                <a:cs typeface="Arial"/>
                <a:sym typeface="Gill Sans" pitchFamily="-109" charset="0"/>
              </a:rPr>
              <a:t>access</a:t>
            </a:r>
            <a:endParaRPr lang="de-DE" sz="800" dirty="0">
              <a:solidFill>
                <a:prstClr val="black"/>
              </a:solidFill>
              <a:latin typeface="Arial"/>
              <a:ea typeface="ヒラギノ角ゴ Pro W3" pitchFamily="-109" charset="-128"/>
              <a:cs typeface="Arial"/>
              <a:sym typeface="Gill Sans" pitchFamily="-109" charset="0"/>
            </a:endParaRPr>
          </a:p>
        </p:txBody>
      </p:sp>
      <p:cxnSp>
        <p:nvCxnSpPr>
          <p:cNvPr id="61" name="Gewinkelte Verbindung 52"/>
          <p:cNvCxnSpPr>
            <a:stCxn id="56" idx="0"/>
          </p:cNvCxnSpPr>
          <p:nvPr/>
        </p:nvCxnSpPr>
        <p:spPr>
          <a:xfrm rot="5400000" flipH="1" flipV="1">
            <a:off x="6895867" y="2363636"/>
            <a:ext cx="157508" cy="1519255"/>
          </a:xfrm>
          <a:prstGeom prst="bentConnector2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61"/>
          <p:cNvCxnSpPr/>
          <p:nvPr/>
        </p:nvCxnSpPr>
        <p:spPr>
          <a:xfrm>
            <a:off x="2409066" y="4398700"/>
            <a:ext cx="1899695" cy="0"/>
          </a:xfrm>
          <a:prstGeom prst="line">
            <a:avLst/>
          </a:prstGeom>
          <a:ln w="5080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62"/>
          <p:cNvCxnSpPr/>
          <p:nvPr/>
        </p:nvCxnSpPr>
        <p:spPr>
          <a:xfrm>
            <a:off x="4308758" y="4398701"/>
            <a:ext cx="3200445" cy="3198"/>
          </a:xfrm>
          <a:prstGeom prst="line">
            <a:avLst/>
          </a:prstGeom>
          <a:ln w="5080">
            <a:solidFill>
              <a:schemeClr val="tx1"/>
            </a:solidFill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Text Box 85"/>
          <p:cNvSpPr txBox="1">
            <a:spLocks noChangeArrowheads="1"/>
          </p:cNvSpPr>
          <p:nvPr/>
        </p:nvSpPr>
        <p:spPr bwMode="auto">
          <a:xfrm>
            <a:off x="7734253" y="3280322"/>
            <a:ext cx="1158227" cy="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3820" tIns="26909" rIns="53820" bIns="26909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696969"/>
              </a:buClr>
              <a:buFont typeface="Wingdings" pitchFamily="2" charset="2"/>
              <a:buNone/>
            </a:pPr>
            <a:r>
              <a:rPr lang="de-DE" altLang="de-DE" sz="800" dirty="0">
                <a:ea typeface="ヒラギノ角ゴ ProN W3" pitchFamily="-109" charset="-128"/>
                <a:sym typeface="Gill Sans" pitchFamily="-109" charset="0"/>
              </a:rPr>
              <a:t>Works </a:t>
            </a:r>
            <a:r>
              <a:rPr lang="de-DE" altLang="de-DE" sz="800" dirty="0" err="1" smtClean="0">
                <a:ea typeface="ヒラギノ角ゴ ProN W3" pitchFamily="-109" charset="-128"/>
                <a:sym typeface="Gill Sans" pitchFamily="-109" charset="0"/>
              </a:rPr>
              <a:t>with</a:t>
            </a:r>
            <a:r>
              <a:rPr lang="de-DE" altLang="de-DE" sz="800" dirty="0">
                <a:ea typeface="ヒラギノ角ゴ ProN W3" pitchFamily="-109" charset="-128"/>
                <a:sym typeface="Gill Sans" pitchFamily="-109" charset="0"/>
              </a:rPr>
              <a:t> </a:t>
            </a:r>
            <a:r>
              <a:rPr lang="de-DE" altLang="de-DE" sz="800" dirty="0" err="1" smtClean="0">
                <a:ea typeface="ヒラギノ角ゴ ProN W3" pitchFamily="-109" charset="-128"/>
                <a:sym typeface="Gill Sans" pitchFamily="-109" charset="0"/>
              </a:rPr>
              <a:t>supported</a:t>
            </a:r>
            <a:r>
              <a:rPr lang="de-DE" altLang="de-DE" sz="800" dirty="0" smtClean="0">
                <a:ea typeface="ヒラギノ角ゴ ProN W3" pitchFamily="-109" charset="-128"/>
                <a:sym typeface="Gill Sans" pitchFamily="-109" charset="0"/>
              </a:rPr>
              <a:t> </a:t>
            </a:r>
            <a:r>
              <a:rPr lang="de-DE" altLang="de-DE" sz="800" dirty="0" err="1">
                <a:ea typeface="ヒラギノ角ゴ ProN W3" pitchFamily="-109" charset="-128"/>
                <a:sym typeface="Gill Sans" pitchFamily="-109" charset="0"/>
              </a:rPr>
              <a:t>databases</a:t>
            </a:r>
            <a:r>
              <a:rPr lang="de-DE" altLang="de-DE" sz="800" dirty="0">
                <a:ea typeface="ヒラギノ角ゴ ProN W3" pitchFamily="-109" charset="-128"/>
                <a:sym typeface="Gill Sans" pitchFamily="-109" charset="0"/>
              </a:rPr>
              <a:t> </a:t>
            </a:r>
            <a:r>
              <a:rPr lang="de-DE" altLang="de-DE" sz="800" dirty="0" err="1">
                <a:ea typeface="ヒラギノ角ゴ ProN W3" pitchFamily="-109" charset="-128"/>
                <a:sym typeface="Gill Sans" pitchFamily="-109" charset="0"/>
              </a:rPr>
              <a:t>including</a:t>
            </a:r>
            <a:r>
              <a:rPr lang="de-DE" altLang="de-DE" sz="800" dirty="0">
                <a:ea typeface="ヒラギノ角ゴ ProN W3" pitchFamily="-109" charset="-128"/>
                <a:sym typeface="Gill Sans" pitchFamily="-109" charset="0"/>
              </a:rPr>
              <a:t>:</a:t>
            </a:r>
          </a:p>
          <a:p>
            <a:pPr marL="100910" indent="-100910" eaLnBrk="1" hangingPunct="1">
              <a:spcBef>
                <a:spcPts val="177"/>
              </a:spcBef>
              <a:buClr>
                <a:srgbClr val="696969"/>
              </a:buClr>
              <a:buFont typeface="Arial" panose="020B0604020202020204" pitchFamily="34" charset="0"/>
              <a:buChar char="•"/>
            </a:pPr>
            <a:r>
              <a:rPr lang="de-DE" altLang="de-DE" sz="800" dirty="0">
                <a:ea typeface="ヒラギノ角ゴ ProN W3" pitchFamily="-109" charset="-128"/>
                <a:sym typeface="Gill Sans" pitchFamily="-109" charset="0"/>
              </a:rPr>
              <a:t>Oracle</a:t>
            </a:r>
          </a:p>
          <a:p>
            <a:pPr marL="100910" indent="-100910" eaLnBrk="1" hangingPunct="1">
              <a:spcBef>
                <a:spcPts val="177"/>
              </a:spcBef>
              <a:buClr>
                <a:srgbClr val="696969"/>
              </a:buClr>
              <a:buFont typeface="Arial" panose="020B0604020202020204" pitchFamily="34" charset="0"/>
              <a:buChar char="•"/>
            </a:pPr>
            <a:r>
              <a:rPr lang="de-DE" altLang="de-DE" sz="800" dirty="0">
                <a:ea typeface="ヒラギノ角ゴ ProN W3" pitchFamily="-109" charset="-128"/>
                <a:sym typeface="Gill Sans" pitchFamily="-109" charset="0"/>
              </a:rPr>
              <a:t>SQL Server</a:t>
            </a:r>
          </a:p>
          <a:p>
            <a:pPr marL="100910" indent="-100910" eaLnBrk="1" hangingPunct="1">
              <a:spcBef>
                <a:spcPts val="177"/>
              </a:spcBef>
              <a:buClr>
                <a:srgbClr val="696969"/>
              </a:buClr>
              <a:buFont typeface="Arial" panose="020B0604020202020204" pitchFamily="34" charset="0"/>
              <a:buChar char="•"/>
            </a:pPr>
            <a:r>
              <a:rPr lang="de-DE" altLang="de-DE" sz="800" dirty="0" err="1">
                <a:ea typeface="ヒラギノ角ゴ ProN W3" pitchFamily="-109" charset="-128"/>
                <a:sym typeface="Gill Sans" pitchFamily="-109" charset="0"/>
              </a:rPr>
              <a:t>MariaDB</a:t>
            </a:r>
            <a:r>
              <a:rPr lang="de-DE" altLang="de-DE" sz="800" dirty="0">
                <a:ea typeface="ヒラギノ角ゴ ProN W3" pitchFamily="-109" charset="-128"/>
                <a:sym typeface="Gill Sans" pitchFamily="-109" charset="0"/>
              </a:rPr>
              <a:t>/MySQL</a:t>
            </a:r>
          </a:p>
          <a:p>
            <a:pPr marL="100910" indent="-100910" eaLnBrk="1" hangingPunct="1">
              <a:spcBef>
                <a:spcPts val="177"/>
              </a:spcBef>
              <a:buClr>
                <a:srgbClr val="696969"/>
              </a:buClr>
              <a:buFont typeface="Arial" panose="020B0604020202020204" pitchFamily="34" charset="0"/>
              <a:buChar char="•"/>
            </a:pPr>
            <a:r>
              <a:rPr lang="de-DE" altLang="de-DE" sz="800" dirty="0" err="1">
                <a:ea typeface="ヒラギノ角ゴ ProN W3" pitchFamily="-109" charset="-128"/>
                <a:sym typeface="Gill Sans" pitchFamily="-109" charset="0"/>
              </a:rPr>
              <a:t>PostgreSQL</a:t>
            </a:r>
            <a:endParaRPr lang="de-DE" altLang="de-DE" sz="800" dirty="0">
              <a:ea typeface="ヒラギノ角ゴ ProN W3" pitchFamily="-109" charset="-128"/>
              <a:sym typeface="Gill Sans" pitchFamily="-109" charset="0"/>
            </a:endParaRPr>
          </a:p>
        </p:txBody>
      </p:sp>
      <p:sp>
        <p:nvSpPr>
          <p:cNvPr id="65" name="Text Box 85"/>
          <p:cNvSpPr txBox="1">
            <a:spLocks noChangeArrowheads="1"/>
          </p:cNvSpPr>
          <p:nvPr/>
        </p:nvSpPr>
        <p:spPr bwMode="auto">
          <a:xfrm>
            <a:off x="4275500" y="3229857"/>
            <a:ext cx="1337179" cy="769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3820" tIns="26909" rIns="53820" bIns="26909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696969"/>
              </a:buClr>
            </a:pPr>
            <a:r>
              <a:rPr lang="en-US" altLang="de-DE" sz="800" dirty="0" smtClean="0">
                <a:ea typeface="ヒラギノ角ゴ ProN W3" pitchFamily="-109" charset="-128"/>
                <a:sym typeface="Gill Sans" pitchFamily="-109" charset="0"/>
              </a:rPr>
              <a:t>Enables job execution:</a:t>
            </a:r>
          </a:p>
          <a:p>
            <a:pPr marL="100910" indent="-100910" eaLnBrk="1" hangingPunct="1">
              <a:spcBef>
                <a:spcPct val="50000"/>
              </a:spcBef>
              <a:buClr>
                <a:srgbClr val="696969"/>
              </a:buClr>
              <a:buFont typeface="Arial" panose="020B0604020202020204" pitchFamily="34" charset="0"/>
              <a:buChar char="•"/>
            </a:pPr>
            <a:r>
              <a:rPr lang="en-US" altLang="de-DE" sz="800" dirty="0" smtClean="0">
                <a:ea typeface="ヒラギノ角ゴ ProN W3" pitchFamily="-109" charset="-128"/>
                <a:sym typeface="Gill Sans" pitchFamily="-109" charset="0"/>
              </a:rPr>
              <a:t>on JobScheduler </a:t>
            </a:r>
            <a:br>
              <a:rPr lang="en-US" altLang="de-DE" sz="800" dirty="0" smtClean="0">
                <a:ea typeface="ヒラギノ角ゴ ProN W3" pitchFamily="-109" charset="-128"/>
                <a:sym typeface="Gill Sans" pitchFamily="-109" charset="0"/>
              </a:rPr>
            </a:br>
            <a:r>
              <a:rPr lang="en-US" altLang="de-DE" sz="800" dirty="0" smtClean="0">
                <a:ea typeface="ヒラギノ角ゴ ProN W3" pitchFamily="-109" charset="-128"/>
                <a:sym typeface="Gill Sans" pitchFamily="-109" charset="0"/>
              </a:rPr>
              <a:t>Master instances</a:t>
            </a:r>
          </a:p>
          <a:p>
            <a:pPr marL="100910" indent="-100910" eaLnBrk="1" hangingPunct="1">
              <a:spcBef>
                <a:spcPts val="177"/>
              </a:spcBef>
              <a:buClr>
                <a:srgbClr val="696969"/>
              </a:buClr>
              <a:buFont typeface="Arial" panose="020B0604020202020204" pitchFamily="34" charset="0"/>
              <a:buChar char="•"/>
            </a:pPr>
            <a:r>
              <a:rPr lang="en-US" altLang="de-DE" sz="800" dirty="0" smtClean="0">
                <a:ea typeface="ヒラギノ角ゴ ProN W3" pitchFamily="-109" charset="-128"/>
                <a:sym typeface="Gill Sans" pitchFamily="-109" charset="0"/>
              </a:rPr>
              <a:t>on JobScheduler </a:t>
            </a:r>
            <a:br>
              <a:rPr lang="en-US" altLang="de-DE" sz="800" dirty="0" smtClean="0">
                <a:ea typeface="ヒラギノ角ゴ ProN W3" pitchFamily="-109" charset="-128"/>
                <a:sym typeface="Gill Sans" pitchFamily="-109" charset="0"/>
              </a:rPr>
            </a:br>
            <a:r>
              <a:rPr lang="en-US" altLang="de-DE" sz="800" dirty="0" smtClean="0">
                <a:ea typeface="ヒラギノ角ゴ ProN W3" pitchFamily="-109" charset="-128"/>
                <a:sym typeface="Gill Sans" pitchFamily="-109" charset="0"/>
              </a:rPr>
              <a:t>Agents for any platform</a:t>
            </a:r>
            <a:endParaRPr lang="en-US" altLang="de-DE" sz="800" dirty="0">
              <a:ea typeface="ヒラギノ角ゴ ProN W3" pitchFamily="-109" charset="-128"/>
              <a:sym typeface="Gill Sans" pitchFamily="-109" charset="0"/>
            </a:endParaRPr>
          </a:p>
        </p:txBody>
      </p:sp>
      <p:sp>
        <p:nvSpPr>
          <p:cNvPr id="66" name="Abgerundetes Rechteck 65"/>
          <p:cNvSpPr/>
          <p:nvPr/>
        </p:nvSpPr>
        <p:spPr>
          <a:xfrm>
            <a:off x="6312384" y="4934815"/>
            <a:ext cx="1097173" cy="660570"/>
          </a:xfrm>
          <a:prstGeom prst="roundRect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rgbClr val="FF00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JobScheduler</a:t>
            </a:r>
          </a:p>
          <a:p>
            <a:pPr algn="ctr"/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Agent</a:t>
            </a:r>
            <a:b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</a:br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AIX</a:t>
            </a:r>
          </a:p>
        </p:txBody>
      </p:sp>
      <p:sp>
        <p:nvSpPr>
          <p:cNvPr id="67" name="Abgerundetes Rechteck 66"/>
          <p:cNvSpPr/>
          <p:nvPr/>
        </p:nvSpPr>
        <p:spPr>
          <a:xfrm>
            <a:off x="3130153" y="5838312"/>
            <a:ext cx="1097173" cy="660570"/>
          </a:xfrm>
          <a:prstGeom prst="roundRect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rgbClr val="FF00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JobScheduler</a:t>
            </a:r>
          </a:p>
          <a:p>
            <a:pPr algn="ctr"/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Agent</a:t>
            </a:r>
            <a:b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</a:br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Mac OS</a:t>
            </a:r>
          </a:p>
        </p:txBody>
      </p:sp>
      <p:sp>
        <p:nvSpPr>
          <p:cNvPr id="68" name="Abgerundetes Rechteck 67"/>
          <p:cNvSpPr/>
          <p:nvPr/>
        </p:nvSpPr>
        <p:spPr>
          <a:xfrm>
            <a:off x="5665223" y="5838312"/>
            <a:ext cx="1097173" cy="660570"/>
          </a:xfrm>
          <a:prstGeom prst="roundRect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rgbClr val="FF00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JobScheduler</a:t>
            </a:r>
          </a:p>
          <a:p>
            <a:pPr algn="ctr"/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Agent</a:t>
            </a:r>
            <a:b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</a:br>
            <a:r>
              <a:rPr lang="de-DE" sz="1100" b="1" dirty="0" err="1">
                <a:solidFill>
                  <a:prstClr val="white"/>
                </a:solidFill>
                <a:sym typeface="Gill Sans" pitchFamily="-109" charset="0"/>
              </a:rPr>
              <a:t>Raspberry</a:t>
            </a:r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 Pi</a:t>
            </a:r>
          </a:p>
        </p:txBody>
      </p:sp>
      <p:sp>
        <p:nvSpPr>
          <p:cNvPr id="69" name="Abgerundetes Rechteck 68"/>
          <p:cNvSpPr/>
          <p:nvPr/>
        </p:nvSpPr>
        <p:spPr>
          <a:xfrm>
            <a:off x="4390187" y="5838312"/>
            <a:ext cx="1097173" cy="660570"/>
          </a:xfrm>
          <a:prstGeom prst="roundRect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rgbClr val="FF00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JobScheduler</a:t>
            </a:r>
          </a:p>
          <a:p>
            <a:pPr algn="ctr"/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Agent</a:t>
            </a:r>
            <a:b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</a:br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Docker</a:t>
            </a:r>
          </a:p>
        </p:txBody>
      </p:sp>
      <p:cxnSp>
        <p:nvCxnSpPr>
          <p:cNvPr id="70" name="Gerade Verbindung mit Pfeil 69"/>
          <p:cNvCxnSpPr>
            <a:endCxn id="67" idx="0"/>
          </p:cNvCxnSpPr>
          <p:nvPr/>
        </p:nvCxnSpPr>
        <p:spPr>
          <a:xfrm>
            <a:off x="3678739" y="4398701"/>
            <a:ext cx="0" cy="1439612"/>
          </a:xfrm>
          <a:prstGeom prst="straightConnector1">
            <a:avLst/>
          </a:prstGeom>
          <a:ln w="508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mit Pfeil 70"/>
          <p:cNvCxnSpPr/>
          <p:nvPr/>
        </p:nvCxnSpPr>
        <p:spPr>
          <a:xfrm>
            <a:off x="4929131" y="4398701"/>
            <a:ext cx="0" cy="1439612"/>
          </a:xfrm>
          <a:prstGeom prst="straightConnector1">
            <a:avLst/>
          </a:prstGeom>
          <a:ln w="508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Gerade Verbindung mit Pfeil 71"/>
          <p:cNvCxnSpPr/>
          <p:nvPr/>
        </p:nvCxnSpPr>
        <p:spPr>
          <a:xfrm>
            <a:off x="6219166" y="4398700"/>
            <a:ext cx="0" cy="1439612"/>
          </a:xfrm>
          <a:prstGeom prst="straightConnector1">
            <a:avLst/>
          </a:prstGeom>
          <a:ln w="508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mit Pfeil 72"/>
          <p:cNvCxnSpPr>
            <a:endCxn id="66" idx="0"/>
          </p:cNvCxnSpPr>
          <p:nvPr/>
        </p:nvCxnSpPr>
        <p:spPr>
          <a:xfrm>
            <a:off x="6860969" y="4398705"/>
            <a:ext cx="0" cy="536115"/>
          </a:xfrm>
          <a:prstGeom prst="straightConnector1">
            <a:avLst/>
          </a:prstGeom>
          <a:ln w="508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 Box 85"/>
          <p:cNvSpPr txBox="1">
            <a:spLocks noChangeArrowheads="1"/>
          </p:cNvSpPr>
          <p:nvPr/>
        </p:nvSpPr>
        <p:spPr bwMode="auto">
          <a:xfrm>
            <a:off x="7605153" y="4966079"/>
            <a:ext cx="1287327" cy="42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3820" tIns="26909" rIns="53820" bIns="26909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696969"/>
              </a:buClr>
              <a:buFont typeface="Wingdings" pitchFamily="2" charset="2"/>
              <a:buNone/>
            </a:pPr>
            <a:r>
              <a:rPr lang="de-DE" altLang="de-DE" sz="800" dirty="0">
                <a:ea typeface="ヒラギノ角ゴ ProN W3" pitchFamily="-109" charset="-128"/>
                <a:sym typeface="Gill Sans" pitchFamily="-109" charset="0"/>
              </a:rPr>
              <a:t>Works </a:t>
            </a:r>
            <a:r>
              <a:rPr lang="de-DE" altLang="de-DE" sz="800" dirty="0" err="1">
                <a:ea typeface="ヒラギノ角ゴ ProN W3" pitchFamily="-109" charset="-128"/>
                <a:sym typeface="Gill Sans" pitchFamily="-109" charset="0"/>
              </a:rPr>
              <a:t>with</a:t>
            </a:r>
            <a:r>
              <a:rPr lang="de-DE" altLang="de-DE" sz="800" dirty="0">
                <a:ea typeface="ヒラギノ角ゴ ProN W3" pitchFamily="-109" charset="-128"/>
                <a:sym typeface="Gill Sans" pitchFamily="-109" charset="0"/>
              </a:rPr>
              <a:t> </a:t>
            </a:r>
            <a:r>
              <a:rPr lang="de-DE" altLang="de-DE" sz="800" dirty="0" err="1" smtClean="0">
                <a:ea typeface="ヒラギノ角ゴ ProN W3" pitchFamily="-109" charset="-128"/>
                <a:sym typeface="Gill Sans" pitchFamily="-109" charset="0"/>
              </a:rPr>
              <a:t>any</a:t>
            </a:r>
            <a:r>
              <a:rPr lang="de-DE" altLang="de-DE" sz="800" dirty="0">
                <a:ea typeface="ヒラギノ角ゴ ProN W3" pitchFamily="-109" charset="-128"/>
                <a:sym typeface="Gill Sans" pitchFamily="-109" charset="0"/>
              </a:rPr>
              <a:t> </a:t>
            </a:r>
            <a:r>
              <a:rPr lang="de-DE" altLang="de-DE" sz="800" dirty="0" smtClean="0">
                <a:ea typeface="ヒラギノ角ゴ ProN W3" pitchFamily="-109" charset="-128"/>
                <a:sym typeface="Gill Sans" pitchFamily="-109" charset="0"/>
              </a:rPr>
              <a:t/>
            </a:r>
            <a:br>
              <a:rPr lang="de-DE" altLang="de-DE" sz="800" dirty="0" smtClean="0">
                <a:ea typeface="ヒラギノ角ゴ ProN W3" pitchFamily="-109" charset="-128"/>
                <a:sym typeface="Gill Sans" pitchFamily="-109" charset="0"/>
              </a:rPr>
            </a:br>
            <a:r>
              <a:rPr lang="de-DE" altLang="de-DE" sz="800" dirty="0" err="1" smtClean="0">
                <a:ea typeface="ヒラギノ角ゴ ProN W3" pitchFamily="-109" charset="-128"/>
                <a:sym typeface="Gill Sans" pitchFamily="-109" charset="0"/>
              </a:rPr>
              <a:t>platform</a:t>
            </a:r>
            <a:r>
              <a:rPr lang="de-DE" altLang="de-DE" sz="800" dirty="0" smtClean="0">
                <a:ea typeface="ヒラギノ角ゴ ProN W3" pitchFamily="-109" charset="-128"/>
                <a:sym typeface="Gill Sans" pitchFamily="-109" charset="0"/>
              </a:rPr>
              <a:t> </a:t>
            </a:r>
            <a:r>
              <a:rPr lang="de-DE" altLang="de-DE" sz="800" dirty="0" err="1">
                <a:ea typeface="ヒラギノ角ゴ ProN W3" pitchFamily="-109" charset="-128"/>
                <a:sym typeface="Gill Sans" pitchFamily="-109" charset="0"/>
              </a:rPr>
              <a:t>that</a:t>
            </a:r>
            <a:r>
              <a:rPr lang="de-DE" altLang="de-DE" sz="800" dirty="0">
                <a:ea typeface="ヒラギノ角ゴ ProN W3" pitchFamily="-109" charset="-128"/>
                <a:sym typeface="Gill Sans" pitchFamily="-109" charset="0"/>
              </a:rPr>
              <a:t> </a:t>
            </a:r>
            <a:r>
              <a:rPr lang="de-DE" altLang="de-DE" sz="800" dirty="0" err="1">
                <a:ea typeface="ヒラギノ角ゴ ProN W3" pitchFamily="-109" charset="-128"/>
                <a:sym typeface="Gill Sans" pitchFamily="-109" charset="0"/>
              </a:rPr>
              <a:t>supports</a:t>
            </a:r>
            <a:r>
              <a:rPr lang="de-DE" altLang="de-DE" sz="800" dirty="0">
                <a:ea typeface="ヒラギノ角ゴ ProN W3" pitchFamily="-109" charset="-128"/>
                <a:sym typeface="Gill Sans" pitchFamily="-109" charset="0"/>
              </a:rPr>
              <a:t> </a:t>
            </a:r>
            <a:r>
              <a:rPr lang="de-DE" altLang="de-DE" sz="800" dirty="0" smtClean="0">
                <a:ea typeface="ヒラギノ角ゴ ProN W3" pitchFamily="-109" charset="-128"/>
                <a:sym typeface="Gill Sans" pitchFamily="-109" charset="0"/>
              </a:rPr>
              <a:t/>
            </a:r>
            <a:br>
              <a:rPr lang="de-DE" altLang="de-DE" sz="800" dirty="0" smtClean="0">
                <a:ea typeface="ヒラギノ角ゴ ProN W3" pitchFamily="-109" charset="-128"/>
                <a:sym typeface="Gill Sans" pitchFamily="-109" charset="0"/>
              </a:rPr>
            </a:br>
            <a:r>
              <a:rPr lang="de-DE" altLang="de-DE" sz="800" dirty="0" smtClean="0">
                <a:ea typeface="ヒラギノ角ゴ ProN W3" pitchFamily="-109" charset="-128"/>
                <a:sym typeface="Gill Sans" pitchFamily="-109" charset="0"/>
              </a:rPr>
              <a:t>a </a:t>
            </a:r>
            <a:r>
              <a:rPr lang="de-DE" altLang="de-DE" sz="800" dirty="0">
                <a:ea typeface="ヒラギノ角ゴ ProN W3" pitchFamily="-109" charset="-128"/>
                <a:sym typeface="Gill Sans" pitchFamily="-109" charset="0"/>
              </a:rPr>
              <a:t>Java Virtual </a:t>
            </a:r>
            <a:r>
              <a:rPr lang="de-DE" altLang="de-DE" sz="800" dirty="0" err="1">
                <a:ea typeface="ヒラギノ角ゴ ProN W3" pitchFamily="-109" charset="-128"/>
                <a:sym typeface="Gill Sans" pitchFamily="-109" charset="0"/>
              </a:rPr>
              <a:t>Machine</a:t>
            </a:r>
            <a:endParaRPr lang="de-DE" altLang="de-DE" sz="800" dirty="0">
              <a:ea typeface="ヒラギノ角ゴ ProN W3" pitchFamily="-109" charset="-128"/>
              <a:sym typeface="Gill Sans" pitchFamily="-109" charset="0"/>
            </a:endParaRPr>
          </a:p>
        </p:txBody>
      </p:sp>
      <p:cxnSp>
        <p:nvCxnSpPr>
          <p:cNvPr id="75" name="Gerade Verbindung mit Pfeil 74"/>
          <p:cNvCxnSpPr/>
          <p:nvPr/>
        </p:nvCxnSpPr>
        <p:spPr>
          <a:xfrm>
            <a:off x="4308757" y="4398705"/>
            <a:ext cx="0" cy="536115"/>
          </a:xfrm>
          <a:prstGeom prst="straightConnector1">
            <a:avLst/>
          </a:prstGeom>
          <a:ln w="508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Abgerundetes Rechteck 75"/>
          <p:cNvSpPr/>
          <p:nvPr/>
        </p:nvSpPr>
        <p:spPr>
          <a:xfrm>
            <a:off x="1860475" y="5844296"/>
            <a:ext cx="1097173" cy="660570"/>
          </a:xfrm>
          <a:prstGeom prst="roundRect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rgbClr val="FF00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JobScheduler</a:t>
            </a:r>
          </a:p>
          <a:p>
            <a:pPr algn="ctr"/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Agent</a:t>
            </a:r>
            <a:b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</a:br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HP-UX</a:t>
            </a:r>
          </a:p>
        </p:txBody>
      </p:sp>
      <p:cxnSp>
        <p:nvCxnSpPr>
          <p:cNvPr id="77" name="Gerade Verbindung mit Pfeil 76"/>
          <p:cNvCxnSpPr/>
          <p:nvPr/>
        </p:nvCxnSpPr>
        <p:spPr>
          <a:xfrm>
            <a:off x="2403705" y="4404684"/>
            <a:ext cx="0" cy="1439612"/>
          </a:xfrm>
          <a:prstGeom prst="straightConnector1">
            <a:avLst/>
          </a:prstGeom>
          <a:ln w="508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Abgerundetes Rechteck 77"/>
          <p:cNvSpPr/>
          <p:nvPr/>
        </p:nvSpPr>
        <p:spPr>
          <a:xfrm>
            <a:off x="6961687" y="5844296"/>
            <a:ext cx="1097173" cy="660570"/>
          </a:xfrm>
          <a:prstGeom prst="roundRect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rgbClr val="FF000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JobScheduler</a:t>
            </a:r>
          </a:p>
          <a:p>
            <a:pPr algn="ctr"/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Agent</a:t>
            </a:r>
            <a:b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</a:br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... </a:t>
            </a:r>
            <a:r>
              <a:rPr lang="de-DE" sz="1100" b="1" dirty="0" err="1">
                <a:solidFill>
                  <a:prstClr val="white"/>
                </a:solidFill>
                <a:sym typeface="Gill Sans" pitchFamily="-109" charset="0"/>
              </a:rPr>
              <a:t>any</a:t>
            </a:r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 </a:t>
            </a:r>
            <a:r>
              <a:rPr lang="de-DE" sz="1100" b="1" dirty="0" err="1">
                <a:solidFill>
                  <a:prstClr val="white"/>
                </a:solidFill>
                <a:sym typeface="Gill Sans" pitchFamily="-109" charset="0"/>
              </a:rPr>
              <a:t>platform</a:t>
            </a:r>
            <a:endParaRPr lang="de-DE" sz="1100" b="1" dirty="0">
              <a:solidFill>
                <a:prstClr val="white"/>
              </a:solidFill>
              <a:sym typeface="Gill Sans" pitchFamily="-109" charset="0"/>
            </a:endParaRPr>
          </a:p>
        </p:txBody>
      </p:sp>
      <p:cxnSp>
        <p:nvCxnSpPr>
          <p:cNvPr id="79" name="Gerade Verbindung mit Pfeil 78"/>
          <p:cNvCxnSpPr/>
          <p:nvPr/>
        </p:nvCxnSpPr>
        <p:spPr>
          <a:xfrm>
            <a:off x="7509201" y="4416651"/>
            <a:ext cx="0" cy="1421661"/>
          </a:xfrm>
          <a:prstGeom prst="straightConnector1">
            <a:avLst/>
          </a:prstGeom>
          <a:ln w="508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Abgerundetes Rechteck 79"/>
          <p:cNvSpPr/>
          <p:nvPr/>
        </p:nvSpPr>
        <p:spPr>
          <a:xfrm>
            <a:off x="2500362" y="1604768"/>
            <a:ext cx="1097173" cy="660570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FF0000"/>
              </a:gs>
            </a:gsLst>
          </a:gra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26909" rIns="0" bIns="26909" rtlCol="0" anchor="ctr"/>
          <a:lstStyle/>
          <a:p>
            <a:pPr algn="ctr" eaLnBrk="1" hangingPunct="1"/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JobScheduler</a:t>
            </a:r>
            <a:b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</a:br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JOC Cockpit</a:t>
            </a:r>
          </a:p>
          <a:p>
            <a:pPr algn="ctr" eaLnBrk="1" hangingPunct="1"/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Windows</a:t>
            </a:r>
          </a:p>
        </p:txBody>
      </p:sp>
      <p:sp>
        <p:nvSpPr>
          <p:cNvPr id="81" name="Abgerundetes Rechteck 80"/>
          <p:cNvSpPr/>
          <p:nvPr/>
        </p:nvSpPr>
        <p:spPr>
          <a:xfrm>
            <a:off x="5020432" y="1604768"/>
            <a:ext cx="1097173" cy="660570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FF0000"/>
              </a:gs>
            </a:gsLst>
          </a:gra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26909" rIns="0" bIns="26909" rtlCol="0" anchor="ctr"/>
          <a:lstStyle/>
          <a:p>
            <a:pPr algn="ctr" eaLnBrk="1" hangingPunct="1"/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JobScheduler</a:t>
            </a:r>
            <a:b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</a:br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JOC Cockpit</a:t>
            </a:r>
          </a:p>
          <a:p>
            <a:pPr algn="ctr" eaLnBrk="1" hangingPunct="1"/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Linux</a:t>
            </a:r>
          </a:p>
        </p:txBody>
      </p:sp>
      <p:cxnSp>
        <p:nvCxnSpPr>
          <p:cNvPr id="82" name="Gewinkelte Verbindung 54"/>
          <p:cNvCxnSpPr>
            <a:stCxn id="84" idx="2"/>
          </p:cNvCxnSpPr>
          <p:nvPr/>
        </p:nvCxnSpPr>
        <p:spPr>
          <a:xfrm rot="16200000" flipH="1">
            <a:off x="5837173" y="732636"/>
            <a:ext cx="364374" cy="3429778"/>
          </a:xfrm>
          <a:prstGeom prst="bentConnector2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Gewinkelte Verbindung 60"/>
          <p:cNvCxnSpPr>
            <a:stCxn id="85" idx="2"/>
          </p:cNvCxnSpPr>
          <p:nvPr/>
        </p:nvCxnSpPr>
        <p:spPr>
          <a:xfrm rot="16200000" flipH="1">
            <a:off x="7182733" y="1943574"/>
            <a:ext cx="229750" cy="873278"/>
          </a:xfrm>
          <a:prstGeom prst="bentConnector2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Abgerundetes Rechteck 83"/>
          <p:cNvSpPr/>
          <p:nvPr/>
        </p:nvSpPr>
        <p:spPr>
          <a:xfrm>
            <a:off x="3755884" y="1604768"/>
            <a:ext cx="1097173" cy="660570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FF0000"/>
              </a:gs>
            </a:gsLst>
          </a:gra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26909" rIns="0" bIns="26909" rtlCol="0" anchor="ctr"/>
          <a:lstStyle/>
          <a:p>
            <a:pPr algn="ctr" eaLnBrk="1" hangingPunct="1"/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JobScheduler</a:t>
            </a:r>
            <a:b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</a:br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Web Service</a:t>
            </a:r>
          </a:p>
          <a:p>
            <a:pPr algn="ctr" eaLnBrk="1" hangingPunct="1"/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Windows</a:t>
            </a:r>
          </a:p>
        </p:txBody>
      </p:sp>
      <p:sp>
        <p:nvSpPr>
          <p:cNvPr id="85" name="Abgerundetes Rechteck 84"/>
          <p:cNvSpPr/>
          <p:nvPr/>
        </p:nvSpPr>
        <p:spPr>
          <a:xfrm>
            <a:off x="6312384" y="1604768"/>
            <a:ext cx="1097173" cy="660570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FF0000"/>
              </a:gs>
            </a:gsLst>
          </a:gra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26909" rIns="0" bIns="26909" rtlCol="0" anchor="ctr"/>
          <a:lstStyle/>
          <a:p>
            <a:pPr algn="ctr" eaLnBrk="1" hangingPunct="1"/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JobScheduler</a:t>
            </a:r>
            <a:b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</a:br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Web Service</a:t>
            </a:r>
          </a:p>
          <a:p>
            <a:pPr algn="ctr" eaLnBrk="1" hangingPunct="1"/>
            <a:r>
              <a:rPr lang="de-DE" sz="1100" b="1" dirty="0">
                <a:solidFill>
                  <a:prstClr val="white"/>
                </a:solidFill>
                <a:sym typeface="Gill Sans" pitchFamily="-109" charset="0"/>
              </a:rPr>
              <a:t>Linux</a:t>
            </a:r>
          </a:p>
        </p:txBody>
      </p:sp>
      <p:cxnSp>
        <p:nvCxnSpPr>
          <p:cNvPr id="86" name="Gerade Verbindung mit Pfeil 85"/>
          <p:cNvCxnSpPr>
            <a:stCxn id="80" idx="3"/>
            <a:endCxn id="84" idx="1"/>
          </p:cNvCxnSpPr>
          <p:nvPr/>
        </p:nvCxnSpPr>
        <p:spPr>
          <a:xfrm>
            <a:off x="3597535" y="1935053"/>
            <a:ext cx="158350" cy="0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Gerade Verbindung mit Pfeil 86"/>
          <p:cNvCxnSpPr>
            <a:stCxn id="81" idx="3"/>
            <a:endCxn id="85" idx="1"/>
          </p:cNvCxnSpPr>
          <p:nvPr/>
        </p:nvCxnSpPr>
        <p:spPr>
          <a:xfrm>
            <a:off x="6117605" y="1935053"/>
            <a:ext cx="194779" cy="1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Gerade Verbindung mit Pfeil 88"/>
          <p:cNvCxnSpPr/>
          <p:nvPr/>
        </p:nvCxnSpPr>
        <p:spPr>
          <a:xfrm>
            <a:off x="5564505" y="4416654"/>
            <a:ext cx="0" cy="536115"/>
          </a:xfrm>
          <a:prstGeom prst="straightConnector1">
            <a:avLst/>
          </a:prstGeom>
          <a:ln w="508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Gerade Verbindung mit Pfeil 87"/>
          <p:cNvCxnSpPr/>
          <p:nvPr/>
        </p:nvCxnSpPr>
        <p:spPr>
          <a:xfrm>
            <a:off x="3034765" y="4416655"/>
            <a:ext cx="0" cy="536115"/>
          </a:xfrm>
          <a:prstGeom prst="straightConnector1">
            <a:avLst/>
          </a:prstGeom>
          <a:ln w="5080">
            <a:solidFill>
              <a:schemeClr val="tx1"/>
            </a:solidFill>
            <a:tailEnd type="arrow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1"/>
          </p:nvPr>
        </p:nvSpPr>
        <p:spPr>
          <a:xfrm>
            <a:off x="179512" y="1508400"/>
            <a:ext cx="1512000" cy="5025600"/>
          </a:xfrm>
          <a:solidFill>
            <a:srgbClr val="FFFFFF"/>
          </a:solidFill>
          <a:ln w="9525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lIns="72000" tIns="45691" rIns="72000" bIns="45691"/>
          <a:lstStyle/>
          <a:p>
            <a:pPr marL="0" indent="0">
              <a:spcBef>
                <a:spcPts val="177"/>
              </a:spcBef>
              <a:buClr>
                <a:srgbClr val="C00000"/>
              </a:buClr>
              <a:buSzPct val="100000"/>
              <a:buNone/>
            </a:pPr>
            <a:r>
              <a:rPr lang="en-US" altLang="de-DE" sz="1000" b="1" dirty="0" smtClean="0"/>
              <a:t>Users</a:t>
            </a:r>
            <a:r>
              <a:rPr lang="en-US" altLang="de-DE" sz="1000" dirty="0" smtClean="0"/>
              <a:t> </a:t>
            </a:r>
            <a:r>
              <a:rPr lang="en-US" altLang="de-DE" sz="1000" b="1" dirty="0" smtClean="0"/>
              <a:t>Network Zone with restricted user access</a:t>
            </a:r>
          </a:p>
          <a:p>
            <a:pPr marL="84787" indent="-84787">
              <a:spcBef>
                <a:spcPts val="6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Limited access that requires authentication</a:t>
            </a:r>
          </a:p>
          <a:p>
            <a:pPr marL="84787" indent="-84787">
              <a:spcBef>
                <a:spcPts val="177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Any connection to a Master is </a:t>
            </a:r>
            <a:r>
              <a:rPr lang="en-US" altLang="de-DE" sz="1000" dirty="0" err="1" smtClean="0"/>
              <a:t>authenti-cated</a:t>
            </a:r>
            <a:r>
              <a:rPr lang="en-US" altLang="de-DE" sz="1000" dirty="0" smtClean="0"/>
              <a:t> by the Web Ser-vice that can be con-figured to use LDAP</a:t>
            </a:r>
          </a:p>
          <a:p>
            <a:pPr marL="84787" indent="-84787">
              <a:spcBef>
                <a:spcPts val="177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Use of HTTPS for connections can be enforced</a:t>
            </a:r>
          </a:p>
          <a:p>
            <a:pPr marL="0" indent="0">
              <a:spcBef>
                <a:spcPts val="1200"/>
              </a:spcBef>
              <a:buClr>
                <a:srgbClr val="C00000"/>
              </a:buClr>
              <a:buSzPct val="100000"/>
              <a:buNone/>
            </a:pPr>
            <a:r>
              <a:rPr lang="en-US" altLang="de-DE" sz="1000" b="1" dirty="0" smtClean="0"/>
              <a:t>Network Zone without</a:t>
            </a:r>
            <a:br>
              <a:rPr lang="en-US" altLang="de-DE" sz="1000" b="1" dirty="0" smtClean="0"/>
            </a:br>
            <a:r>
              <a:rPr lang="en-US" altLang="de-DE" sz="1000" b="1" dirty="0" smtClean="0"/>
              <a:t>user access</a:t>
            </a:r>
          </a:p>
          <a:p>
            <a:pPr marL="84787" indent="-84787">
              <a:spcBef>
                <a:spcPts val="6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Master and Agent instances are </a:t>
            </a:r>
            <a:r>
              <a:rPr lang="en-US" altLang="de-DE" sz="1000" dirty="0" err="1" smtClean="0"/>
              <a:t>oper-ated</a:t>
            </a:r>
            <a:r>
              <a:rPr lang="en-US" altLang="de-DE" sz="1000" dirty="0" smtClean="0"/>
              <a:t> in this zone with-out direct user access</a:t>
            </a:r>
          </a:p>
          <a:p>
            <a:pPr marL="84787" indent="-84787">
              <a:spcBef>
                <a:spcPts val="177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The Master instances are accessed ex-</a:t>
            </a:r>
            <a:r>
              <a:rPr lang="en-US" altLang="de-DE" sz="1000" dirty="0" err="1" smtClean="0"/>
              <a:t>clusively</a:t>
            </a:r>
            <a:r>
              <a:rPr lang="en-US" altLang="de-DE" sz="1000" dirty="0" smtClean="0"/>
              <a:t> by the Web Service</a:t>
            </a:r>
          </a:p>
          <a:p>
            <a:pPr marL="84787" indent="-84787">
              <a:spcBef>
                <a:spcPts val="177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altLang="de-DE" sz="1000" dirty="0" smtClean="0"/>
              <a:t>Agent instances are exclusively accessed by Master instances</a:t>
            </a:r>
          </a:p>
          <a:p>
            <a:endParaRPr lang="de-DE" altLang="de-DE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de-DE" altLang="de-DE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Architecture: Security </a:t>
            </a:r>
            <a:endParaRPr lang="de-DE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JOC Cockpit / Web Service / Master / Agent</a:t>
            </a:r>
          </a:p>
        </p:txBody>
      </p:sp>
      <p:sp>
        <p:nvSpPr>
          <p:cNvPr id="56" name="Foliennummernplatzhalter 5"/>
          <p:cNvSpPr>
            <a:spLocks noGrp="1"/>
          </p:cNvSpPr>
          <p:nvPr>
            <p:ph type="sldNum" sz="quarter" idx="16"/>
          </p:nvPr>
        </p:nvSpPr>
        <p:spPr>
          <a:prstGeom prst="rect">
            <a:avLst/>
          </a:prstGeom>
        </p:spPr>
        <p:txBody>
          <a:bodyPr vert="horz" wrap="none" lIns="0" tIns="0" rIns="0" bIns="0" rtlCol="0" anchor="t" anchorCtr="0"/>
          <a:lstStyle/>
          <a:p>
            <a:fld id="{338290F6-9EEA-4939-92A4-98C369575716}" type="slidenum">
              <a:rPr lang="de-DE" sz="2100" smtClean="0">
                <a:solidFill>
                  <a:schemeClr val="bg1"/>
                </a:solidFill>
                <a:latin typeface="+mj-lt"/>
                <a:ea typeface="ヒラギノ角ゴ ProN W3" pitchFamily="-109" charset="-128"/>
                <a:sym typeface="Gill Sans" pitchFamily="-109" charset="0"/>
              </a:rPr>
              <a:pPr/>
              <a:t>9</a:t>
            </a:fld>
            <a:endParaRPr lang="de-DE" sz="2100" dirty="0">
              <a:solidFill>
                <a:schemeClr val="bg1"/>
              </a:solidFill>
              <a:latin typeface="+mj-lt"/>
              <a:ea typeface="ヒラギノ角ゴ ProN W3" pitchFamily="-109" charset="-128"/>
              <a:sym typeface="Gill Sans" pitchFamily="-109" charset="0"/>
            </a:endParaRPr>
          </a:p>
        </p:txBody>
      </p:sp>
      <p:sp>
        <p:nvSpPr>
          <p:cNvPr id="137" name="Rechteck 136"/>
          <p:cNvSpPr/>
          <p:nvPr/>
        </p:nvSpPr>
        <p:spPr>
          <a:xfrm>
            <a:off x="1923034" y="1392620"/>
            <a:ext cx="6976588" cy="2353523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3840" tIns="26920" rIns="53840" bIns="26920" rtlCol="0" anchor="ctr"/>
          <a:lstStyle/>
          <a:p>
            <a:pPr algn="ctr"/>
            <a:endParaRPr lang="de-DE"/>
          </a:p>
        </p:txBody>
      </p:sp>
      <p:sp>
        <p:nvSpPr>
          <p:cNvPr id="138" name="Rechteck 137"/>
          <p:cNvSpPr/>
          <p:nvPr/>
        </p:nvSpPr>
        <p:spPr>
          <a:xfrm>
            <a:off x="1923034" y="3846040"/>
            <a:ext cx="6976588" cy="2713873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53840" tIns="26920" rIns="53840" bIns="26920" rtlCol="0" anchor="ctr"/>
          <a:lstStyle/>
          <a:p>
            <a:pPr algn="ctr"/>
            <a:endParaRPr lang="de-DE"/>
          </a:p>
        </p:txBody>
      </p:sp>
      <p:sp>
        <p:nvSpPr>
          <p:cNvPr id="139" name="Zylinder 138"/>
          <p:cNvSpPr/>
          <p:nvPr/>
        </p:nvSpPr>
        <p:spPr>
          <a:xfrm>
            <a:off x="5346606" y="5559055"/>
            <a:ext cx="714755" cy="737233"/>
          </a:xfrm>
          <a:prstGeom prst="can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1001">
            <a:schemeClr val="l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1pPr>
            <a:lvl2pPr marL="45712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2pPr>
            <a:lvl3pPr marL="914247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3pPr>
            <a:lvl4pPr marL="1371371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4pPr>
            <a:lvl5pPr marL="182849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5pPr>
            <a:lvl6pPr marL="2285618" algn="l" defTabSz="914247" rtl="0" eaLnBrk="1" latinLnBrk="0" hangingPunct="1"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6pPr>
            <a:lvl7pPr marL="2742742" algn="l" defTabSz="914247" rtl="0" eaLnBrk="1" latinLnBrk="0" hangingPunct="1"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7pPr>
            <a:lvl8pPr marL="3199865" algn="l" defTabSz="914247" rtl="0" eaLnBrk="1" latinLnBrk="0" hangingPunct="1"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8pPr>
            <a:lvl9pPr marL="3656989" algn="l" defTabSz="914247" rtl="0" eaLnBrk="1" latinLnBrk="0" hangingPunct="1"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9pPr>
          </a:lstStyle>
          <a:p>
            <a:r>
              <a:rPr lang="de-DE" sz="1100" b="1" dirty="0" smtClean="0"/>
              <a:t>Database</a:t>
            </a:r>
            <a:endParaRPr lang="de-DE" sz="1100" b="1" dirty="0"/>
          </a:p>
        </p:txBody>
      </p:sp>
      <p:sp>
        <p:nvSpPr>
          <p:cNvPr id="140" name="Abgerundetes Rechteck 139"/>
          <p:cNvSpPr/>
          <p:nvPr/>
        </p:nvSpPr>
        <p:spPr>
          <a:xfrm>
            <a:off x="5148030" y="4368087"/>
            <a:ext cx="1097173" cy="660570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FF0000"/>
              </a:gs>
            </a:gsLst>
          </a:gra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1pPr>
            <a:lvl2pPr marL="45712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2pPr>
            <a:lvl3pPr marL="914247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3pPr>
            <a:lvl4pPr marL="1371371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4pPr>
            <a:lvl5pPr marL="182849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5pPr>
            <a:lvl6pPr marL="2285618" algn="l" defTabSz="914247" rtl="0" eaLnBrk="1" latinLnBrk="0" hangingPunct="1"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6pPr>
            <a:lvl7pPr marL="2742742" algn="l" defTabSz="914247" rtl="0" eaLnBrk="1" latinLnBrk="0" hangingPunct="1"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7pPr>
            <a:lvl8pPr marL="3199865" algn="l" defTabSz="914247" rtl="0" eaLnBrk="1" latinLnBrk="0" hangingPunct="1"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8pPr>
            <a:lvl9pPr marL="3656989" algn="l" defTabSz="914247" rtl="0" eaLnBrk="1" latinLnBrk="0" hangingPunct="1"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9pPr>
          </a:lstStyle>
          <a:p>
            <a:r>
              <a:rPr lang="de-DE" sz="1100" b="1" dirty="0" smtClean="0"/>
              <a:t>JobScheduler</a:t>
            </a:r>
            <a:br>
              <a:rPr lang="de-DE" sz="1100" b="1" dirty="0" smtClean="0"/>
            </a:br>
            <a:r>
              <a:rPr lang="de-DE" sz="1100" b="1" dirty="0" smtClean="0"/>
              <a:t>Master</a:t>
            </a:r>
          </a:p>
        </p:txBody>
      </p:sp>
      <p:sp>
        <p:nvSpPr>
          <p:cNvPr id="141" name="Abgerundetes Rechteck 140"/>
          <p:cNvSpPr/>
          <p:nvPr/>
        </p:nvSpPr>
        <p:spPr>
          <a:xfrm>
            <a:off x="7333920" y="4368087"/>
            <a:ext cx="1097173" cy="660570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FF0000"/>
              </a:gs>
            </a:gsLst>
          </a:gra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1pPr>
            <a:lvl2pPr marL="45712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2pPr>
            <a:lvl3pPr marL="914247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3pPr>
            <a:lvl4pPr marL="1371371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4pPr>
            <a:lvl5pPr marL="182849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5pPr>
            <a:lvl6pPr marL="2285618" algn="l" defTabSz="914247" rtl="0" eaLnBrk="1" latinLnBrk="0" hangingPunct="1"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6pPr>
            <a:lvl7pPr marL="2742742" algn="l" defTabSz="914247" rtl="0" eaLnBrk="1" latinLnBrk="0" hangingPunct="1"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7pPr>
            <a:lvl8pPr marL="3199865" algn="l" defTabSz="914247" rtl="0" eaLnBrk="1" latinLnBrk="0" hangingPunct="1"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8pPr>
            <a:lvl9pPr marL="3656989" algn="l" defTabSz="914247" rtl="0" eaLnBrk="1" latinLnBrk="0" hangingPunct="1"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9pPr>
          </a:lstStyle>
          <a:p>
            <a:r>
              <a:rPr lang="de-DE" sz="1100" b="1" dirty="0" smtClean="0"/>
              <a:t>JobScheduler</a:t>
            </a:r>
            <a:br>
              <a:rPr lang="de-DE" sz="1100" b="1" dirty="0" smtClean="0"/>
            </a:br>
            <a:r>
              <a:rPr lang="de-DE" sz="1100" b="1" dirty="0" smtClean="0"/>
              <a:t>Master</a:t>
            </a:r>
          </a:p>
        </p:txBody>
      </p:sp>
      <p:sp>
        <p:nvSpPr>
          <p:cNvPr id="142" name="Abgerundetes Rechteck 141"/>
          <p:cNvSpPr/>
          <p:nvPr/>
        </p:nvSpPr>
        <p:spPr>
          <a:xfrm>
            <a:off x="2842713" y="4368087"/>
            <a:ext cx="1097173" cy="660570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FF0000"/>
              </a:gs>
            </a:gsLst>
          </a:gra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1pPr>
            <a:lvl2pPr marL="45712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2pPr>
            <a:lvl3pPr marL="914247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3pPr>
            <a:lvl4pPr marL="1371371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4pPr>
            <a:lvl5pPr marL="182849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5pPr>
            <a:lvl6pPr marL="2285618" algn="l" defTabSz="914247" rtl="0" eaLnBrk="1" latinLnBrk="0" hangingPunct="1"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6pPr>
            <a:lvl7pPr marL="2742742" algn="l" defTabSz="914247" rtl="0" eaLnBrk="1" latinLnBrk="0" hangingPunct="1"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7pPr>
            <a:lvl8pPr marL="3199865" algn="l" defTabSz="914247" rtl="0" eaLnBrk="1" latinLnBrk="0" hangingPunct="1"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8pPr>
            <a:lvl9pPr marL="3656989" algn="l" defTabSz="914247" rtl="0" eaLnBrk="1" latinLnBrk="0" hangingPunct="1"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9pPr>
          </a:lstStyle>
          <a:p>
            <a:r>
              <a:rPr lang="de-DE" sz="1100" b="1" dirty="0" smtClean="0"/>
              <a:t>JobScheduler</a:t>
            </a:r>
            <a:br>
              <a:rPr lang="de-DE" sz="1100" b="1" dirty="0" smtClean="0"/>
            </a:br>
            <a:r>
              <a:rPr lang="de-DE" sz="1100" b="1" dirty="0" smtClean="0"/>
              <a:t>Master</a:t>
            </a:r>
          </a:p>
        </p:txBody>
      </p:sp>
      <p:cxnSp>
        <p:nvCxnSpPr>
          <p:cNvPr id="143" name="Gewinkelte Verbindung 159"/>
          <p:cNvCxnSpPr>
            <a:stCxn id="142" idx="2"/>
            <a:endCxn id="139" idx="2"/>
          </p:cNvCxnSpPr>
          <p:nvPr/>
        </p:nvCxnSpPr>
        <p:spPr>
          <a:xfrm rot="16200000" flipH="1">
            <a:off x="3919446" y="4500510"/>
            <a:ext cx="899014" cy="1955307"/>
          </a:xfrm>
          <a:prstGeom prst="bentConnector2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4" name="Textfeld 41"/>
          <p:cNvSpPr txBox="1"/>
          <p:nvPr/>
        </p:nvSpPr>
        <p:spPr>
          <a:xfrm>
            <a:off x="6876207" y="6262662"/>
            <a:ext cx="1763488" cy="177476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1pPr>
            <a:lvl2pPr marL="45712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2pPr>
            <a:lvl3pPr marL="914247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3pPr>
            <a:lvl4pPr marL="1371371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4pPr>
            <a:lvl5pPr marL="182849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5pPr>
            <a:lvl6pPr marL="2285618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6pPr>
            <a:lvl7pPr marL="2742742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7pPr>
            <a:lvl8pPr marL="3199865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8pPr>
            <a:lvl9pPr marL="3656989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9pPr>
          </a:lstStyle>
          <a:p>
            <a:pPr marL="124532" indent="-124532" algn="r" defTabSz="166042">
              <a:spcBef>
                <a:spcPct val="20000"/>
              </a:spcBef>
            </a:pPr>
            <a:r>
              <a:rPr lang="de-DE" sz="800" dirty="0" smtClean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Database </a:t>
            </a:r>
            <a:r>
              <a:rPr lang="de-DE" sz="800" dirty="0" err="1" smtClean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proprietary</a:t>
            </a:r>
            <a:r>
              <a:rPr lang="de-DE" sz="800" dirty="0" smtClean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800" dirty="0" err="1" smtClean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protocol</a:t>
            </a:r>
            <a:endParaRPr lang="de-DE" sz="800" dirty="0" smtClean="0">
              <a:solidFill>
                <a:schemeClr val="tx1"/>
              </a:solidFill>
              <a:latin typeface="Arial"/>
              <a:ea typeface="ヒラギノ角ゴ Pro W3" pitchFamily="-109" charset="-128"/>
              <a:cs typeface="Arial"/>
            </a:endParaRPr>
          </a:p>
        </p:txBody>
      </p:sp>
      <p:sp>
        <p:nvSpPr>
          <p:cNvPr id="145" name="Textfeld 41"/>
          <p:cNvSpPr txBox="1"/>
          <p:nvPr/>
        </p:nvSpPr>
        <p:spPr>
          <a:xfrm>
            <a:off x="3395100" y="5724918"/>
            <a:ext cx="1501805" cy="177476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1pPr>
            <a:lvl2pPr marL="45712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2pPr>
            <a:lvl3pPr marL="914247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3pPr>
            <a:lvl4pPr marL="1371371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4pPr>
            <a:lvl5pPr marL="182849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5pPr>
            <a:lvl6pPr marL="2285618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6pPr>
            <a:lvl7pPr marL="2742742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7pPr>
            <a:lvl8pPr marL="3199865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8pPr>
            <a:lvl9pPr marL="3656989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9pPr>
          </a:lstStyle>
          <a:p>
            <a:pPr marL="124532" indent="-124532" algn="l" defTabSz="166042">
              <a:spcBef>
                <a:spcPct val="20000"/>
              </a:spcBef>
            </a:pPr>
            <a:r>
              <a:rPr lang="de-DE" sz="800" dirty="0" smtClean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Database </a:t>
            </a:r>
            <a:r>
              <a:rPr lang="de-DE" sz="800" dirty="0" err="1" smtClean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proprietary</a:t>
            </a:r>
            <a:r>
              <a:rPr lang="de-DE" sz="800" dirty="0" smtClean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800" dirty="0" err="1" smtClean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protocol</a:t>
            </a:r>
            <a:endParaRPr lang="de-DE" sz="800" dirty="0">
              <a:solidFill>
                <a:schemeClr val="tx1"/>
              </a:solidFill>
              <a:latin typeface="Arial"/>
              <a:ea typeface="ヒラギノ角ゴ Pro W3" pitchFamily="-109" charset="-128"/>
              <a:cs typeface="Arial"/>
            </a:endParaRPr>
          </a:p>
        </p:txBody>
      </p:sp>
      <p:cxnSp>
        <p:nvCxnSpPr>
          <p:cNvPr id="146" name="Gewinkelte Verbindung 20493"/>
          <p:cNvCxnSpPr>
            <a:stCxn id="141" idx="2"/>
            <a:endCxn id="139" idx="4"/>
          </p:cNvCxnSpPr>
          <p:nvPr/>
        </p:nvCxnSpPr>
        <p:spPr>
          <a:xfrm rot="5400000">
            <a:off x="6522427" y="4567591"/>
            <a:ext cx="899014" cy="1821145"/>
          </a:xfrm>
          <a:prstGeom prst="bentConnector2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7" name="Textfeld 41"/>
          <p:cNvSpPr txBox="1"/>
          <p:nvPr/>
        </p:nvSpPr>
        <p:spPr>
          <a:xfrm>
            <a:off x="6305763" y="5727134"/>
            <a:ext cx="1561187" cy="177476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1pPr>
            <a:lvl2pPr marL="45712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2pPr>
            <a:lvl3pPr marL="914247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3pPr>
            <a:lvl4pPr marL="1371371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4pPr>
            <a:lvl5pPr marL="182849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5pPr>
            <a:lvl6pPr marL="2285618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6pPr>
            <a:lvl7pPr marL="2742742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7pPr>
            <a:lvl8pPr marL="3199865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8pPr>
            <a:lvl9pPr marL="3656989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9pPr>
          </a:lstStyle>
          <a:p>
            <a:pPr marL="124532" indent="-124532" algn="r" defTabSz="166042">
              <a:spcBef>
                <a:spcPct val="20000"/>
              </a:spcBef>
            </a:pPr>
            <a:r>
              <a:rPr lang="de-DE" sz="800" dirty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Database </a:t>
            </a:r>
            <a:r>
              <a:rPr lang="de-DE" sz="800" dirty="0" err="1" smtClean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proprietary</a:t>
            </a:r>
            <a:r>
              <a:rPr lang="de-DE" sz="800" dirty="0" smtClean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800" dirty="0" err="1" smtClean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protocol</a:t>
            </a:r>
            <a:endParaRPr lang="de-DE" sz="800" dirty="0">
              <a:solidFill>
                <a:schemeClr val="tx1"/>
              </a:solidFill>
              <a:latin typeface="Arial"/>
              <a:ea typeface="ヒラギノ角ゴ Pro W3" pitchFamily="-109" charset="-128"/>
              <a:cs typeface="Arial"/>
            </a:endParaRPr>
          </a:p>
        </p:txBody>
      </p:sp>
      <p:sp>
        <p:nvSpPr>
          <p:cNvPr id="148" name="Abgerundetes Rechteck 99"/>
          <p:cNvSpPr/>
          <p:nvPr/>
        </p:nvSpPr>
        <p:spPr>
          <a:xfrm>
            <a:off x="5148030" y="1449153"/>
            <a:ext cx="1097173" cy="660570"/>
          </a:xfrm>
          <a:prstGeom prst="roundRect">
            <a:avLst/>
          </a:prstGeom>
          <a:gradFill>
            <a:gsLst>
              <a:gs pos="0">
                <a:srgbClr val="C00000"/>
              </a:gs>
              <a:gs pos="100000">
                <a:srgbClr val="FF0000"/>
              </a:gs>
            </a:gsLst>
          </a:gra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100" b="1" dirty="0"/>
              <a:t>JOC </a:t>
            </a:r>
            <a:r>
              <a:rPr lang="de-DE" sz="1100" b="1" dirty="0" smtClean="0"/>
              <a:t>Cockpit</a:t>
            </a:r>
          </a:p>
          <a:p>
            <a:pPr algn="ctr"/>
            <a:r>
              <a:rPr lang="de-DE" sz="1100" b="1" dirty="0" smtClean="0"/>
              <a:t>User Interface</a:t>
            </a:r>
            <a:endParaRPr lang="de-DE" sz="1100" b="1" dirty="0"/>
          </a:p>
        </p:txBody>
      </p:sp>
      <p:cxnSp>
        <p:nvCxnSpPr>
          <p:cNvPr id="149" name="Elbow Connector 21"/>
          <p:cNvCxnSpPr>
            <a:stCxn id="150" idx="6"/>
            <a:endCxn id="139" idx="3"/>
          </p:cNvCxnSpPr>
          <p:nvPr/>
        </p:nvCxnSpPr>
        <p:spPr>
          <a:xfrm flipH="1">
            <a:off x="5703984" y="3248257"/>
            <a:ext cx="668791" cy="3048031"/>
          </a:xfrm>
          <a:prstGeom prst="bentConnector4">
            <a:avLst>
              <a:gd name="adj1" fmla="val -340468"/>
              <a:gd name="adj2" fmla="val 104711"/>
            </a:avLst>
          </a:prstGeom>
          <a:ln w="12700">
            <a:solidFill>
              <a:schemeClr val="tx1"/>
            </a:solidFill>
            <a:headEnd type="none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0" name="Ellipse 149"/>
          <p:cNvSpPr/>
          <p:nvPr/>
        </p:nvSpPr>
        <p:spPr>
          <a:xfrm>
            <a:off x="5020460" y="2845148"/>
            <a:ext cx="1352315" cy="806217"/>
          </a:xfrm>
          <a:prstGeom prst="ellipse">
            <a:avLst/>
          </a:prstGeom>
          <a:gradFill>
            <a:gsLst>
              <a:gs pos="0">
                <a:srgbClr val="C00000"/>
              </a:gs>
              <a:gs pos="100000">
                <a:srgbClr val="FF0000"/>
              </a:gs>
            </a:gsLst>
          </a:gra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100" b="1" dirty="0"/>
              <a:t>JobScheduler </a:t>
            </a:r>
            <a:r>
              <a:rPr lang="de-DE" sz="1100" b="1" dirty="0" smtClean="0"/>
              <a:t>Web Service</a:t>
            </a:r>
            <a:endParaRPr lang="de-DE" sz="1100" b="1" dirty="0"/>
          </a:p>
        </p:txBody>
      </p:sp>
      <p:cxnSp>
        <p:nvCxnSpPr>
          <p:cNvPr id="151" name="Gerade Verbindung mit Pfeil 150"/>
          <p:cNvCxnSpPr>
            <a:stCxn id="148" idx="2"/>
            <a:endCxn id="150" idx="0"/>
          </p:cNvCxnSpPr>
          <p:nvPr/>
        </p:nvCxnSpPr>
        <p:spPr>
          <a:xfrm>
            <a:off x="5696617" y="2109723"/>
            <a:ext cx="1" cy="735425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2" name="Gerade Verbindung mit Pfeil 151"/>
          <p:cNvCxnSpPr>
            <a:stCxn id="140" idx="2"/>
            <a:endCxn id="139" idx="1"/>
          </p:cNvCxnSpPr>
          <p:nvPr/>
        </p:nvCxnSpPr>
        <p:spPr>
          <a:xfrm>
            <a:off x="5696617" y="5028657"/>
            <a:ext cx="7367" cy="530398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3" name="Textfeld 41"/>
          <p:cNvSpPr txBox="1"/>
          <p:nvPr/>
        </p:nvSpPr>
        <p:spPr>
          <a:xfrm>
            <a:off x="3048915" y="3046193"/>
            <a:ext cx="1926583" cy="177476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1pPr>
            <a:lvl2pPr marL="45712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2pPr>
            <a:lvl3pPr marL="914247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3pPr>
            <a:lvl4pPr marL="1371371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4pPr>
            <a:lvl5pPr marL="182849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5pPr>
            <a:lvl6pPr marL="2285618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6pPr>
            <a:lvl7pPr marL="2742742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7pPr>
            <a:lvl8pPr marL="3199865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8pPr>
            <a:lvl9pPr marL="3656989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9pPr>
          </a:lstStyle>
          <a:p>
            <a:pPr algn="l" defTabSz="166042">
              <a:spcBef>
                <a:spcPct val="20000"/>
              </a:spcBef>
            </a:pPr>
            <a:r>
              <a:rPr lang="de-DE" sz="800" dirty="0" smtClean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LDAP </a:t>
            </a:r>
            <a:r>
              <a:rPr lang="de-DE" sz="800" dirty="0" err="1" smtClean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proprietary</a:t>
            </a:r>
            <a:r>
              <a:rPr lang="de-DE" sz="800" dirty="0" smtClean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800" dirty="0" err="1" smtClean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protocol</a:t>
            </a:r>
            <a:endParaRPr lang="de-DE" sz="800" dirty="0" smtClean="0">
              <a:solidFill>
                <a:schemeClr val="tx1"/>
              </a:solidFill>
              <a:latin typeface="Arial"/>
              <a:ea typeface="ヒラギノ角ゴ Pro W3" pitchFamily="-109" charset="-128"/>
              <a:cs typeface="Arial"/>
            </a:endParaRPr>
          </a:p>
        </p:txBody>
      </p:sp>
      <p:sp>
        <p:nvSpPr>
          <p:cNvPr id="154" name="Zylinder 153"/>
          <p:cNvSpPr/>
          <p:nvPr/>
        </p:nvSpPr>
        <p:spPr>
          <a:xfrm>
            <a:off x="2176497" y="2879924"/>
            <a:ext cx="715296" cy="736665"/>
          </a:xfrm>
          <a:prstGeom prst="can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1001">
            <a:schemeClr val="l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1pPr>
            <a:lvl2pPr marL="45712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2pPr>
            <a:lvl3pPr marL="914247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3pPr>
            <a:lvl4pPr marL="1371371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4pPr>
            <a:lvl5pPr marL="182849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5pPr>
            <a:lvl6pPr marL="2285618" algn="l" defTabSz="914247" rtl="0" eaLnBrk="1" latinLnBrk="0" hangingPunct="1"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6pPr>
            <a:lvl7pPr marL="2742742" algn="l" defTabSz="914247" rtl="0" eaLnBrk="1" latinLnBrk="0" hangingPunct="1"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7pPr>
            <a:lvl8pPr marL="3199865" algn="l" defTabSz="914247" rtl="0" eaLnBrk="1" latinLnBrk="0" hangingPunct="1"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8pPr>
            <a:lvl9pPr marL="3656989" algn="l" defTabSz="914247" rtl="0" eaLnBrk="1" latinLnBrk="0" hangingPunct="1"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  <a:sym typeface="Gill Sans" pitchFamily="-109" charset="0"/>
              </a:defRPr>
            </a:lvl9pPr>
          </a:lstStyle>
          <a:p>
            <a:r>
              <a:rPr lang="de-DE" sz="1100" b="1" dirty="0" smtClean="0"/>
              <a:t>LDAP</a:t>
            </a:r>
          </a:p>
          <a:p>
            <a:r>
              <a:rPr lang="de-DE" sz="1100" b="1" dirty="0" smtClean="0"/>
              <a:t>Directory</a:t>
            </a:r>
          </a:p>
        </p:txBody>
      </p:sp>
      <p:cxnSp>
        <p:nvCxnSpPr>
          <p:cNvPr id="155" name="Gerade Verbindung mit Pfeil 154"/>
          <p:cNvCxnSpPr>
            <a:stCxn id="150" idx="2"/>
            <a:endCxn id="154" idx="4"/>
          </p:cNvCxnSpPr>
          <p:nvPr/>
        </p:nvCxnSpPr>
        <p:spPr>
          <a:xfrm flipH="1">
            <a:off x="2891793" y="3248257"/>
            <a:ext cx="2128667" cy="0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6" name="Ellipse 155"/>
          <p:cNvSpPr/>
          <p:nvPr/>
        </p:nvSpPr>
        <p:spPr>
          <a:xfrm>
            <a:off x="7214936" y="2247740"/>
            <a:ext cx="1317504" cy="57631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1001">
            <a:schemeClr val="l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100" b="1" dirty="0" err="1" smtClean="0">
                <a:sym typeface="Gill Sans" pitchFamily="-109" charset="0"/>
              </a:rPr>
              <a:t>External</a:t>
            </a:r>
            <a:r>
              <a:rPr lang="de-DE" sz="1100" b="1" dirty="0">
                <a:sym typeface="Gill Sans" pitchFamily="-109" charset="0"/>
              </a:rPr>
              <a:t/>
            </a:r>
            <a:br>
              <a:rPr lang="de-DE" sz="1100" b="1" dirty="0">
                <a:sym typeface="Gill Sans" pitchFamily="-109" charset="0"/>
              </a:rPr>
            </a:br>
            <a:r>
              <a:rPr lang="de-DE" sz="1100" b="1" dirty="0" err="1" smtClean="0">
                <a:sym typeface="Gill Sans" pitchFamily="-109" charset="0"/>
              </a:rPr>
              <a:t>Applications</a:t>
            </a:r>
            <a:endParaRPr lang="de-DE" sz="1100" b="1" dirty="0">
              <a:sym typeface="Gill Sans" pitchFamily="-109" charset="0"/>
            </a:endParaRPr>
          </a:p>
        </p:txBody>
      </p:sp>
      <p:cxnSp>
        <p:nvCxnSpPr>
          <p:cNvPr id="157" name="Gewinkelte Verbindung 116"/>
          <p:cNvCxnSpPr>
            <a:stCxn id="156" idx="2"/>
            <a:endCxn id="150" idx="7"/>
          </p:cNvCxnSpPr>
          <p:nvPr/>
        </p:nvCxnSpPr>
        <p:spPr>
          <a:xfrm rot="10800000" flipV="1">
            <a:off x="6174734" y="2535898"/>
            <a:ext cx="1040203" cy="427317"/>
          </a:xfrm>
          <a:prstGeom prst="bentConnector2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8" name="Picture 2" descr="R:\backup\sales\SOS-Web-Site\2016-JOE-Cockpit\us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20660" y="1550455"/>
            <a:ext cx="341278" cy="457967"/>
          </a:xfrm>
          <a:prstGeom prst="rect">
            <a:avLst/>
          </a:prstGeom>
          <a:noFill/>
        </p:spPr>
      </p:pic>
      <p:grpSp>
        <p:nvGrpSpPr>
          <p:cNvPr id="159" name="Gruppieren 86"/>
          <p:cNvGrpSpPr/>
          <p:nvPr/>
        </p:nvGrpSpPr>
        <p:grpSpPr>
          <a:xfrm>
            <a:off x="6554488" y="4945025"/>
            <a:ext cx="725399" cy="445814"/>
            <a:chOff x="4444610" y="8136336"/>
            <a:chExt cx="1289724" cy="709690"/>
          </a:xfrm>
        </p:grpSpPr>
        <p:sp>
          <p:nvSpPr>
            <p:cNvPr id="160" name="Abgerundetes Rechteck 159"/>
            <p:cNvSpPr/>
            <p:nvPr/>
          </p:nvSpPr>
          <p:spPr>
            <a:xfrm>
              <a:off x="4649325" y="8136336"/>
              <a:ext cx="1085009" cy="518615"/>
            </a:xfrm>
            <a:prstGeom prst="roundRect">
              <a:avLst/>
            </a:prstGeom>
            <a:gradFill>
              <a:gsLst>
                <a:gs pos="0">
                  <a:srgbClr val="C00000"/>
                </a:gs>
                <a:gs pos="100000">
                  <a:srgbClr val="FF0000"/>
                </a:gs>
              </a:gsLst>
            </a:gradFill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1pPr>
              <a:lvl2pPr marL="457124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2pPr>
              <a:lvl3pPr marL="914247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3pPr>
              <a:lvl4pPr marL="1371371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4pPr>
              <a:lvl5pPr marL="1828494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5pPr>
              <a:lvl6pPr marL="2285618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6pPr>
              <a:lvl7pPr marL="2742742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7pPr>
              <a:lvl8pPr marL="3199865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8pPr>
              <a:lvl9pPr marL="3656989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9pPr>
            </a:lstStyle>
            <a:p>
              <a:endParaRPr lang="de-DE" sz="1100" b="1" dirty="0" smtClean="0"/>
            </a:p>
          </p:txBody>
        </p:sp>
        <p:sp>
          <p:nvSpPr>
            <p:cNvPr id="161" name="Abgerundetes Rechteck 160"/>
            <p:cNvSpPr/>
            <p:nvPr/>
          </p:nvSpPr>
          <p:spPr>
            <a:xfrm>
              <a:off x="4551517" y="8229600"/>
              <a:ext cx="1085009" cy="518615"/>
            </a:xfrm>
            <a:prstGeom prst="roundRect">
              <a:avLst/>
            </a:prstGeom>
            <a:gradFill>
              <a:gsLst>
                <a:gs pos="0">
                  <a:srgbClr val="C00000"/>
                </a:gs>
                <a:gs pos="100000">
                  <a:srgbClr val="FF0000"/>
                </a:gs>
              </a:gsLst>
            </a:gradFill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1pPr>
              <a:lvl2pPr marL="457124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2pPr>
              <a:lvl3pPr marL="914247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3pPr>
              <a:lvl4pPr marL="1371371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4pPr>
              <a:lvl5pPr marL="1828494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5pPr>
              <a:lvl6pPr marL="2285618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6pPr>
              <a:lvl7pPr marL="2742742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7pPr>
              <a:lvl8pPr marL="3199865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8pPr>
              <a:lvl9pPr marL="3656989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9pPr>
            </a:lstStyle>
            <a:p>
              <a:endParaRPr lang="de-DE" sz="1100" b="1" dirty="0" smtClean="0"/>
            </a:p>
          </p:txBody>
        </p:sp>
        <p:sp>
          <p:nvSpPr>
            <p:cNvPr id="162" name="Abgerundetes Rechteck 161"/>
            <p:cNvSpPr/>
            <p:nvPr/>
          </p:nvSpPr>
          <p:spPr>
            <a:xfrm>
              <a:off x="4444610" y="8327411"/>
              <a:ext cx="1085009" cy="518615"/>
            </a:xfrm>
            <a:prstGeom prst="roundRect">
              <a:avLst/>
            </a:prstGeom>
            <a:gradFill>
              <a:gsLst>
                <a:gs pos="0">
                  <a:srgbClr val="C00000"/>
                </a:gs>
                <a:gs pos="100000">
                  <a:srgbClr val="FF0000"/>
                </a:gs>
              </a:gsLst>
            </a:gradFill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1pPr>
              <a:lvl2pPr marL="457124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2pPr>
              <a:lvl3pPr marL="914247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3pPr>
              <a:lvl4pPr marL="1371371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4pPr>
              <a:lvl5pPr marL="1828494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5pPr>
              <a:lvl6pPr marL="2285618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6pPr>
              <a:lvl7pPr marL="2742742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7pPr>
              <a:lvl8pPr marL="3199865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8pPr>
              <a:lvl9pPr marL="3656989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9pPr>
            </a:lstStyle>
            <a:p>
              <a:r>
                <a:rPr lang="de-DE" sz="1100" b="1" dirty="0" err="1" smtClean="0"/>
                <a:t>Agents</a:t>
              </a:r>
              <a:r>
                <a:rPr lang="de-DE" sz="1100" b="1" dirty="0" smtClean="0"/>
                <a:t> </a:t>
              </a:r>
            </a:p>
          </p:txBody>
        </p:sp>
      </p:grpSp>
      <p:grpSp>
        <p:nvGrpSpPr>
          <p:cNvPr id="163" name="Gruppieren 87"/>
          <p:cNvGrpSpPr/>
          <p:nvPr/>
        </p:nvGrpSpPr>
        <p:grpSpPr>
          <a:xfrm>
            <a:off x="4286647" y="4946454"/>
            <a:ext cx="725399" cy="445814"/>
            <a:chOff x="4444610" y="8136336"/>
            <a:chExt cx="1289724" cy="709690"/>
          </a:xfrm>
        </p:grpSpPr>
        <p:sp>
          <p:nvSpPr>
            <p:cNvPr id="164" name="Abgerundetes Rechteck 163"/>
            <p:cNvSpPr/>
            <p:nvPr/>
          </p:nvSpPr>
          <p:spPr>
            <a:xfrm>
              <a:off x="4649325" y="8136336"/>
              <a:ext cx="1085009" cy="518615"/>
            </a:xfrm>
            <a:prstGeom prst="roundRect">
              <a:avLst/>
            </a:prstGeom>
            <a:gradFill>
              <a:gsLst>
                <a:gs pos="0">
                  <a:srgbClr val="C00000"/>
                </a:gs>
                <a:gs pos="100000">
                  <a:srgbClr val="FF0000"/>
                </a:gs>
              </a:gsLst>
            </a:gradFill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1pPr>
              <a:lvl2pPr marL="457124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2pPr>
              <a:lvl3pPr marL="914247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3pPr>
              <a:lvl4pPr marL="1371371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4pPr>
              <a:lvl5pPr marL="1828494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5pPr>
              <a:lvl6pPr marL="2285618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6pPr>
              <a:lvl7pPr marL="2742742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7pPr>
              <a:lvl8pPr marL="3199865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8pPr>
              <a:lvl9pPr marL="3656989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9pPr>
            </a:lstStyle>
            <a:p>
              <a:endParaRPr lang="de-DE" sz="1100" b="1" dirty="0" smtClean="0"/>
            </a:p>
          </p:txBody>
        </p:sp>
        <p:sp>
          <p:nvSpPr>
            <p:cNvPr id="165" name="Abgerundetes Rechteck 164"/>
            <p:cNvSpPr/>
            <p:nvPr/>
          </p:nvSpPr>
          <p:spPr>
            <a:xfrm>
              <a:off x="4551517" y="8229600"/>
              <a:ext cx="1085009" cy="518615"/>
            </a:xfrm>
            <a:prstGeom prst="roundRect">
              <a:avLst/>
            </a:prstGeom>
            <a:gradFill>
              <a:gsLst>
                <a:gs pos="0">
                  <a:srgbClr val="C00000"/>
                </a:gs>
                <a:gs pos="100000">
                  <a:srgbClr val="FF0000"/>
                </a:gs>
              </a:gsLst>
            </a:gradFill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1pPr>
              <a:lvl2pPr marL="457124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2pPr>
              <a:lvl3pPr marL="914247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3pPr>
              <a:lvl4pPr marL="1371371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4pPr>
              <a:lvl5pPr marL="1828494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5pPr>
              <a:lvl6pPr marL="2285618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6pPr>
              <a:lvl7pPr marL="2742742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7pPr>
              <a:lvl8pPr marL="3199865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8pPr>
              <a:lvl9pPr marL="3656989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9pPr>
            </a:lstStyle>
            <a:p>
              <a:endParaRPr lang="de-DE" sz="1100" b="1" dirty="0" smtClean="0"/>
            </a:p>
          </p:txBody>
        </p:sp>
        <p:sp>
          <p:nvSpPr>
            <p:cNvPr id="166" name="Abgerundetes Rechteck 165"/>
            <p:cNvSpPr/>
            <p:nvPr/>
          </p:nvSpPr>
          <p:spPr>
            <a:xfrm>
              <a:off x="4444610" y="8327411"/>
              <a:ext cx="1085009" cy="518615"/>
            </a:xfrm>
            <a:prstGeom prst="roundRect">
              <a:avLst/>
            </a:prstGeom>
            <a:gradFill>
              <a:gsLst>
                <a:gs pos="0">
                  <a:srgbClr val="C00000"/>
                </a:gs>
                <a:gs pos="100000">
                  <a:srgbClr val="FF0000"/>
                </a:gs>
              </a:gsLst>
            </a:gradFill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1pPr>
              <a:lvl2pPr marL="457124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2pPr>
              <a:lvl3pPr marL="914247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3pPr>
              <a:lvl4pPr marL="1371371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4pPr>
              <a:lvl5pPr marL="1828494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5pPr>
              <a:lvl6pPr marL="2285618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6pPr>
              <a:lvl7pPr marL="2742742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7pPr>
              <a:lvl8pPr marL="3199865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8pPr>
              <a:lvl9pPr marL="3656989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9pPr>
            </a:lstStyle>
            <a:p>
              <a:r>
                <a:rPr lang="de-DE" sz="1100" b="1" dirty="0" err="1" smtClean="0"/>
                <a:t>Agents</a:t>
              </a:r>
              <a:r>
                <a:rPr lang="de-DE" sz="1100" b="1" dirty="0" smtClean="0"/>
                <a:t> </a:t>
              </a:r>
            </a:p>
          </p:txBody>
        </p:sp>
      </p:grpSp>
      <p:grpSp>
        <p:nvGrpSpPr>
          <p:cNvPr id="167" name="Gruppieren 92"/>
          <p:cNvGrpSpPr/>
          <p:nvPr/>
        </p:nvGrpSpPr>
        <p:grpSpPr>
          <a:xfrm>
            <a:off x="2058925" y="4944693"/>
            <a:ext cx="725399" cy="445814"/>
            <a:chOff x="4444610" y="8136336"/>
            <a:chExt cx="1289724" cy="709690"/>
          </a:xfrm>
        </p:grpSpPr>
        <p:sp>
          <p:nvSpPr>
            <p:cNvPr id="168" name="Abgerundetes Rechteck 167"/>
            <p:cNvSpPr/>
            <p:nvPr/>
          </p:nvSpPr>
          <p:spPr>
            <a:xfrm>
              <a:off x="4649325" y="8136336"/>
              <a:ext cx="1085009" cy="518615"/>
            </a:xfrm>
            <a:prstGeom prst="roundRect">
              <a:avLst/>
            </a:prstGeom>
            <a:gradFill>
              <a:gsLst>
                <a:gs pos="0">
                  <a:srgbClr val="C00000"/>
                </a:gs>
                <a:gs pos="100000">
                  <a:srgbClr val="FF0000"/>
                </a:gs>
              </a:gsLst>
            </a:gradFill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1pPr>
              <a:lvl2pPr marL="457124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2pPr>
              <a:lvl3pPr marL="914247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3pPr>
              <a:lvl4pPr marL="1371371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4pPr>
              <a:lvl5pPr marL="1828494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5pPr>
              <a:lvl6pPr marL="2285618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6pPr>
              <a:lvl7pPr marL="2742742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7pPr>
              <a:lvl8pPr marL="3199865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8pPr>
              <a:lvl9pPr marL="3656989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9pPr>
            </a:lstStyle>
            <a:p>
              <a:endParaRPr lang="de-DE" sz="1100" b="1" dirty="0" smtClean="0"/>
            </a:p>
          </p:txBody>
        </p:sp>
        <p:sp>
          <p:nvSpPr>
            <p:cNvPr id="169" name="Abgerundetes Rechteck 168"/>
            <p:cNvSpPr/>
            <p:nvPr/>
          </p:nvSpPr>
          <p:spPr>
            <a:xfrm>
              <a:off x="4551517" y="8229600"/>
              <a:ext cx="1085009" cy="518615"/>
            </a:xfrm>
            <a:prstGeom prst="roundRect">
              <a:avLst/>
            </a:prstGeom>
            <a:gradFill>
              <a:gsLst>
                <a:gs pos="0">
                  <a:srgbClr val="C00000"/>
                </a:gs>
                <a:gs pos="100000">
                  <a:srgbClr val="FF0000"/>
                </a:gs>
              </a:gsLst>
            </a:gradFill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1pPr>
              <a:lvl2pPr marL="457124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2pPr>
              <a:lvl3pPr marL="914247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3pPr>
              <a:lvl4pPr marL="1371371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4pPr>
              <a:lvl5pPr marL="1828494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5pPr>
              <a:lvl6pPr marL="2285618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6pPr>
              <a:lvl7pPr marL="2742742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7pPr>
              <a:lvl8pPr marL="3199865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8pPr>
              <a:lvl9pPr marL="3656989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9pPr>
            </a:lstStyle>
            <a:p>
              <a:endParaRPr lang="de-DE" sz="1100" b="1" dirty="0" smtClean="0"/>
            </a:p>
          </p:txBody>
        </p:sp>
        <p:sp>
          <p:nvSpPr>
            <p:cNvPr id="170" name="Abgerundetes Rechteck 169"/>
            <p:cNvSpPr/>
            <p:nvPr/>
          </p:nvSpPr>
          <p:spPr>
            <a:xfrm>
              <a:off x="4444610" y="8327411"/>
              <a:ext cx="1085009" cy="518615"/>
            </a:xfrm>
            <a:prstGeom prst="roundRect">
              <a:avLst/>
            </a:prstGeom>
            <a:gradFill>
              <a:gsLst>
                <a:gs pos="0">
                  <a:srgbClr val="C00000"/>
                </a:gs>
                <a:gs pos="100000">
                  <a:srgbClr val="FF0000"/>
                </a:gs>
              </a:gsLst>
            </a:gradFill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1pPr>
              <a:lvl2pPr marL="457124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2pPr>
              <a:lvl3pPr marL="914247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3pPr>
              <a:lvl4pPr marL="1371371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4pPr>
              <a:lvl5pPr marL="1828494" algn="ctr" rtl="0" fontAlgn="base">
                <a:spcBef>
                  <a:spcPct val="0"/>
                </a:spcBef>
                <a:spcAft>
                  <a:spcPct val="0"/>
                </a:spcAft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5pPr>
              <a:lvl6pPr marL="2285618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6pPr>
              <a:lvl7pPr marL="2742742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7pPr>
              <a:lvl8pPr marL="3199865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8pPr>
              <a:lvl9pPr marL="3656989" algn="l" defTabSz="914247" rtl="0" eaLnBrk="1" latinLnBrk="0" hangingPunct="1">
                <a:defRPr sz="4400" kern="1200">
                  <a:solidFill>
                    <a:schemeClr val="lt1"/>
                  </a:solidFill>
                  <a:latin typeface="+mn-lt"/>
                  <a:ea typeface="+mn-ea"/>
                  <a:cs typeface="+mn-cs"/>
                  <a:sym typeface="Gill Sans" pitchFamily="-109" charset="0"/>
                </a:defRPr>
              </a:lvl9pPr>
            </a:lstStyle>
            <a:p>
              <a:r>
                <a:rPr lang="de-DE" sz="1100" b="1" dirty="0" err="1" smtClean="0"/>
                <a:t>Agents</a:t>
              </a:r>
              <a:r>
                <a:rPr lang="de-DE" sz="1100" b="1" dirty="0" smtClean="0"/>
                <a:t> </a:t>
              </a:r>
            </a:p>
          </p:txBody>
        </p:sp>
      </p:grpSp>
      <p:cxnSp>
        <p:nvCxnSpPr>
          <p:cNvPr id="171" name="Gewinkelte Verbindung 104"/>
          <p:cNvCxnSpPr>
            <a:stCxn id="142" idx="1"/>
            <a:endCxn id="168" idx="0"/>
          </p:cNvCxnSpPr>
          <p:nvPr/>
        </p:nvCxnSpPr>
        <p:spPr>
          <a:xfrm rot="10800000" flipV="1">
            <a:off x="2479196" y="4698372"/>
            <a:ext cx="363518" cy="246321"/>
          </a:xfrm>
          <a:prstGeom prst="bentConnector2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2" name="Gewinkelte Verbindung 104"/>
          <p:cNvCxnSpPr>
            <a:stCxn id="140" idx="1"/>
            <a:endCxn id="164" idx="0"/>
          </p:cNvCxnSpPr>
          <p:nvPr/>
        </p:nvCxnSpPr>
        <p:spPr>
          <a:xfrm rot="10800000" flipV="1">
            <a:off x="4706918" y="4698372"/>
            <a:ext cx="441113" cy="248082"/>
          </a:xfrm>
          <a:prstGeom prst="bentConnector2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Gewinkelte Verbindung 104"/>
          <p:cNvCxnSpPr>
            <a:stCxn id="141" idx="1"/>
            <a:endCxn id="160" idx="0"/>
          </p:cNvCxnSpPr>
          <p:nvPr/>
        </p:nvCxnSpPr>
        <p:spPr>
          <a:xfrm rot="10800000" flipV="1">
            <a:off x="6974758" y="4698372"/>
            <a:ext cx="359162" cy="246653"/>
          </a:xfrm>
          <a:prstGeom prst="bentConnector2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Gewinkelte Verbindung 173"/>
          <p:cNvCxnSpPr>
            <a:stCxn id="142" idx="0"/>
            <a:endCxn id="141" idx="0"/>
          </p:cNvCxnSpPr>
          <p:nvPr/>
        </p:nvCxnSpPr>
        <p:spPr>
          <a:xfrm rot="5400000" flipH="1" flipV="1">
            <a:off x="5636485" y="2122484"/>
            <a:ext cx="7978" cy="4491208"/>
          </a:xfrm>
          <a:prstGeom prst="bentConnector3">
            <a:avLst>
              <a:gd name="adj1" fmla="val 3057142"/>
            </a:avLst>
          </a:prstGeom>
          <a:ln w="12700">
            <a:solidFill>
              <a:schemeClr val="tx1"/>
            </a:solidFill>
            <a:headEnd type="stealth" w="lg" len="lg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5" name="Gerade Verbindung mit Pfeil 174"/>
          <p:cNvCxnSpPr>
            <a:stCxn id="150" idx="4"/>
            <a:endCxn id="140" idx="0"/>
          </p:cNvCxnSpPr>
          <p:nvPr/>
        </p:nvCxnSpPr>
        <p:spPr>
          <a:xfrm flipH="1">
            <a:off x="5696617" y="3651365"/>
            <a:ext cx="1" cy="716722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6" name="Gerade Verbindung mit Pfeil 175"/>
          <p:cNvCxnSpPr>
            <a:stCxn id="158" idx="3"/>
            <a:endCxn id="148" idx="1"/>
          </p:cNvCxnSpPr>
          <p:nvPr/>
        </p:nvCxnSpPr>
        <p:spPr>
          <a:xfrm flipV="1">
            <a:off x="3561939" y="1779438"/>
            <a:ext cx="1586092" cy="1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7" name="Textfeld 41"/>
          <p:cNvSpPr txBox="1"/>
          <p:nvPr/>
        </p:nvSpPr>
        <p:spPr>
          <a:xfrm>
            <a:off x="5931591" y="2355983"/>
            <a:ext cx="1305119" cy="177476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1pPr>
            <a:lvl2pPr marL="45712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2pPr>
            <a:lvl3pPr marL="914247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3pPr>
            <a:lvl4pPr marL="1371371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4pPr>
            <a:lvl5pPr marL="182849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5pPr>
            <a:lvl6pPr marL="2285618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6pPr>
            <a:lvl7pPr marL="2742742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7pPr>
            <a:lvl8pPr marL="3199865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8pPr>
            <a:lvl9pPr marL="3656989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9pPr>
          </a:lstStyle>
          <a:p>
            <a:pPr algn="r" defTabSz="166042">
              <a:spcBef>
                <a:spcPct val="20000"/>
              </a:spcBef>
            </a:pPr>
            <a:r>
              <a:rPr lang="de-DE" sz="800" dirty="0" smtClean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HTTP / HTTPS</a:t>
            </a:r>
          </a:p>
        </p:txBody>
      </p:sp>
      <p:sp>
        <p:nvSpPr>
          <p:cNvPr id="178" name="Textfeld 41"/>
          <p:cNvSpPr txBox="1"/>
          <p:nvPr/>
        </p:nvSpPr>
        <p:spPr>
          <a:xfrm>
            <a:off x="3622186" y="1586924"/>
            <a:ext cx="1468543" cy="177476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1pPr>
            <a:lvl2pPr marL="45712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2pPr>
            <a:lvl3pPr marL="914247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3pPr>
            <a:lvl4pPr marL="1371371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4pPr>
            <a:lvl5pPr marL="182849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5pPr>
            <a:lvl6pPr marL="2285618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6pPr>
            <a:lvl7pPr marL="2742742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7pPr>
            <a:lvl8pPr marL="3199865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8pPr>
            <a:lvl9pPr marL="3656989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9pPr>
          </a:lstStyle>
          <a:p>
            <a:pPr algn="r" defTabSz="166042">
              <a:spcBef>
                <a:spcPct val="20000"/>
              </a:spcBef>
            </a:pPr>
            <a:r>
              <a:rPr lang="de-DE" sz="800" dirty="0" smtClean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HTTP / HTTPS</a:t>
            </a:r>
          </a:p>
        </p:txBody>
      </p:sp>
      <p:sp>
        <p:nvSpPr>
          <p:cNvPr id="179" name="Ellipse 178"/>
          <p:cNvSpPr/>
          <p:nvPr/>
        </p:nvSpPr>
        <p:spPr>
          <a:xfrm>
            <a:off x="3236142" y="2303607"/>
            <a:ext cx="1110234" cy="576318"/>
          </a:xfrm>
          <a:prstGeom prst="ellipse">
            <a:avLst/>
          </a:prstGeom>
          <a:gradFill>
            <a:gsLst>
              <a:gs pos="0">
                <a:srgbClr val="C00000"/>
              </a:gs>
              <a:gs pos="100000">
                <a:srgbClr val="FF0000"/>
              </a:gs>
            </a:gsLst>
          </a:gra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e-DE" sz="1100" b="1" dirty="0" smtClean="0"/>
              <a:t>PowerShell</a:t>
            </a:r>
            <a:r>
              <a:rPr lang="de-DE" sz="1100" b="1" dirty="0"/>
              <a:t/>
            </a:r>
            <a:br>
              <a:rPr lang="de-DE" sz="1100" b="1" dirty="0"/>
            </a:br>
            <a:r>
              <a:rPr lang="de-DE" sz="1100" b="1" dirty="0" smtClean="0"/>
              <a:t>CLI</a:t>
            </a:r>
            <a:endParaRPr lang="de-DE" sz="1100" b="1" dirty="0"/>
          </a:p>
        </p:txBody>
      </p:sp>
      <p:cxnSp>
        <p:nvCxnSpPr>
          <p:cNvPr id="180" name="Gewinkelte Verbindung 47"/>
          <p:cNvCxnSpPr>
            <a:stCxn id="179" idx="6"/>
            <a:endCxn id="150" idx="1"/>
          </p:cNvCxnSpPr>
          <p:nvPr/>
        </p:nvCxnSpPr>
        <p:spPr>
          <a:xfrm>
            <a:off x="4346376" y="2591766"/>
            <a:ext cx="872125" cy="371450"/>
          </a:xfrm>
          <a:prstGeom prst="bentConnector2">
            <a:avLst/>
          </a:prstGeom>
          <a:ln w="12700"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1" name="Textfeld 41"/>
          <p:cNvSpPr txBox="1"/>
          <p:nvPr/>
        </p:nvSpPr>
        <p:spPr>
          <a:xfrm>
            <a:off x="4369051" y="2380765"/>
            <a:ext cx="1305119" cy="177476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1pPr>
            <a:lvl2pPr marL="45712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2pPr>
            <a:lvl3pPr marL="914247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3pPr>
            <a:lvl4pPr marL="1371371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4pPr>
            <a:lvl5pPr marL="182849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5pPr>
            <a:lvl6pPr marL="2285618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6pPr>
            <a:lvl7pPr marL="2742742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7pPr>
            <a:lvl8pPr marL="3199865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8pPr>
            <a:lvl9pPr marL="3656989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9pPr>
          </a:lstStyle>
          <a:p>
            <a:pPr algn="l" defTabSz="166042">
              <a:spcBef>
                <a:spcPct val="20000"/>
              </a:spcBef>
            </a:pPr>
            <a:r>
              <a:rPr lang="de-DE" sz="800" dirty="0" smtClean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HTTP / HTTPS</a:t>
            </a:r>
          </a:p>
        </p:txBody>
      </p:sp>
      <p:sp>
        <p:nvSpPr>
          <p:cNvPr id="182" name="Textfeld 41"/>
          <p:cNvSpPr txBox="1"/>
          <p:nvPr/>
        </p:nvSpPr>
        <p:spPr>
          <a:xfrm>
            <a:off x="5719164" y="2150974"/>
            <a:ext cx="1305119" cy="177476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1pPr>
            <a:lvl2pPr marL="45712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2pPr>
            <a:lvl3pPr marL="914247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3pPr>
            <a:lvl4pPr marL="1371371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4pPr>
            <a:lvl5pPr marL="182849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5pPr>
            <a:lvl6pPr marL="2285618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6pPr>
            <a:lvl7pPr marL="2742742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7pPr>
            <a:lvl8pPr marL="3199865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8pPr>
            <a:lvl9pPr marL="3656989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9pPr>
          </a:lstStyle>
          <a:p>
            <a:pPr algn="l" defTabSz="166042">
              <a:spcBef>
                <a:spcPct val="20000"/>
              </a:spcBef>
            </a:pPr>
            <a:r>
              <a:rPr lang="de-DE" sz="800" dirty="0" smtClean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HTTP / HTTPS</a:t>
            </a:r>
          </a:p>
        </p:txBody>
      </p:sp>
      <p:sp>
        <p:nvSpPr>
          <p:cNvPr id="183" name="Textfeld 41"/>
          <p:cNvSpPr txBox="1"/>
          <p:nvPr/>
        </p:nvSpPr>
        <p:spPr>
          <a:xfrm>
            <a:off x="1934911" y="1490254"/>
            <a:ext cx="1232878" cy="562197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1pPr>
            <a:lvl2pPr marL="45712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2pPr>
            <a:lvl3pPr marL="914247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3pPr>
            <a:lvl4pPr marL="1371371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4pPr>
            <a:lvl5pPr marL="182849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5pPr>
            <a:lvl6pPr marL="2285618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6pPr>
            <a:lvl7pPr marL="2742742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7pPr>
            <a:lvl8pPr marL="3199865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8pPr>
            <a:lvl9pPr marL="3656989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9pPr>
          </a:lstStyle>
          <a:p>
            <a:pPr algn="l" defTabSz="166042">
              <a:spcBef>
                <a:spcPct val="20000"/>
              </a:spcBef>
            </a:pPr>
            <a:r>
              <a:rPr lang="de-DE" sz="1100" b="1" dirty="0" smtClean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Network Zone </a:t>
            </a:r>
          </a:p>
          <a:p>
            <a:pPr algn="l" defTabSz="166042">
              <a:spcBef>
                <a:spcPts val="0"/>
              </a:spcBef>
            </a:pPr>
            <a:r>
              <a:rPr lang="de-DE" sz="1100" b="1" dirty="0" err="1" smtClean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with</a:t>
            </a:r>
            <a:r>
              <a:rPr lang="de-DE" sz="1100" b="1" dirty="0" smtClean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 limited </a:t>
            </a:r>
          </a:p>
          <a:p>
            <a:pPr algn="l" defTabSz="166042">
              <a:spcBef>
                <a:spcPts val="0"/>
              </a:spcBef>
            </a:pPr>
            <a:r>
              <a:rPr lang="de-DE" sz="1100" b="1" dirty="0" err="1" smtClean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user</a:t>
            </a:r>
            <a:r>
              <a:rPr lang="de-DE" sz="1100" b="1" dirty="0" smtClean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1100" b="1" dirty="0" err="1" smtClean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access</a:t>
            </a:r>
            <a:endParaRPr lang="de-DE" sz="1100" b="1" dirty="0" smtClean="0">
              <a:solidFill>
                <a:schemeClr val="tx1"/>
              </a:solidFill>
              <a:latin typeface="Arial"/>
              <a:ea typeface="ヒラギノ角ゴ Pro W3" pitchFamily="-109" charset="-128"/>
              <a:cs typeface="Arial"/>
            </a:endParaRPr>
          </a:p>
        </p:txBody>
      </p:sp>
      <p:sp>
        <p:nvSpPr>
          <p:cNvPr id="184" name="Textfeld 41"/>
          <p:cNvSpPr txBox="1"/>
          <p:nvPr/>
        </p:nvSpPr>
        <p:spPr>
          <a:xfrm>
            <a:off x="1934911" y="3875292"/>
            <a:ext cx="1232878" cy="562197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1pPr>
            <a:lvl2pPr marL="45712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2pPr>
            <a:lvl3pPr marL="914247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3pPr>
            <a:lvl4pPr marL="1371371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4pPr>
            <a:lvl5pPr marL="182849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5pPr>
            <a:lvl6pPr marL="2285618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6pPr>
            <a:lvl7pPr marL="2742742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7pPr>
            <a:lvl8pPr marL="3199865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8pPr>
            <a:lvl9pPr marL="3656989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9pPr>
          </a:lstStyle>
          <a:p>
            <a:pPr algn="l" defTabSz="166042">
              <a:spcBef>
                <a:spcPct val="20000"/>
              </a:spcBef>
            </a:pPr>
            <a:r>
              <a:rPr lang="de-DE" sz="1100" b="1" dirty="0" smtClean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Network Zone </a:t>
            </a:r>
          </a:p>
          <a:p>
            <a:pPr algn="l" defTabSz="166042">
              <a:spcBef>
                <a:spcPts val="0"/>
              </a:spcBef>
            </a:pPr>
            <a:r>
              <a:rPr lang="de-DE" sz="1100" b="1" dirty="0" err="1" smtClean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without</a:t>
            </a:r>
            <a:endParaRPr lang="de-DE" sz="1100" b="1" dirty="0" smtClean="0">
              <a:solidFill>
                <a:schemeClr val="tx1"/>
              </a:solidFill>
              <a:latin typeface="Arial"/>
              <a:ea typeface="ヒラギノ角ゴ Pro W3" pitchFamily="-109" charset="-128"/>
              <a:cs typeface="Arial"/>
            </a:endParaRPr>
          </a:p>
          <a:p>
            <a:pPr algn="l" defTabSz="166042">
              <a:spcBef>
                <a:spcPts val="0"/>
              </a:spcBef>
            </a:pPr>
            <a:r>
              <a:rPr lang="de-DE" sz="1100" b="1" dirty="0" err="1" smtClean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user</a:t>
            </a:r>
            <a:r>
              <a:rPr lang="de-DE" sz="1100" b="1" dirty="0" smtClean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1100" b="1" dirty="0" err="1" smtClean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access</a:t>
            </a:r>
            <a:endParaRPr lang="de-DE" sz="1100" b="1" dirty="0" smtClean="0">
              <a:solidFill>
                <a:schemeClr val="tx1"/>
              </a:solidFill>
              <a:latin typeface="Arial"/>
              <a:ea typeface="ヒラギノ角ゴ Pro W3" pitchFamily="-109" charset="-128"/>
              <a:cs typeface="Arial"/>
            </a:endParaRPr>
          </a:p>
        </p:txBody>
      </p:sp>
      <p:sp>
        <p:nvSpPr>
          <p:cNvPr id="185" name="Textfeld 41"/>
          <p:cNvSpPr txBox="1"/>
          <p:nvPr/>
        </p:nvSpPr>
        <p:spPr>
          <a:xfrm>
            <a:off x="4350691" y="4505032"/>
            <a:ext cx="1305119" cy="177476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1pPr>
            <a:lvl2pPr marL="45712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2pPr>
            <a:lvl3pPr marL="914247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3pPr>
            <a:lvl4pPr marL="1371371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4pPr>
            <a:lvl5pPr marL="182849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5pPr>
            <a:lvl6pPr marL="2285618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6pPr>
            <a:lvl7pPr marL="2742742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7pPr>
            <a:lvl8pPr marL="3199865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8pPr>
            <a:lvl9pPr marL="3656989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9pPr>
          </a:lstStyle>
          <a:p>
            <a:pPr algn="l" defTabSz="166042">
              <a:spcBef>
                <a:spcPct val="20000"/>
              </a:spcBef>
            </a:pPr>
            <a:r>
              <a:rPr lang="de-DE" sz="800" dirty="0" smtClean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HTTP / HTTPS</a:t>
            </a:r>
          </a:p>
        </p:txBody>
      </p:sp>
      <p:sp>
        <p:nvSpPr>
          <p:cNvPr id="186" name="Textfeld 41"/>
          <p:cNvSpPr txBox="1"/>
          <p:nvPr/>
        </p:nvSpPr>
        <p:spPr>
          <a:xfrm>
            <a:off x="6888308" y="3046192"/>
            <a:ext cx="1763488" cy="177476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1pPr>
            <a:lvl2pPr marL="45712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2pPr>
            <a:lvl3pPr marL="914247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3pPr>
            <a:lvl4pPr marL="1371371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4pPr>
            <a:lvl5pPr marL="182849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5pPr>
            <a:lvl6pPr marL="2285618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6pPr>
            <a:lvl7pPr marL="2742742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7pPr>
            <a:lvl8pPr marL="3199865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8pPr>
            <a:lvl9pPr marL="3656989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9pPr>
          </a:lstStyle>
          <a:p>
            <a:pPr marL="124532" indent="-124532" algn="r" defTabSz="166042">
              <a:spcBef>
                <a:spcPct val="20000"/>
              </a:spcBef>
            </a:pPr>
            <a:r>
              <a:rPr lang="de-DE" sz="800" dirty="0" smtClean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Database </a:t>
            </a:r>
            <a:r>
              <a:rPr lang="de-DE" sz="800" dirty="0" err="1" smtClean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proprietary</a:t>
            </a:r>
            <a:r>
              <a:rPr lang="de-DE" sz="800" dirty="0" smtClean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 </a:t>
            </a:r>
            <a:r>
              <a:rPr lang="de-DE" sz="800" dirty="0" err="1" smtClean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protocol</a:t>
            </a:r>
            <a:endParaRPr lang="de-DE" sz="800" dirty="0" smtClean="0">
              <a:solidFill>
                <a:schemeClr val="tx1"/>
              </a:solidFill>
              <a:latin typeface="Arial"/>
              <a:ea typeface="ヒラギノ角ゴ Pro W3" pitchFamily="-109" charset="-128"/>
              <a:cs typeface="Arial"/>
            </a:endParaRPr>
          </a:p>
        </p:txBody>
      </p:sp>
      <p:sp>
        <p:nvSpPr>
          <p:cNvPr id="187" name="Textfeld 41"/>
          <p:cNvSpPr txBox="1"/>
          <p:nvPr/>
        </p:nvSpPr>
        <p:spPr>
          <a:xfrm>
            <a:off x="5724796" y="3894527"/>
            <a:ext cx="1305119" cy="177476"/>
          </a:xfrm>
          <a:prstGeom prst="rect">
            <a:avLst/>
          </a:prstGeom>
        </p:spPr>
        <p:txBody>
          <a:bodyPr wrap="square" lIns="53840" tIns="26920" rIns="53840" bIns="26920" rtlCol="0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1pPr>
            <a:lvl2pPr marL="45712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2pPr>
            <a:lvl3pPr marL="914247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3pPr>
            <a:lvl4pPr marL="1371371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4pPr>
            <a:lvl5pPr marL="1828494"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5pPr>
            <a:lvl6pPr marL="2285618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6pPr>
            <a:lvl7pPr marL="2742742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7pPr>
            <a:lvl8pPr marL="3199865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8pPr>
            <a:lvl9pPr marL="3656989" algn="l" defTabSz="914247" rtl="0" eaLnBrk="1" latinLnBrk="0" hangingPunct="1">
              <a:defRPr sz="4400" kern="1200">
                <a:solidFill>
                  <a:srgbClr val="000000"/>
                </a:solidFill>
                <a:latin typeface="Gill Sans" pitchFamily="-109" charset="0"/>
                <a:ea typeface="ヒラギノ角ゴ ProN W3" pitchFamily="-109" charset="-128"/>
                <a:cs typeface="+mn-cs"/>
                <a:sym typeface="Gill Sans" pitchFamily="-109" charset="0"/>
              </a:defRPr>
            </a:lvl9pPr>
          </a:lstStyle>
          <a:p>
            <a:pPr algn="l" defTabSz="166042">
              <a:spcBef>
                <a:spcPct val="20000"/>
              </a:spcBef>
            </a:pPr>
            <a:r>
              <a:rPr lang="de-DE" sz="800" dirty="0" smtClean="0">
                <a:solidFill>
                  <a:schemeClr val="tx1"/>
                </a:solidFill>
                <a:latin typeface="Arial"/>
                <a:ea typeface="ヒラギノ角ゴ Pro W3" pitchFamily="-109" charset="-128"/>
                <a:cs typeface="Arial"/>
              </a:rPr>
              <a:t>HTTP / HTTPS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osag_blue_green_master">
  <a:themeElements>
    <a:clrScheme name="Benutzerdefiniert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92D050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>
        <a:defPPr marL="211501" marR="0" indent="-211501" algn="l" defTabSz="282001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sz="20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Arial"/>
            <a:ea typeface="ヒラギノ角ゴ Pro W3" pitchFamily="-109" charset="-128"/>
            <a:cs typeface="Arial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sosag_red_grey_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>
        <a:defPPr marL="211501" marR="0" indent="-211501" algn="l" defTabSz="282001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sz="20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Arial"/>
            <a:ea typeface="ヒラギノ角ゴ Pro W3" pitchFamily="-109" charset="-128"/>
            <a:cs typeface="Arial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sosag_green_red_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>
        <a:defPPr marL="211501" marR="0" indent="-211501" algn="l" defTabSz="282001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sz="20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Arial"/>
            <a:ea typeface="ヒラギノ角ゴ Pro W3" pitchFamily="-109" charset="-128"/>
            <a:cs typeface="Arial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sosag_dkOrange_pink_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>
        <a:defPPr marL="211501" marR="0" indent="-211501" algn="l" defTabSz="282001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sz="20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Arial"/>
            <a:ea typeface="ヒラギノ角ゴ Pro W3" pitchFamily="-109" charset="-128"/>
            <a:cs typeface="Arial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1_sosag_red_grey_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>
        <a:defPPr marL="211501" marR="0" indent="-211501" algn="l" defTabSz="282001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sz="20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Arial"/>
            <a:ea typeface="ヒラギノ角ゴ Pro W3" pitchFamily="-109" charset="-128"/>
            <a:cs typeface="Arial"/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2_sosag_red_grey_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>
        <a:defPPr marL="211501" marR="0" indent="-211501" algn="l" defTabSz="282001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sz="20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Arial"/>
            <a:ea typeface="ヒラギノ角ゴ Pro W3" pitchFamily="-109" charset="-128"/>
            <a:cs typeface="Arial"/>
          </a:defRPr>
        </a:defPPr>
      </a:lstStyle>
    </a:txDef>
  </a:objectDefaults>
  <a:extraClrSchemeLst/>
</a:theme>
</file>

<file path=ppt/theme/theme7.xml><?xml version="1.0" encoding="utf-8"?>
<a:theme xmlns:a="http://schemas.openxmlformats.org/drawingml/2006/main" name="3_sosag_red_grey_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>
        <a:defPPr marL="211501" marR="0" indent="-211501" algn="l" defTabSz="282001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sz="20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Arial"/>
            <a:ea typeface="ヒラギノ角ゴ Pro W3" pitchFamily="-109" charset="-128"/>
            <a:cs typeface="Arial"/>
          </a:defRPr>
        </a:defPPr>
      </a:lstStyle>
    </a:txDef>
  </a:objectDefaults>
  <a:extraClrSchemeLst/>
</a:theme>
</file>

<file path=ppt/theme/theme8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Office\Vorlagen\Präsentationsdesigns\Modernes Portrait.pot</Template>
  <TotalTime>0</TotalTime>
  <Words>2744</Words>
  <Application>Microsoft Office PowerPoint</Application>
  <PresentationFormat>Bildschirmpräsentation (4:3)</PresentationFormat>
  <Paragraphs>903</Paragraphs>
  <Slides>35</Slides>
  <Notes>11</Notes>
  <HiddenSlides>0</HiddenSlides>
  <MMClips>0</MMClips>
  <ScaleCrop>false</ScaleCrop>
  <HeadingPairs>
    <vt:vector size="6" baseType="variant">
      <vt:variant>
        <vt:lpstr>Design</vt:lpstr>
      </vt:variant>
      <vt:variant>
        <vt:i4>7</vt:i4>
      </vt:variant>
      <vt:variant>
        <vt:lpstr>Folientitel</vt:lpstr>
      </vt:variant>
      <vt:variant>
        <vt:i4>35</vt:i4>
      </vt:variant>
      <vt:variant>
        <vt:lpstr>Zielgruppenorientierte Präsentationen</vt:lpstr>
      </vt:variant>
      <vt:variant>
        <vt:i4>1</vt:i4>
      </vt:variant>
    </vt:vector>
  </HeadingPairs>
  <TitlesOfParts>
    <vt:vector size="43" baseType="lpstr">
      <vt:lpstr>sosag_blue_green_master</vt:lpstr>
      <vt:lpstr>sosag_red_grey_master</vt:lpstr>
      <vt:lpstr>sosag_green_red_master</vt:lpstr>
      <vt:lpstr>sosag_dkOrange_pink_master</vt:lpstr>
      <vt:lpstr>1_sosag_red_grey_master</vt:lpstr>
      <vt:lpstr>2_sosag_red_grey_master</vt:lpstr>
      <vt:lpstr>3_sosag_red_grey_master</vt:lpstr>
      <vt:lpstr>Open Source JobScheduler</vt:lpstr>
      <vt:lpstr>Introduction to JobScheduler</vt:lpstr>
      <vt:lpstr>Open Source Users and Commercial Customers</vt:lpstr>
      <vt:lpstr>Topics</vt:lpstr>
      <vt:lpstr>JobScheduler Components</vt:lpstr>
      <vt:lpstr>Architecture: Components</vt:lpstr>
      <vt:lpstr>Architecture: Platforms</vt:lpstr>
      <vt:lpstr>Architecture: Platforms</vt:lpstr>
      <vt:lpstr>Architecture: Security </vt:lpstr>
      <vt:lpstr>Use Cases</vt:lpstr>
      <vt:lpstr>Use Case: Cross-Platform Scheduling </vt:lpstr>
      <vt:lpstr>Use Case: Cross-Platform Scheduling</vt:lpstr>
      <vt:lpstr>Use Case: File Watching</vt:lpstr>
      <vt:lpstr>Use Case: File Watching</vt:lpstr>
      <vt:lpstr>Use Case: File Transfer</vt:lpstr>
      <vt:lpstr>Use Case: File Transfer</vt:lpstr>
      <vt:lpstr>Use Case: File Transfer</vt:lpstr>
      <vt:lpstr>Use Case: File Transfer</vt:lpstr>
      <vt:lpstr>Features</vt:lpstr>
      <vt:lpstr>Interfaces and Key Features: User Interfaces</vt:lpstr>
      <vt:lpstr>Interfaces and Key Features: User Interfaces</vt:lpstr>
      <vt:lpstr>Interfaces and Key Features: User Interfaces</vt:lpstr>
      <vt:lpstr>Interfaces and Key Features: Programming Interfaces</vt:lpstr>
      <vt:lpstr>Interfaces and Key Features: Programming Interfaces</vt:lpstr>
      <vt:lpstr>Interfaces and Key Features: Programming Interfaces</vt:lpstr>
      <vt:lpstr>Interfaces and Key Features</vt:lpstr>
      <vt:lpstr>Interfaces and Key Features</vt:lpstr>
      <vt:lpstr>Interfaces and Key Features</vt:lpstr>
      <vt:lpstr>Interfaces and Key Features</vt:lpstr>
      <vt:lpstr>High Availability: Overview</vt:lpstr>
      <vt:lpstr>High Availability: Agent Cluster</vt:lpstr>
      <vt:lpstr>High Availability: Master Cluster</vt:lpstr>
      <vt:lpstr>High Availability: Master Cluster</vt:lpstr>
      <vt:lpstr>High Availability: Supervisor JobScheduler</vt:lpstr>
      <vt:lpstr>JobScheduler in a Nutshell</vt:lpstr>
      <vt:lpstr>Short Overview</vt:lpstr>
    </vt:vector>
  </TitlesOfParts>
  <Company>Software- und Organisations-Service GmbH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JobScheduler in a Nutshell</dc:title>
  <dc:creator>Andreas Püschel</dc:creator>
  <cp:lastModifiedBy>Dagmar Reimold</cp:lastModifiedBy>
  <cp:revision>1310</cp:revision>
  <cp:lastPrinted>2002-06-03T12:32:57Z</cp:lastPrinted>
  <dcterms:created xsi:type="dcterms:W3CDTF">1999-10-01T15:56:35Z</dcterms:created>
  <dcterms:modified xsi:type="dcterms:W3CDTF">2017-09-04T06:55:42Z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1</vt:i4>
  </property>
  <property fmtid="{D5CDD505-2E9C-101B-9397-08002B2CF9AE}" pid="7" name="MailAddress">
    <vt:lpwstr>info@sos-berlin.com</vt:lpwstr>
  </property>
  <property fmtid="{D5CDD505-2E9C-101B-9397-08002B2CF9AE}" pid="8" name="HomePage">
    <vt:lpwstr>www.sos-berlin.com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10485760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1</vt:i4>
  </property>
  <property fmtid="{D5CDD505-2E9C-101B-9397-08002B2CF9AE}" pid="19" name="ShowNotes">
    <vt:bool>false</vt:bool>
  </property>
  <property fmtid="{D5CDD505-2E9C-101B-9397-08002B2CF9AE}" pid="20" name="NavBtnPos">
    <vt:i4>4</vt:i4>
  </property>
  <property fmtid="{D5CDD505-2E9C-101B-9397-08002B2CF9AE}" pid="21" name="OutputDir">
    <vt:lpwstr>j:\doc\akquise\info\factory\slides</vt:lpwstr>
  </property>
</Properties>
</file>